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  <p:sldId id="292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47" autoAdjust="0"/>
  </p:normalViewPr>
  <p:slideViewPr>
    <p:cSldViewPr>
      <p:cViewPr varScale="1">
        <p:scale>
          <a:sx n="86" d="100"/>
          <a:sy n="86" d="100"/>
        </p:scale>
        <p:origin x="-16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B74D2-95EC-488E-B2DD-29FCBB9BE8C6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D4ADA-6B5A-4ACE-A644-31343C6E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5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4ADA-6B5A-4ACE-A644-31343C6E3A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4ADA-6B5A-4ACE-A644-31343C6E3A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4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4ADA-6B5A-4ACE-A644-31343C6E3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4ADA-6B5A-4ACE-A644-31343C6E3A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2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4ADA-6B5A-4ACE-A644-31343C6E3A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1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5B2-0E85-4EA1-909D-7042AF96A3D6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CB6-38EF-43DB-9D6F-BE74AF93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7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5B2-0E85-4EA1-909D-7042AF96A3D6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CB6-38EF-43DB-9D6F-BE74AF93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5B2-0E85-4EA1-909D-7042AF96A3D6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CB6-38EF-43DB-9D6F-BE74AF93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5B2-0E85-4EA1-909D-7042AF96A3D6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CB6-38EF-43DB-9D6F-BE74AF93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5B2-0E85-4EA1-909D-7042AF96A3D6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CB6-38EF-43DB-9D6F-BE74AF93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6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5B2-0E85-4EA1-909D-7042AF96A3D6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CB6-38EF-43DB-9D6F-BE74AF93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8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5B2-0E85-4EA1-909D-7042AF96A3D6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CB6-38EF-43DB-9D6F-BE74AF93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9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5B2-0E85-4EA1-909D-7042AF96A3D6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CB6-38EF-43DB-9D6F-BE74AF93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1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5B2-0E85-4EA1-909D-7042AF96A3D6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CB6-38EF-43DB-9D6F-BE74AF93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5B2-0E85-4EA1-909D-7042AF96A3D6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CB6-38EF-43DB-9D6F-BE74AF93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25B2-0E85-4EA1-909D-7042AF96A3D6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CB6-38EF-43DB-9D6F-BE74AF93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B25B2-0E85-4EA1-909D-7042AF96A3D6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5CB6-38EF-43DB-9D6F-BE74AF93B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4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11" Type="http://schemas.openxmlformats.org/officeDocument/2006/relationships/image" Target="../media/image81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7.emf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8276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Assessment of the insulation quality of a 60 kV inductive voltage transformer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Miniproject</a:t>
            </a:r>
            <a:r>
              <a:rPr lang="en-US" dirty="0" smtClean="0"/>
              <a:t> for High Voltage Engineering course</a:t>
            </a:r>
          </a:p>
          <a:p>
            <a:r>
              <a:rPr lang="en-US" dirty="0" smtClean="0"/>
              <a:t>Group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540260"/>
              </p:ext>
            </p:extLst>
          </p:nvPr>
        </p:nvGraphicFramePr>
        <p:xfrm>
          <a:off x="395537" y="1052736"/>
          <a:ext cx="5040559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3" imgW="4997589" imgH="1935377" progId="Visio.Drawing.11">
                  <p:embed/>
                </p:oleObj>
              </mc:Choice>
              <mc:Fallback>
                <p:oleObj name="Visio" r:id="rId3" imgW="4997589" imgH="19353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7" y="1052736"/>
                        <a:ext cx="5040559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24744"/>
            <a:ext cx="349229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67377" y="3760258"/>
                <a:ext cx="3969356" cy="532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b="0" i="1" smtClean="0">
                        <a:solidFill>
                          <a:prstClr val="black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da-DK" dirty="0" smtClean="0"/>
                  <a:t>1.9255</a:t>
                </a:r>
                <a:r>
                  <a:rPr lang="en-US" dirty="0">
                    <a:solidFill>
                      <a:prstClr val="black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da-DK" dirty="0" smtClean="0"/>
                  <a:t>10⁶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77" y="3760258"/>
                <a:ext cx="3969356" cy="532838"/>
              </a:xfrm>
              <a:prstGeom prst="rect">
                <a:avLst/>
              </a:prstGeom>
              <a:blipFill rotWithShape="1">
                <a:blip r:embed="rId6"/>
                <a:stretch>
                  <a:fillRect r="-307" b="-114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7377" y="4423398"/>
                <a:ext cx="2686441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da-DK" dirty="0" smtClean="0"/>
                  <a:t>=1.8086</a:t>
                </a:r>
                <a:r>
                  <a:rPr lang="en-US" dirty="0">
                    <a:solidFill>
                      <a:prstClr val="black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da-DK" dirty="0" smtClean="0"/>
                  <a:t>10⁹</a:t>
                </a:r>
                <a:endParaRPr lang="da-DK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77" y="4423398"/>
                <a:ext cx="2686441" cy="517770"/>
              </a:xfrm>
              <a:prstGeom prst="rect">
                <a:avLst/>
              </a:prstGeom>
              <a:blipFill rotWithShape="1">
                <a:blip r:embed="rId7"/>
                <a:stretch>
                  <a:fillRect r="-1136" b="-117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7377" y="5147900"/>
                <a:ext cx="2282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dirty="0" smtClean="0"/>
                  <a:t>=5.82</a:t>
                </a:r>
                <a:r>
                  <a:rPr lang="en-US" dirty="0">
                    <a:solidFill>
                      <a:prstClr val="black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da-DK" dirty="0" smtClean="0"/>
                  <a:t>10⁻⁷</a:t>
                </a:r>
                <a:endParaRPr lang="da-DK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77" y="5147900"/>
                <a:ext cx="228280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37" b="-2459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936612" y="6013947"/>
                <a:ext cx="11017224" cy="59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=93021.17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[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−939.7945∙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−1.9245∙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da-DK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612" y="6013947"/>
                <a:ext cx="11017224" cy="5986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48064" y="3746440"/>
                <a:ext cx="3485441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=939.7945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746440"/>
                <a:ext cx="3485441" cy="9106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>
            <a:spLocks/>
          </p:cNvSpPr>
          <p:nvPr/>
        </p:nvSpPr>
        <p:spPr>
          <a:xfrm>
            <a:off x="457200" y="260648"/>
            <a:ext cx="8229600" cy="41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Lightning Impulse Test</a:t>
            </a:r>
            <a:endParaRPr lang="da-D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48064" y="4822557"/>
                <a:ext cx="3816108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=1.9245∙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822557"/>
                <a:ext cx="3816108" cy="9106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8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5085184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T=19 [°C], p=767 [mmHg] measurements correlated STC</a:t>
            </a:r>
            <a:endParaRPr lang="da-DK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da-DK" dirty="0" smtClean="0"/>
              <a:t>Using the presented setup for the 50 kV level the test is not in the accepted tolerance for a standard lightning impulse test.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da-DK" dirty="0" smtClean="0"/>
              <a:t>Therefore it cannot be concluded about the voltage impulse stress capabilities of the device under test.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20688"/>
            <a:ext cx="6960971" cy="251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7584" y="3356992"/>
                <a:ext cx="2132059" cy="664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=87.602 %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56992"/>
                <a:ext cx="2132059" cy="6649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584" y="3933056"/>
                <a:ext cx="2837508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(30%→90%)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=1.2899 [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933056"/>
                <a:ext cx="2837508" cy="396006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7584" y="4437112"/>
                <a:ext cx="2848024" cy="421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/2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=79.7273 [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437112"/>
                <a:ext cx="2848024" cy="421847"/>
              </a:xfrm>
              <a:prstGeom prst="rect">
                <a:avLst/>
              </a:prstGeom>
              <a:blipFill rotWithShape="1">
                <a:blip r:embed="rId5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76256" y="3356992"/>
                <a:ext cx="1742144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a-DK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=1100 [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356992"/>
                <a:ext cx="1742144" cy="6580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76256" y="4200894"/>
                <a:ext cx="1923796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a-DK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=0.5196 [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200894"/>
                <a:ext cx="1923796" cy="6580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23928" y="4360300"/>
                <a:ext cx="2184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=43.801 [</m:t>
                      </m:r>
                      <m:r>
                        <a:rPr lang="en-US" b="0" i="1" smtClean="0">
                          <a:latin typeface="Cambria Math"/>
                        </a:rPr>
                        <m:t>𝑘𝑉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360300"/>
                <a:ext cx="218450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65543" y="3504821"/>
                <a:ext cx="2142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=3.9637 [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43" y="3504821"/>
                <a:ext cx="214289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8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Dielectric loss angle measurement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32360"/>
            <a:ext cx="3227990" cy="20574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214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882" y="2484861"/>
            <a:ext cx="889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276600" y="3293555"/>
            <a:ext cx="2057400" cy="5334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3300" y="2237896"/>
            <a:ext cx="125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Equivalent circuit of a </a:t>
            </a:r>
            <a:r>
              <a:rPr lang="en-US" dirty="0" err="1" smtClean="0"/>
              <a:t>lossy</a:t>
            </a:r>
            <a:r>
              <a:rPr lang="en-US" dirty="0" smtClean="0"/>
              <a:t> dielectric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9626" y="4742997"/>
            <a:ext cx="138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Ideal capacitor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75990" y="4066696"/>
            <a:ext cx="164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of a real capacitor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5440" y="4800600"/>
            <a:ext cx="2829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P1 – conduction losses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Pp</a:t>
            </a:r>
            <a:r>
              <a:rPr lang="en-US" dirty="0" smtClean="0"/>
              <a:t> – polarization losses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Pi – ionization losses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Total losses: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Pdiel</a:t>
            </a:r>
            <a:r>
              <a:rPr lang="en-US" dirty="0" smtClean="0"/>
              <a:t> = P1+Pp+Pi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Dielectric loss angle measurement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The </a:t>
            </a:r>
            <a:r>
              <a:rPr lang="en-GB" b="1" u="sng" dirty="0"/>
              <a:t>dielectric loss factor</a:t>
            </a:r>
            <a:r>
              <a:rPr lang="en-GB" dirty="0"/>
              <a:t> (</a:t>
            </a:r>
            <a:r>
              <a:rPr lang="en-GB" dirty="0" err="1" smtClean="0"/>
              <a:t>tg</a:t>
            </a:r>
            <a:r>
              <a:rPr lang="en-US" dirty="0"/>
              <a:t> </a:t>
            </a:r>
            <a:r>
              <a:rPr lang="el-GR" dirty="0" smtClean="0"/>
              <a:t>δ</a:t>
            </a:r>
            <a:r>
              <a:rPr lang="en-GB" dirty="0" smtClean="0"/>
              <a:t>) </a:t>
            </a:r>
            <a:r>
              <a:rPr lang="en-GB" dirty="0"/>
              <a:t>of a capacitor is defined as the ratio of active current to the reactive current flowing through the capacitor: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76600" y="2590800"/>
                <a:ext cx="2069669" cy="657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𝜑</m:t>
                          </m:r>
                        </m:e>
                      </m:func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𝑤𝑙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𝑑𝑖𝑒𝑙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590800"/>
                <a:ext cx="2069669" cy="6575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34026"/>
            <a:ext cx="2830810" cy="197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0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Dielectric loss angle measurement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Schering bridge: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5999"/>
            <a:ext cx="2971800" cy="32652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191000" y="24384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 precision measurement of Rx and </a:t>
            </a:r>
            <a:r>
              <a:rPr lang="en-US" dirty="0" err="1" smtClean="0"/>
              <a:t>Cx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Working principle: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After the bridge is equalized (</a:t>
            </a:r>
            <a:r>
              <a:rPr lang="en-US" dirty="0" err="1" smtClean="0"/>
              <a:t>V_ab</a:t>
            </a:r>
            <a:r>
              <a:rPr lang="en-US" dirty="0" smtClean="0"/>
              <a:t>=0), Rx and </a:t>
            </a:r>
            <a:r>
              <a:rPr lang="en-US" dirty="0" err="1" smtClean="0"/>
              <a:t>Cx</a:t>
            </a:r>
            <a:r>
              <a:rPr lang="en-US" dirty="0" smtClean="0"/>
              <a:t> can be calculated based on the values of the variable(known) resistor and capacitor R3 and C4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Dielectric loss angle measurement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18671" y="2230570"/>
                <a:ext cx="1950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671" y="2230570"/>
                <a:ext cx="195091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90165" y="2820798"/>
                <a:ext cx="3007930" cy="674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pPr algn="ctr"/>
                <a:r>
                  <a:rPr lang="en-GB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165" y="2820798"/>
                <a:ext cx="3007930" cy="674800"/>
              </a:xfrm>
              <a:prstGeom prst="rect">
                <a:avLst/>
              </a:prstGeom>
              <a:blipFill rotWithShape="1"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18524" y="3716494"/>
                <a:ext cx="1151213" cy="396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=90˚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524" y="3716494"/>
                <a:ext cx="1151213" cy="396455"/>
              </a:xfrm>
              <a:prstGeom prst="rect">
                <a:avLst/>
              </a:prstGeom>
              <a:blipFill rotWithShape="1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97873" y="4333845"/>
                <a:ext cx="992515" cy="397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=0˚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873" y="4333845"/>
                <a:ext cx="992515" cy="397801"/>
              </a:xfrm>
              <a:prstGeom prst="rect">
                <a:avLst/>
              </a:prstGeom>
              <a:blipFill rotWithShape="1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855288" y="4952542"/>
                <a:ext cx="2077684" cy="397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=90˚−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88" y="4952542"/>
                <a:ext cx="2077684" cy="397738"/>
              </a:xfrm>
              <a:prstGeom prst="rect">
                <a:avLst/>
              </a:prstGeom>
              <a:blipFill rotWithShape="1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752512" y="5571174"/>
                <a:ext cx="2194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GB" i="1" smtClean="0">
                              <a:latin typeface="Cambria Math"/>
                            </a:rPr>
                            <m:t>𝛿</m:t>
                          </m:r>
                        </m:e>
                      </m:func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𝜔</m:t>
                      </m:r>
                      <m:r>
                        <a:rPr lang="en-GB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512" y="5571174"/>
                <a:ext cx="219470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5999"/>
            <a:ext cx="2971800" cy="3265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/>
        </p:nvSpPr>
        <p:spPr>
          <a:xfrm>
            <a:off x="3975100" y="1854372"/>
            <a:ext cx="4128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After balancing the bridge with R</a:t>
            </a:r>
            <a:r>
              <a:rPr lang="en-GB" baseline="-25000" dirty="0"/>
              <a:t>4</a:t>
            </a:r>
            <a:r>
              <a:rPr lang="en-GB" dirty="0"/>
              <a:t> and C</a:t>
            </a:r>
            <a:r>
              <a:rPr lang="en-GB" baseline="-25000" dirty="0"/>
              <a:t>4</a:t>
            </a:r>
            <a:r>
              <a:rPr lang="en-GB" dirty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Dielectric loss angle measurement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setup: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416900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619970"/>
            <a:ext cx="2173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EUT: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60kV transformer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Capacitor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Dielectric loss angle measurement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794152"/>
              </p:ext>
            </p:extLst>
          </p:nvPr>
        </p:nvGraphicFramePr>
        <p:xfrm>
          <a:off x="1303668" y="1752600"/>
          <a:ext cx="6125210" cy="189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47750"/>
                <a:gridCol w="1047750"/>
                <a:gridCol w="94361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Measurement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No.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[kV]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Cx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[pF]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Ix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[uA]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tgδ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[-]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δ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[°]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10.38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68.6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-0,0617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-3.5307  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14,86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74.79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-0,1441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-8.1999 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19.54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77.78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478.3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-0,1878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-10.6363 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24.6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78.84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609.8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-0,2155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-12.1613 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29,78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78.17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732.16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-0,2332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-13.1268 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34.41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76.06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822.19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-0,2442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-13.7231 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39.47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70.9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881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-0,231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-13.0072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383268"/>
            <a:ext cx="138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Transformer: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745468"/>
            <a:ext cx="11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Capacitor: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3999"/>
              </p:ext>
            </p:extLst>
          </p:nvPr>
        </p:nvGraphicFramePr>
        <p:xfrm>
          <a:off x="1180109" y="4191000"/>
          <a:ext cx="6240145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0130"/>
                <a:gridCol w="1241425"/>
                <a:gridCol w="1046480"/>
                <a:gridCol w="904875"/>
                <a:gridCol w="1046480"/>
                <a:gridCol w="960755"/>
              </a:tblGrid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Measurement No.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[kV]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Cx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[pF]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Ix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[uA]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tgδ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[-]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δ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[°]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5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20.041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0,0775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4.4316  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5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9,97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20.095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63.7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0,0807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4.6138  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5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14,83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20.121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93.8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0,0829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4.7390  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19,76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20.132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124.8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0,0845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4.8300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599" y="5715000"/>
            <a:ext cx="693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Based on the experiment, the capacitor had a smaller loss angle </a:t>
            </a:r>
          </a:p>
          <a:p>
            <a:pPr algn="just"/>
            <a:r>
              <a:rPr lang="en-US" dirty="0" smtClean="0"/>
              <a:t>than the transformer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Partial discharge measurements</a:t>
            </a:r>
            <a:r>
              <a:rPr lang="da-DK" b="1" dirty="0"/>
              <a:t/>
            </a:r>
            <a:br>
              <a:rPr lang="da-DK" b="1" dirty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partial-discharge is defined as a “ localized electrical discharge that only partially bridges the insulation between conductors and which may or may not occur adjacent to a conductor” </a:t>
            </a:r>
            <a:endParaRPr lang="en-GB" sz="2800" dirty="0" smtClean="0"/>
          </a:p>
          <a:p>
            <a:endParaRPr lang="da-DK" sz="2800" dirty="0"/>
          </a:p>
          <a:p>
            <a:r>
              <a:rPr lang="en-GB" sz="2800" dirty="0"/>
              <a:t>We can further subdivide partial discharges into the following two categories:</a:t>
            </a:r>
            <a:endParaRPr lang="da-DK" sz="2800" dirty="0"/>
          </a:p>
          <a:p>
            <a:pPr lvl="1"/>
            <a:r>
              <a:rPr lang="en-GB" sz="2400" dirty="0"/>
              <a:t>Internal discharges</a:t>
            </a:r>
            <a:endParaRPr lang="da-DK" sz="2400" dirty="0"/>
          </a:p>
          <a:p>
            <a:pPr lvl="1"/>
            <a:r>
              <a:rPr lang="en-GB" sz="2400" dirty="0"/>
              <a:t>External discharges </a:t>
            </a:r>
            <a:endParaRPr lang="da-DK" sz="24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55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Partial discharge measurements</a:t>
            </a:r>
            <a:r>
              <a:rPr lang="da-DK" b="1" dirty="0" smtClean="0"/>
              <a:t/>
            </a:r>
            <a:br>
              <a:rPr lang="da-DK" b="1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6275040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Internal discharges are partial discharges in cavities in solid or liquid dielectrics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da-DK" dirty="0"/>
          </a:p>
          <a:p>
            <a:r>
              <a:rPr lang="en-GB" dirty="0"/>
              <a:t>The external discharges can further be divided into surface discharges and corona</a:t>
            </a:r>
            <a:r>
              <a:rPr lang="en-GB" dirty="0" smtClean="0"/>
              <a:t>.</a:t>
            </a:r>
          </a:p>
          <a:p>
            <a:endParaRPr lang="da-DK" dirty="0"/>
          </a:p>
          <a:p>
            <a:pPr lvl="1"/>
            <a:r>
              <a:rPr lang="en-GB" dirty="0"/>
              <a:t>Surface discharges are partial discharges in boundaries between different dielectrics and will cause erosion on the insulation.   </a:t>
            </a:r>
            <a:endParaRPr lang="en-GB" dirty="0" smtClean="0"/>
          </a:p>
          <a:p>
            <a:endParaRPr lang="da-DK" dirty="0"/>
          </a:p>
          <a:p>
            <a:pPr lvl="1"/>
            <a:r>
              <a:rPr lang="en-GB" dirty="0"/>
              <a:t>“Corona are external discharges that occur in gaseous media around conductors which are remote from solid or liquid insulation” </a:t>
            </a:r>
            <a:endParaRPr lang="da-DK" dirty="0"/>
          </a:p>
          <a:p>
            <a:endParaRPr lang="da-DK" dirty="0"/>
          </a:p>
        </p:txBody>
      </p:sp>
      <p:pic>
        <p:nvPicPr>
          <p:cNvPr id="1026" name="Picture 2" descr="http://s3.hubimg.com/u/4211826_f49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085184"/>
            <a:ext cx="1800200" cy="1118376"/>
          </a:xfrm>
          <a:prstGeom prst="rect">
            <a:avLst/>
          </a:prstGeom>
          <a:noFill/>
        </p:spPr>
      </p:pic>
      <p:pic>
        <p:nvPicPr>
          <p:cNvPr id="1030" name="Picture 6" descr="PD Activity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3284984"/>
            <a:ext cx="1944216" cy="1457180"/>
          </a:xfrm>
          <a:prstGeom prst="rect">
            <a:avLst/>
          </a:prstGeom>
          <a:noFill/>
        </p:spPr>
      </p:pic>
      <p:pic>
        <p:nvPicPr>
          <p:cNvPr id="1032" name="Picture 8" descr="http://cdn.emersonprocessxperts.com/wp-content/uploads/2012/06/Electrical-Cable-Breakdown-300x2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700808"/>
            <a:ext cx="1872208" cy="13292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980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618856" cy="52054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Designed for long term use (20-30years);</a:t>
            </a:r>
          </a:p>
          <a:p>
            <a:r>
              <a:rPr lang="en-US" dirty="0" smtClean="0"/>
              <a:t>Stresses beyond normal operation should accounted for and handled properly;</a:t>
            </a:r>
          </a:p>
          <a:p>
            <a:r>
              <a:rPr lang="en-US" dirty="0" smtClean="0"/>
              <a:t>Non-restoring insulation should be properly designed and protected;</a:t>
            </a:r>
          </a:p>
          <a:p>
            <a:pPr marL="0" indent="0">
              <a:buNone/>
            </a:pPr>
            <a:r>
              <a:rPr lang="en-US" dirty="0" smtClean="0"/>
              <a:t>2 design directions:</a:t>
            </a:r>
          </a:p>
          <a:p>
            <a:r>
              <a:rPr lang="en-US" dirty="0" smtClean="0"/>
              <a:t>Voltage stresses determination;</a:t>
            </a:r>
          </a:p>
          <a:p>
            <a:r>
              <a:rPr lang="en-US" dirty="0" smtClean="0"/>
              <a:t>Response of insulation to them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16833"/>
            <a:ext cx="3816424" cy="4032448"/>
          </a:xfrm>
        </p:spPr>
      </p:pic>
      <p:sp>
        <p:nvSpPr>
          <p:cNvPr id="8" name="TextBox 7"/>
          <p:cNvSpPr txBox="1"/>
          <p:nvPr/>
        </p:nvSpPr>
        <p:spPr>
          <a:xfrm>
            <a:off x="7236296" y="624892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(ec.europa.eu)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Partial discharge measurements</a:t>
            </a:r>
            <a:r>
              <a:rPr lang="da-DK" b="1" dirty="0" smtClean="0"/>
              <a:t/>
            </a:r>
            <a:br>
              <a:rPr lang="da-DK" b="1" dirty="0" smtClean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 partial-discharge measurement will not only show if there are partial discharges taking place but also if it is external or internal discharges.  A distinction can be made based on the phase location of the discharge</a:t>
            </a:r>
            <a:r>
              <a:rPr lang="en-GB" sz="2400" dirty="0" smtClean="0"/>
              <a:t>.</a:t>
            </a:r>
          </a:p>
          <a:p>
            <a:endParaRPr lang="da-DK" sz="2400" dirty="0"/>
          </a:p>
          <a:p>
            <a:r>
              <a:rPr lang="en-GB" sz="2400" dirty="0"/>
              <a:t>External discharges will occur </a:t>
            </a:r>
            <a:r>
              <a:rPr lang="en-GB" sz="2400" dirty="0" smtClean="0"/>
              <a:t>at 90 </a:t>
            </a:r>
            <a:r>
              <a:rPr lang="en-GB" sz="2400" dirty="0"/>
              <a:t>and </a:t>
            </a:r>
            <a:r>
              <a:rPr lang="en-GB" sz="2400" dirty="0" smtClean="0"/>
              <a:t>270 degrees</a:t>
            </a:r>
          </a:p>
          <a:p>
            <a:endParaRPr lang="en-GB" sz="2400" dirty="0" smtClean="0"/>
          </a:p>
          <a:p>
            <a:r>
              <a:rPr lang="en-GB" sz="2400" dirty="0" smtClean="0"/>
              <a:t> Internal </a:t>
            </a:r>
            <a:r>
              <a:rPr lang="en-GB" sz="2400" dirty="0"/>
              <a:t>discharges typically occur at zero </a:t>
            </a:r>
            <a:r>
              <a:rPr lang="en-GB" sz="2400" dirty="0" smtClean="0"/>
              <a:t>crossing </a:t>
            </a:r>
            <a:r>
              <a:rPr lang="en-GB" sz="2400" dirty="0"/>
              <a:t> </a:t>
            </a:r>
            <a:r>
              <a:rPr lang="en-GB" sz="2400" dirty="0" smtClean="0"/>
              <a:t>(0 </a:t>
            </a:r>
            <a:r>
              <a:rPr lang="en-GB" sz="2400" dirty="0"/>
              <a:t>and 180 degrees).</a:t>
            </a:r>
            <a:endParaRPr lang="da-DK" sz="2400" dirty="0"/>
          </a:p>
          <a:p>
            <a:endParaRPr lang="da-DK" dirty="0"/>
          </a:p>
        </p:txBody>
      </p:sp>
      <p:pic>
        <p:nvPicPr>
          <p:cNvPr id="7" name="Billede 6" descr="http://image.made-in-china.com/2f0j00TBRaCUOJEehw/Partial-Discharge-Test-Set-DTTW-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426390"/>
            <a:ext cx="2098040" cy="287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59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 </a:t>
            </a:r>
            <a:r>
              <a:rPr lang="da-DK" dirty="0" err="1" smtClean="0"/>
              <a:t>setup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395536" y="3789040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/>
              <a:t>The figure shows the test object C</a:t>
            </a:r>
            <a:r>
              <a:rPr lang="en-GB" sz="2000" baseline="-25000" dirty="0"/>
              <a:t>a</a:t>
            </a:r>
            <a:r>
              <a:rPr lang="en-GB" sz="2000" dirty="0"/>
              <a:t> in parallel with the coupling capacitor C</a:t>
            </a:r>
            <a:r>
              <a:rPr lang="en-GB" sz="2000" baseline="-25000" dirty="0"/>
              <a:t>k</a:t>
            </a:r>
            <a:r>
              <a:rPr lang="en-GB" sz="2000" dirty="0"/>
              <a:t>. The coupling device, CD, is connected in series with the coupling capacitor. </a:t>
            </a:r>
            <a:endParaRPr lang="da-DK" sz="2000" dirty="0"/>
          </a:p>
          <a:p>
            <a:r>
              <a:rPr lang="en-GB" sz="2000" dirty="0"/>
              <a:t>The CD is connected to the measuring device through optical cables.</a:t>
            </a:r>
            <a:endParaRPr lang="da-DK" sz="2000" dirty="0"/>
          </a:p>
          <a:p>
            <a:r>
              <a:rPr lang="en-GB" sz="2000" dirty="0"/>
              <a:t>The voltage U</a:t>
            </a:r>
            <a:r>
              <a:rPr lang="en-GB" sz="2000" baseline="-25000" dirty="0"/>
              <a:t>~</a:t>
            </a:r>
            <a:r>
              <a:rPr lang="en-GB" sz="2000" dirty="0"/>
              <a:t> is the AC terminal voltage applied by an external power source which is user-controlled.</a:t>
            </a:r>
            <a:endParaRPr lang="da-DK" sz="2000" dirty="0"/>
          </a:p>
          <a:p>
            <a:endParaRPr lang="da-DK" dirty="0"/>
          </a:p>
        </p:txBody>
      </p:sp>
      <p:pic>
        <p:nvPicPr>
          <p:cNvPr id="5" name="Billed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84784"/>
            <a:ext cx="5203846" cy="2140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81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Experiments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In order to assess the level of PDs within/on top </a:t>
            </a:r>
            <a:r>
              <a:rPr lang="en-GB" sz="2000" dirty="0" smtClean="0"/>
              <a:t>of the </a:t>
            </a:r>
            <a:r>
              <a:rPr lang="en-GB" sz="2000" dirty="0"/>
              <a:t>test object the “correct” voltage </a:t>
            </a:r>
            <a:r>
              <a:rPr lang="en-GB" sz="2000" dirty="0" smtClean="0"/>
              <a:t>had to </a:t>
            </a:r>
            <a:r>
              <a:rPr lang="en-GB" sz="2000" dirty="0"/>
              <a:t>be applied. </a:t>
            </a:r>
            <a:endParaRPr lang="en-GB" sz="2000" dirty="0" smtClean="0"/>
          </a:p>
          <a:p>
            <a:r>
              <a:rPr lang="en-GB" sz="2000" dirty="0" smtClean="0"/>
              <a:t>A certain </a:t>
            </a:r>
            <a:r>
              <a:rPr lang="en-GB" sz="2000" dirty="0"/>
              <a:t>voltage level </a:t>
            </a:r>
            <a:r>
              <a:rPr lang="en-GB" sz="2000" dirty="0" smtClean="0"/>
              <a:t>had to be </a:t>
            </a:r>
            <a:r>
              <a:rPr lang="en-GB" sz="2000" dirty="0"/>
              <a:t>be applied in order to be able to record any PDs within a reasonable timeframe. </a:t>
            </a:r>
            <a:endParaRPr lang="en-GB" sz="2000" dirty="0" smtClean="0"/>
          </a:p>
          <a:p>
            <a:r>
              <a:rPr lang="en-GB" sz="2000" dirty="0" smtClean="0"/>
              <a:t>If </a:t>
            </a:r>
            <a:r>
              <a:rPr lang="en-GB" sz="2000" dirty="0"/>
              <a:t>the voltage level </a:t>
            </a:r>
            <a:r>
              <a:rPr lang="en-GB" sz="2000" dirty="0" smtClean="0"/>
              <a:t>became </a:t>
            </a:r>
            <a:r>
              <a:rPr lang="en-GB" sz="2000" dirty="0"/>
              <a:t>too high actual </a:t>
            </a:r>
            <a:r>
              <a:rPr lang="en-GB" sz="2000" dirty="0" smtClean="0"/>
              <a:t>flashovers happened </a:t>
            </a:r>
            <a:r>
              <a:rPr lang="en-GB" sz="2000" dirty="0"/>
              <a:t>and the test will </a:t>
            </a:r>
            <a:r>
              <a:rPr lang="en-GB" sz="2000" dirty="0" smtClean="0"/>
              <a:t>had </a:t>
            </a:r>
            <a:r>
              <a:rPr lang="en-GB" sz="2000" dirty="0"/>
              <a:t>to be repeated with lower voltage levels.</a:t>
            </a:r>
            <a:endParaRPr lang="da-DK" sz="2000" dirty="0"/>
          </a:p>
          <a:p>
            <a:endParaRPr lang="da-DK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3717032"/>
            <a:ext cx="3688643" cy="228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5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Experiment</a:t>
            </a:r>
            <a:r>
              <a:rPr lang="da-DK" dirty="0" smtClean="0"/>
              <a:t> 1 (</a:t>
            </a:r>
            <a:r>
              <a:rPr lang="da-DK" dirty="0" err="1" smtClean="0"/>
              <a:t>Homemade</a:t>
            </a:r>
            <a:r>
              <a:rPr lang="da-DK" dirty="0" smtClean="0"/>
              <a:t> </a:t>
            </a:r>
            <a:r>
              <a:rPr lang="da-DK" dirty="0" err="1" smtClean="0"/>
              <a:t>capacitor</a:t>
            </a:r>
            <a:r>
              <a:rPr lang="da-DK" dirty="0" smtClean="0"/>
              <a:t>)</a:t>
            </a:r>
            <a:endParaRPr lang="da-DK" dirty="0"/>
          </a:p>
        </p:txBody>
      </p:sp>
      <p:pic>
        <p:nvPicPr>
          <p:cNvPr id="5" name="Pladsholder til indhold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15405"/>
            <a:ext cx="4135740" cy="2543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ktangel 5"/>
          <p:cNvSpPr/>
          <p:nvPr/>
        </p:nvSpPr>
        <p:spPr>
          <a:xfrm>
            <a:off x="4572000" y="221540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The three axes show the following:</a:t>
            </a:r>
            <a:endParaRPr lang="da-DK" dirty="0"/>
          </a:p>
          <a:p>
            <a:pPr lvl="0"/>
            <a:r>
              <a:rPr lang="en-GB" dirty="0" err="1"/>
              <a:t>H</a:t>
            </a:r>
            <a:r>
              <a:rPr lang="en-GB" baseline="-25000" dirty="0" err="1"/>
              <a:t>n</a:t>
            </a:r>
            <a:r>
              <a:rPr lang="en-GB" dirty="0"/>
              <a:t>: The number of PDs</a:t>
            </a:r>
            <a:endParaRPr lang="da-DK" dirty="0"/>
          </a:p>
          <a:p>
            <a:pPr lvl="0"/>
            <a:r>
              <a:rPr lang="en-GB" dirty="0"/>
              <a:t>q: The energy of the PD</a:t>
            </a:r>
            <a:endParaRPr lang="da-DK" dirty="0"/>
          </a:p>
          <a:p>
            <a:pPr lvl="0"/>
            <a:r>
              <a:rPr lang="en-GB" dirty="0"/>
              <a:t>y: The voltage phase angle at the time of the PD</a:t>
            </a:r>
            <a:endParaRPr lang="da-DK" dirty="0"/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395536" y="48797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 dirty="0" smtClean="0"/>
              <a:t>PDs occur at 0 degrees as well as at 180 degrees which shows that we are looking at internal partial discharges. </a:t>
            </a:r>
            <a:endParaRPr lang="da-DK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a-D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a-D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2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Experiment</a:t>
            </a:r>
            <a:r>
              <a:rPr lang="da-DK" dirty="0" smtClean="0"/>
              <a:t> 2 (</a:t>
            </a:r>
            <a:r>
              <a:rPr lang="da-DK" dirty="0" err="1" smtClean="0"/>
              <a:t>Rod-to-rod</a:t>
            </a:r>
            <a:r>
              <a:rPr lang="da-DK" dirty="0" smtClean="0"/>
              <a:t> plane)</a:t>
            </a:r>
            <a:endParaRPr lang="da-DK" dirty="0"/>
          </a:p>
        </p:txBody>
      </p:sp>
      <p:sp>
        <p:nvSpPr>
          <p:cNvPr id="6" name="Rektangel 5"/>
          <p:cNvSpPr/>
          <p:nvPr/>
        </p:nvSpPr>
        <p:spPr>
          <a:xfrm>
            <a:off x="4572000" y="221540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The three axes show the following:</a:t>
            </a:r>
            <a:endParaRPr lang="da-DK" dirty="0"/>
          </a:p>
          <a:p>
            <a:pPr lvl="0"/>
            <a:r>
              <a:rPr lang="en-GB" dirty="0" err="1"/>
              <a:t>H</a:t>
            </a:r>
            <a:r>
              <a:rPr lang="en-GB" baseline="-25000" dirty="0" err="1"/>
              <a:t>n</a:t>
            </a:r>
            <a:r>
              <a:rPr lang="en-GB" dirty="0"/>
              <a:t>: The number of PDs</a:t>
            </a:r>
            <a:endParaRPr lang="da-DK" dirty="0"/>
          </a:p>
          <a:p>
            <a:pPr lvl="0"/>
            <a:r>
              <a:rPr lang="en-GB" dirty="0"/>
              <a:t>q: The energy of the PD</a:t>
            </a:r>
            <a:endParaRPr lang="da-DK" dirty="0"/>
          </a:p>
          <a:p>
            <a:pPr lvl="0"/>
            <a:r>
              <a:rPr lang="en-GB" dirty="0"/>
              <a:t>y: The voltage phase angle at the time of the PD</a:t>
            </a:r>
            <a:endParaRPr lang="da-DK" dirty="0"/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395536" y="48797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/>
              <a:t> The </a:t>
            </a:r>
            <a:r>
              <a:rPr lang="en-GB" sz="2000" dirty="0"/>
              <a:t>partial discharges occur at 90 degrees only which means that the phenomena observed is corona. </a:t>
            </a:r>
            <a:endParaRPr lang="da-DK" sz="2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a-D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a-D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Billed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3981564" cy="25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6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a-DK" smtClean="0"/>
              <a:t>6 – Dielectric spectroscopy test </a:t>
            </a:r>
            <a:endParaRPr lang="en-GB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endParaRPr lang="en-GB" smtClean="0">
              <a:solidFill>
                <a:schemeClr val="tx1"/>
              </a:solidFill>
            </a:endParaRPr>
          </a:p>
          <a:p>
            <a:pPr eaLnBrk="1" hangingPunct="1"/>
            <a:r>
              <a:rPr lang="en-GB" smtClean="0">
                <a:solidFill>
                  <a:schemeClr val="tx1"/>
                </a:solidFill>
              </a:rPr>
              <a:t>Non-destructive diagnostic techniques based on changes of dielectric properties of the insulation.</a:t>
            </a:r>
            <a:endParaRPr lang="da-DK" smtClean="0">
              <a:solidFill>
                <a:schemeClr val="tx1"/>
              </a:solidFill>
            </a:endParaRPr>
          </a:p>
          <a:p>
            <a:pPr eaLnBrk="1" hangingPunct="1">
              <a:buFont typeface="Verdana" pitchFamily="34" charset="0"/>
              <a:buNone/>
            </a:pPr>
            <a:endParaRPr lang="da-DK" smtClean="0"/>
          </a:p>
          <a:p>
            <a:pPr eaLnBrk="1" hangingPunct="1">
              <a:buFont typeface="Verdana" pitchFamily="34" charset="0"/>
              <a:buNone/>
            </a:pPr>
            <a:r>
              <a:rPr lang="da-DK" smtClean="0"/>
              <a:t>Purpose</a:t>
            </a:r>
            <a:endParaRPr lang="en-GB" smtClean="0"/>
          </a:p>
          <a:p>
            <a:pPr eaLnBrk="1" hangingPunct="1"/>
            <a:r>
              <a:rPr lang="en-GB" smtClean="0">
                <a:solidFill>
                  <a:schemeClr val="tx1"/>
                </a:solidFill>
              </a:rPr>
              <a:t>Assess the condition of oil/cellulose insulated equipment to increase the life time of expensive HV components, such as power transformers.</a:t>
            </a:r>
          </a:p>
          <a:p>
            <a:pPr eaLnBrk="1" hangingPunct="1"/>
            <a:endParaRPr lang="da-DK" smtClean="0">
              <a:solidFill>
                <a:schemeClr val="tx1"/>
              </a:solidFill>
            </a:endParaRPr>
          </a:p>
          <a:p>
            <a:pPr eaLnBrk="1" hangingPunct="1">
              <a:buFont typeface="Verdana" pitchFamily="34" charset="0"/>
              <a:buNone/>
            </a:pPr>
            <a:r>
              <a:rPr lang="da-DK" smtClean="0"/>
              <a:t>Can be divided in:</a:t>
            </a:r>
            <a:endParaRPr lang="da-DK" smtClean="0">
              <a:solidFill>
                <a:schemeClr val="tx1"/>
              </a:solidFill>
            </a:endParaRPr>
          </a:p>
          <a:p>
            <a:pPr eaLnBrk="1" hangingPunct="1"/>
            <a:r>
              <a:rPr lang="da-DK" smtClean="0">
                <a:solidFill>
                  <a:schemeClr val="tx1"/>
                </a:solidFill>
              </a:rPr>
              <a:t>Dynamic properties in the Time domain</a:t>
            </a:r>
          </a:p>
          <a:p>
            <a:pPr eaLnBrk="1" hangingPunct="1"/>
            <a:r>
              <a:rPr lang="da-DK" smtClean="0">
                <a:solidFill>
                  <a:schemeClr val="tx1"/>
                </a:solidFill>
              </a:rPr>
              <a:t>Dynamic properties in the Frequency domain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1pPr>
            <a:lvl2pPr marL="705357" indent="-271291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2pPr>
            <a:lvl3pPr marL="1085164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3pPr>
            <a:lvl4pPr marL="1519230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4pPr>
            <a:lvl5pPr marL="1953296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5pPr>
            <a:lvl6pPr marL="2387361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6pPr>
            <a:lvl7pPr marL="2821427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7pPr>
            <a:lvl8pPr marL="3255493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8pPr>
            <a:lvl9pPr marL="3689558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fld id="{BC098030-0EAE-4E48-849E-039250289E14}" type="slidenum">
              <a:rPr lang="da-DK" sz="1400">
                <a:solidFill>
                  <a:schemeClr val="bg2"/>
                </a:solidFill>
                <a:latin typeface="Arial" pitchFamily="34" charset="0"/>
              </a:rPr>
              <a:pPr eaLnBrk="1" hangingPunct="1"/>
              <a:t>25</a:t>
            </a:fld>
            <a:endParaRPr lang="da-DK" sz="1400">
              <a:solidFill>
                <a:schemeClr val="bg2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579296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GB" dirty="0" smtClean="0"/>
              <a:t>Dynamic properties in the Time domain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40576" y="1165679"/>
            <a:ext cx="8228246" cy="1371297"/>
          </a:xfrm>
        </p:spPr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en-GB" dirty="0" smtClean="0"/>
              <a:t>Theory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1pPr>
            <a:lvl2pPr marL="705357" indent="-271291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2pPr>
            <a:lvl3pPr marL="1085164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3pPr>
            <a:lvl4pPr marL="1519230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4pPr>
            <a:lvl5pPr marL="1953296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5pPr>
            <a:lvl6pPr marL="2387361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6pPr>
            <a:lvl7pPr marL="2821427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7pPr>
            <a:lvl8pPr marL="3255493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8pPr>
            <a:lvl9pPr marL="3689558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fld id="{4544C0DC-B461-42D9-BA5A-8DFBF89C581E}" type="slidenum">
              <a:rPr lang="da-DK" sz="1400">
                <a:solidFill>
                  <a:schemeClr val="bg2"/>
                </a:solidFill>
                <a:latin typeface="Arial" pitchFamily="34" charset="0"/>
              </a:rPr>
              <a:pPr eaLnBrk="1" hangingPunct="1"/>
              <a:t>26</a:t>
            </a:fld>
            <a:endParaRPr lang="da-DK"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251520" y="1714500"/>
            <a:ext cx="2751370" cy="45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13" tIns="43407" rIns="86813" bIns="43407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da-DK" dirty="0"/>
              <a:t>Electric </a:t>
            </a:r>
            <a:r>
              <a:rPr lang="da-DK" dirty="0" smtClean="0"/>
              <a:t>Field (</a:t>
            </a:r>
            <a:r>
              <a:rPr lang="da-DK" i="1" dirty="0" smtClean="0"/>
              <a:t>E</a:t>
            </a:r>
            <a:r>
              <a:rPr lang="da-DK" i="1" dirty="0"/>
              <a:t>)</a:t>
            </a:r>
            <a:endParaRPr lang="en-GB" i="1" dirty="0"/>
          </a:p>
        </p:txBody>
      </p:sp>
      <p:cxnSp>
        <p:nvCxnSpPr>
          <p:cNvPr id="4102" name="Straight Arrow Connector 6"/>
          <p:cNvCxnSpPr>
            <a:cxnSpLocks noChangeShapeType="1"/>
          </p:cNvCxnSpPr>
          <p:nvPr/>
        </p:nvCxnSpPr>
        <p:spPr bwMode="auto">
          <a:xfrm>
            <a:off x="3139726" y="1920119"/>
            <a:ext cx="47667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3" name="TextBox 7"/>
          <p:cNvSpPr txBox="1">
            <a:spLocks noChangeArrowheads="1"/>
          </p:cNvSpPr>
          <p:nvPr/>
        </p:nvSpPr>
        <p:spPr bwMode="auto">
          <a:xfrm>
            <a:off x="3616399" y="1508881"/>
            <a:ext cx="1774367" cy="82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13" tIns="43407" rIns="86813" bIns="43407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da-DK" dirty="0" err="1"/>
              <a:t>Dielectric</a:t>
            </a:r>
            <a:r>
              <a:rPr lang="da-DK" dirty="0"/>
              <a:t> </a:t>
            </a:r>
            <a:r>
              <a:rPr lang="da-DK" dirty="0" err="1"/>
              <a:t>Material</a:t>
            </a:r>
            <a:endParaRPr lang="en-GB" dirty="0"/>
          </a:p>
        </p:txBody>
      </p:sp>
      <p:cxnSp>
        <p:nvCxnSpPr>
          <p:cNvPr id="4104" name="Straight Arrow Connector 9"/>
          <p:cNvCxnSpPr>
            <a:cxnSpLocks noChangeShapeType="1"/>
          </p:cNvCxnSpPr>
          <p:nvPr/>
        </p:nvCxnSpPr>
        <p:spPr bwMode="auto">
          <a:xfrm>
            <a:off x="5458431" y="1920119"/>
            <a:ext cx="478177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TextBox 10"/>
          <p:cNvSpPr txBox="1">
            <a:spLocks noChangeArrowheads="1"/>
          </p:cNvSpPr>
          <p:nvPr/>
        </p:nvSpPr>
        <p:spPr bwMode="auto">
          <a:xfrm>
            <a:off x="6141111" y="1714500"/>
            <a:ext cx="2523209" cy="45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813" tIns="43407" rIns="86813" bIns="43407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da-DK"/>
              <a:t>Polarization (</a:t>
            </a:r>
            <a:r>
              <a:rPr lang="da-DK" i="1"/>
              <a:t>P</a:t>
            </a:r>
            <a:r>
              <a:rPr lang="da-DK"/>
              <a:t>)</a:t>
            </a:r>
            <a:endParaRPr lang="en-GB"/>
          </a:p>
        </p:txBody>
      </p:sp>
      <p:pic>
        <p:nvPicPr>
          <p:cNvPr id="4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1" r="18069"/>
          <a:stretch>
            <a:fillRect/>
          </a:stretch>
        </p:blipFill>
        <p:spPr bwMode="auto">
          <a:xfrm>
            <a:off x="4026908" y="2263322"/>
            <a:ext cx="818013" cy="55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55"/>
          <a:stretch>
            <a:fillRect/>
          </a:stretch>
        </p:blipFill>
        <p:spPr bwMode="auto">
          <a:xfrm>
            <a:off x="5253928" y="2331358"/>
            <a:ext cx="409006" cy="55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6"/>
          <a:stretch>
            <a:fillRect/>
          </a:stretch>
        </p:blipFill>
        <p:spPr bwMode="auto">
          <a:xfrm>
            <a:off x="3616399" y="2331358"/>
            <a:ext cx="399984" cy="55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0" r="59035"/>
          <a:stretch>
            <a:fillRect/>
          </a:stretch>
        </p:blipFill>
        <p:spPr bwMode="auto">
          <a:xfrm>
            <a:off x="4777255" y="2331358"/>
            <a:ext cx="409006" cy="55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8" y="2948215"/>
            <a:ext cx="3166792" cy="24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7" y="3261179"/>
            <a:ext cx="2995370" cy="23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574" y="3356992"/>
            <a:ext cx="4438922" cy="32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TextBox 20"/>
          <p:cNvSpPr txBox="1">
            <a:spLocks noChangeArrowheads="1"/>
          </p:cNvSpPr>
          <p:nvPr/>
        </p:nvSpPr>
        <p:spPr bwMode="auto">
          <a:xfrm>
            <a:off x="547347" y="4526643"/>
            <a:ext cx="4093071" cy="193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813" tIns="43407" rIns="86813" bIns="43407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da-DK"/>
              <a:t>Polarization of a dielectric material subjected to an electrical step field of magnitude </a:t>
            </a:r>
            <a:r>
              <a:rPr lang="da-DK" i="1"/>
              <a:t>E</a:t>
            </a:r>
            <a:r>
              <a:rPr lang="da-DK" sz="1700" i="1"/>
              <a:t>o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6043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GB" smtClean="0"/>
              <a:t>Dynamic properties in the Time domain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40576" y="1354667"/>
            <a:ext cx="8228246" cy="4954512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>
                <a:solidFill>
                  <a:schemeClr val="tx1"/>
                </a:solidFill>
              </a:rPr>
              <a:t>The polarization </a:t>
            </a:r>
            <a:r>
              <a:rPr lang="en-GB" i="1" dirty="0" smtClean="0">
                <a:solidFill>
                  <a:schemeClr val="tx1"/>
                </a:solidFill>
              </a:rPr>
              <a:t>P(t)</a:t>
            </a:r>
            <a:r>
              <a:rPr lang="en-GB" dirty="0" smtClean="0">
                <a:solidFill>
                  <a:schemeClr val="tx1"/>
                </a:solidFill>
              </a:rPr>
              <a:t> is not an observable magnitude by itself, but it produces a main part of the displacement current in a test object</a:t>
            </a:r>
            <a:endParaRPr lang="da-DK" dirty="0" smtClean="0"/>
          </a:p>
          <a:p>
            <a:pPr eaLnBrk="1" hangingPunct="1"/>
            <a:r>
              <a:rPr lang="da-DK" dirty="0" err="1" smtClean="0"/>
              <a:t>Polarization</a:t>
            </a:r>
            <a:r>
              <a:rPr lang="da-DK" dirty="0" smtClean="0"/>
              <a:t> </a:t>
            </a:r>
            <a:r>
              <a:rPr lang="da-DK" dirty="0" err="1" smtClean="0"/>
              <a:t>Current</a:t>
            </a:r>
            <a:endParaRPr lang="da-DK" dirty="0" smtClean="0"/>
          </a:p>
          <a:p>
            <a:pPr eaLnBrk="1" hangingPunct="1">
              <a:buFont typeface="Verdana" pitchFamily="34" charset="0"/>
              <a:buNone/>
            </a:pPr>
            <a:endParaRPr lang="da-DK" dirty="0" smtClean="0"/>
          </a:p>
          <a:p>
            <a:pPr eaLnBrk="1" hangingPunct="1"/>
            <a:r>
              <a:rPr lang="da-DK" dirty="0" err="1" smtClean="0"/>
              <a:t>Depolarization</a:t>
            </a:r>
            <a:r>
              <a:rPr lang="da-DK" dirty="0" smtClean="0"/>
              <a:t> </a:t>
            </a:r>
            <a:r>
              <a:rPr lang="da-DK" dirty="0" err="1" smtClean="0"/>
              <a:t>Current</a:t>
            </a:r>
            <a:endParaRPr lang="en-GB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1pPr>
            <a:lvl2pPr marL="705357" indent="-271291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2pPr>
            <a:lvl3pPr marL="1085164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3pPr>
            <a:lvl4pPr marL="1519230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4pPr>
            <a:lvl5pPr marL="1953296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5pPr>
            <a:lvl6pPr marL="2387361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6pPr>
            <a:lvl7pPr marL="2821427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7pPr>
            <a:lvl8pPr marL="3255493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8pPr>
            <a:lvl9pPr marL="3689558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fld id="{678F7567-EEA9-437D-87B3-490FCCCF8B08}" type="slidenum">
              <a:rPr lang="da-DK" sz="1400">
                <a:solidFill>
                  <a:schemeClr val="bg2"/>
                </a:solidFill>
                <a:latin typeface="Arial" pitchFamily="34" charset="0"/>
              </a:rPr>
              <a:pPr eaLnBrk="1" hangingPunct="1"/>
              <a:t>27</a:t>
            </a:fld>
            <a:endParaRPr lang="da-DK" sz="1400">
              <a:solidFill>
                <a:schemeClr val="bg2"/>
              </a:solidFill>
              <a:latin typeface="Arial" pitchFamily="34" charset="0"/>
            </a:endParaRPr>
          </a:p>
        </p:txBody>
      </p:sp>
      <p:cxnSp>
        <p:nvCxnSpPr>
          <p:cNvPr id="5125" name="Straight Connector 6"/>
          <p:cNvCxnSpPr>
            <a:cxnSpLocks noChangeShapeType="1"/>
          </p:cNvCxnSpPr>
          <p:nvPr/>
        </p:nvCxnSpPr>
        <p:spPr bwMode="auto">
          <a:xfrm>
            <a:off x="3851920" y="1844824"/>
            <a:ext cx="4259286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58" y="3062669"/>
            <a:ext cx="4160738" cy="274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84" y="4077072"/>
            <a:ext cx="4267501" cy="28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84" y="5323417"/>
            <a:ext cx="3175814" cy="29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6"/>
          <p:cNvCxnSpPr>
            <a:cxnSpLocks noChangeShapeType="1"/>
          </p:cNvCxnSpPr>
          <p:nvPr/>
        </p:nvCxnSpPr>
        <p:spPr bwMode="auto">
          <a:xfrm>
            <a:off x="1043608" y="2348880"/>
            <a:ext cx="1944216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601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GB" dirty="0" smtClean="0"/>
              <a:t>Dynamic properties in the Time domain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16517" y="1235227"/>
            <a:ext cx="8228246" cy="5092095"/>
          </a:xfrm>
        </p:spPr>
        <p:txBody>
          <a:bodyPr/>
          <a:lstStyle/>
          <a:p>
            <a:pPr eaLnBrk="1" hangingPunct="1"/>
            <a:r>
              <a:rPr lang="da-DK" smtClean="0"/>
              <a:t>Sample Results</a:t>
            </a:r>
            <a:endParaRPr lang="en-GB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1pPr>
            <a:lvl2pPr marL="705357" indent="-271291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2pPr>
            <a:lvl3pPr marL="1085164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3pPr>
            <a:lvl4pPr marL="1519230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4pPr>
            <a:lvl5pPr marL="1953296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5pPr>
            <a:lvl6pPr marL="2387361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6pPr>
            <a:lvl7pPr marL="2821427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7pPr>
            <a:lvl8pPr marL="3255493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8pPr>
            <a:lvl9pPr marL="3689558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fld id="{C8D9A984-98D7-4BCA-85D6-21BB4E58FA0B}" type="slidenum">
              <a:rPr lang="da-DK" sz="1400">
                <a:solidFill>
                  <a:schemeClr val="bg2"/>
                </a:solidFill>
                <a:latin typeface="Arial" pitchFamily="34" charset="0"/>
              </a:rPr>
              <a:pPr eaLnBrk="1" hangingPunct="1"/>
              <a:t>28</a:t>
            </a:fld>
            <a:endParaRPr lang="da-DK" sz="1400">
              <a:solidFill>
                <a:schemeClr val="bg2"/>
              </a:solidFill>
              <a:latin typeface="Arial" pitchFamily="34" charset="0"/>
            </a:endParaRP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1" y="2263322"/>
            <a:ext cx="3538206" cy="217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9"/>
          <p:cNvSpPr txBox="1">
            <a:spLocks noChangeArrowheads="1"/>
          </p:cNvSpPr>
          <p:nvPr/>
        </p:nvSpPr>
        <p:spPr bwMode="auto">
          <a:xfrm>
            <a:off x="1162361" y="1920119"/>
            <a:ext cx="2318705" cy="29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813" tIns="43407" rIns="86813" bIns="43407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da-DK" sz="1300" i="1"/>
              <a:t>Principle of the test</a:t>
            </a:r>
            <a:endParaRPr lang="en-GB" sz="1300" i="1"/>
          </a:p>
        </p:txBody>
      </p:sp>
      <p:pic>
        <p:nvPicPr>
          <p:cNvPr id="61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15" y="3155346"/>
            <a:ext cx="4511100" cy="300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TextBox 12"/>
          <p:cNvSpPr txBox="1">
            <a:spLocks noChangeArrowheads="1"/>
          </p:cNvSpPr>
          <p:nvPr/>
        </p:nvSpPr>
        <p:spPr bwMode="auto">
          <a:xfrm>
            <a:off x="5662934" y="2880179"/>
            <a:ext cx="2796882" cy="29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813" tIns="43407" rIns="86813" bIns="43407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da-DK" sz="1300" i="1"/>
              <a:t>Sample Results in Log scale</a:t>
            </a:r>
            <a:endParaRPr lang="en-GB" sz="1300" i="1"/>
          </a:p>
        </p:txBody>
      </p:sp>
    </p:spTree>
    <p:extLst>
      <p:ext uri="{BB962C8B-B14F-4D97-AF65-F5344CB8AC3E}">
        <p14:creationId xmlns:p14="http://schemas.microsoft.com/office/powerpoint/2010/main" val="38774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GB" smtClean="0"/>
              <a:t>Dynamic properties in the Frequency domain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>
                <a:solidFill>
                  <a:schemeClr val="tx1"/>
                </a:solidFill>
              </a:rPr>
              <a:t>Several measurements at different frequencies are performed</a:t>
            </a:r>
          </a:p>
          <a:p>
            <a:pPr eaLnBrk="1" hangingPunct="1"/>
            <a:r>
              <a:rPr lang="en-GB" dirty="0" smtClean="0">
                <a:solidFill>
                  <a:schemeClr val="tx1"/>
                </a:solidFill>
              </a:rPr>
              <a:t>the complex relative permittivity </a:t>
            </a:r>
            <a:r>
              <a:rPr lang="en-GB" i="1" dirty="0" smtClean="0">
                <a:solidFill>
                  <a:schemeClr val="tx1"/>
                </a:solidFill>
              </a:rPr>
              <a:t>ε(</a:t>
            </a:r>
            <a:r>
              <a:rPr lang="el-GR" i="1" dirty="0" smtClean="0">
                <a:solidFill>
                  <a:schemeClr val="tx1"/>
                </a:solidFill>
              </a:rPr>
              <a:t>ω</a:t>
            </a:r>
            <a:r>
              <a:rPr lang="en-GB" i="1" dirty="0" smtClean="0">
                <a:solidFill>
                  <a:schemeClr val="tx1"/>
                </a:solidFill>
              </a:rPr>
              <a:t>) </a:t>
            </a:r>
            <a:r>
              <a:rPr lang="en-GB" dirty="0" smtClean="0">
                <a:solidFill>
                  <a:schemeClr val="tx1"/>
                </a:solidFill>
              </a:rPr>
              <a:t>at the frequency of the applied field can be found</a:t>
            </a:r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da-DK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GB" dirty="0" smtClean="0">
                <a:solidFill>
                  <a:schemeClr val="tx1"/>
                </a:solidFill>
              </a:rPr>
              <a:t>the dissipation factor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 </a:t>
            </a:r>
            <a:r>
              <a:rPr lang="el-G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1pPr>
            <a:lvl2pPr marL="705357" indent="-271291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2pPr>
            <a:lvl3pPr marL="1085164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3pPr>
            <a:lvl4pPr marL="1519230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4pPr>
            <a:lvl5pPr marL="1953296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5pPr>
            <a:lvl6pPr marL="2387361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6pPr>
            <a:lvl7pPr marL="2821427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7pPr>
            <a:lvl8pPr marL="3255493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8pPr>
            <a:lvl9pPr marL="3689558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fld id="{A6B59409-8CD5-45F7-914F-3A31C0A39E37}" type="slidenum">
              <a:rPr lang="da-DK" sz="1400">
                <a:solidFill>
                  <a:schemeClr val="bg2"/>
                </a:solidFill>
                <a:latin typeface="Arial" pitchFamily="34" charset="0"/>
              </a:rPr>
              <a:pPr eaLnBrk="1" hangingPunct="1"/>
              <a:t>29</a:t>
            </a:fld>
            <a:endParaRPr lang="da-DK" sz="1400">
              <a:solidFill>
                <a:schemeClr val="bg2"/>
              </a:solidFill>
              <a:latin typeface="Arial" pitchFamily="34" charset="0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53" b="53580"/>
          <a:stretch>
            <a:fillRect/>
          </a:stretch>
        </p:blipFill>
        <p:spPr bwMode="auto">
          <a:xfrm>
            <a:off x="2025795" y="3861048"/>
            <a:ext cx="818013" cy="48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7" t="46420"/>
          <a:stretch>
            <a:fillRect/>
          </a:stretch>
        </p:blipFill>
        <p:spPr bwMode="auto">
          <a:xfrm>
            <a:off x="2902972" y="3818321"/>
            <a:ext cx="4189308" cy="55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599079" y="4373191"/>
            <a:ext cx="8049306" cy="64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813" tIns="43407" rIns="86813" bIns="43407">
            <a:spAutoFit/>
          </a:bodyPr>
          <a:lstStyle/>
          <a:p>
            <a:r>
              <a:rPr lang="en-GB" dirty="0"/>
              <a:t>The real part defines the capacitance of a test object, while the imaginary part represents the losses</a:t>
            </a:r>
          </a:p>
        </p:txBody>
      </p:sp>
      <p:pic>
        <p:nvPicPr>
          <p:cNvPr id="71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19" y="5349119"/>
            <a:ext cx="3509636" cy="109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7" name="Straight Connector 8"/>
          <p:cNvCxnSpPr>
            <a:cxnSpLocks noChangeShapeType="1"/>
          </p:cNvCxnSpPr>
          <p:nvPr/>
        </p:nvCxnSpPr>
        <p:spPr bwMode="auto">
          <a:xfrm>
            <a:off x="650648" y="4694021"/>
            <a:ext cx="4824536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Straight Connector 10"/>
          <p:cNvCxnSpPr>
            <a:cxnSpLocks noChangeShapeType="1"/>
          </p:cNvCxnSpPr>
          <p:nvPr/>
        </p:nvCxnSpPr>
        <p:spPr bwMode="auto">
          <a:xfrm>
            <a:off x="6228184" y="4694021"/>
            <a:ext cx="172819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0"/>
          <p:cNvCxnSpPr>
            <a:cxnSpLocks noChangeShapeType="1"/>
          </p:cNvCxnSpPr>
          <p:nvPr/>
        </p:nvCxnSpPr>
        <p:spPr bwMode="auto">
          <a:xfrm>
            <a:off x="650648" y="4977484"/>
            <a:ext cx="2119159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207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347048" cy="4525963"/>
          </a:xfrm>
        </p:spPr>
        <p:txBody>
          <a:bodyPr/>
          <a:lstStyle/>
          <a:p>
            <a:r>
              <a:rPr lang="en-US" dirty="0" smtClean="0"/>
              <a:t>Inductive voltage transformer designed for connection between phase and ground;</a:t>
            </a:r>
          </a:p>
          <a:p>
            <a:r>
              <a:rPr lang="en-US" dirty="0" smtClean="0"/>
              <a:t>Low flux density, designed to withstand 190% of rated voltage for 8hours;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139" y="1628800"/>
            <a:ext cx="2168261" cy="479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04248" y="63720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ABB EMF 72 (abb.com)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7280837"/>
                  </p:ext>
                </p:extLst>
              </p:nvPr>
            </p:nvGraphicFramePr>
            <p:xfrm>
              <a:off x="606145" y="3932382"/>
              <a:ext cx="6209030" cy="280898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104515"/>
                    <a:gridCol w="3104515"/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Code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ABB-EMF 72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Installation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Outdoor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Design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Inductive voltage transformer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Insulation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Oil-paper-quartz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Highest voltage for equipment [kV]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72.5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Voltage factor (V</a:t>
                          </a:r>
                          <a:r>
                            <a:rPr lang="en-GB" sz="1200" baseline="-25000">
                              <a:effectLst/>
                            </a:rPr>
                            <a:t>f</a:t>
                          </a:r>
                          <a:r>
                            <a:rPr lang="en-GB" sz="12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Up to 1.9/8 hrs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Insulators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Porcelain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Creepage distance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≥ 25mm/kV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Service conditions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-40°C to +40°C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Rated secondary voltage [V]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>
                                        <a:effectLst/>
                                        <a:latin typeface="Cambria Math"/>
                                      </a:rPr>
                                      <m:t>110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200"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Rated frequency [Hz]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50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Loading of the secondary windings [VA]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1a – 1n: 1 – 15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2a – 2n: 1 – 65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 dirty="0">
                              <a:effectLst/>
                            </a:rPr>
                            <a:t>da – </a:t>
                          </a:r>
                          <a:r>
                            <a:rPr lang="en-GB" sz="1200" dirty="0" err="1">
                              <a:effectLst/>
                            </a:rPr>
                            <a:t>dn</a:t>
                          </a:r>
                          <a:r>
                            <a:rPr lang="en-GB" sz="1200" dirty="0">
                              <a:effectLst/>
                            </a:rPr>
                            <a:t>: 75 </a:t>
                          </a:r>
                          <a:endParaRPr lang="en-U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7280837"/>
                  </p:ext>
                </p:extLst>
              </p:nvPr>
            </p:nvGraphicFramePr>
            <p:xfrm>
              <a:off x="606145" y="3932382"/>
              <a:ext cx="6209030" cy="280898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104515"/>
                    <a:gridCol w="3104515"/>
                  </a:tblGrid>
                  <a:tr h="1979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Code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ABB-EMF 72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79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Installation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Outdoor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79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Design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Inductive voltage transformer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79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Insulation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Oil-paper-quartz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79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Highest voltage for equipment [kV]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72.5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79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Voltage factor (V</a:t>
                          </a:r>
                          <a:r>
                            <a:rPr lang="en-GB" sz="1200" baseline="-25000">
                              <a:effectLst/>
                            </a:rPr>
                            <a:t>f</a:t>
                          </a:r>
                          <a:r>
                            <a:rPr lang="en-GB" sz="12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Up to 1.9/8 hrs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79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Insulators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Porcelain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79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Creepage distance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≥ 25mm/kV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79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Service conditions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-40°C to +40°C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3507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Rated secondary voltage [V]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00196" t="-758974" b="-374359"/>
                          </a:stretch>
                        </a:blipFill>
                      </a:tcPr>
                    </a:tc>
                  </a:tr>
                  <a:tr h="1979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Rated frequency [Hz]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50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79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Loading of the secondary windings [VA]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1a – 1n: 1 – 15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79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2a – 2n: 1 – 65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9799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200" dirty="0">
                              <a:effectLst/>
                            </a:rPr>
                            <a:t>da – </a:t>
                          </a:r>
                          <a:r>
                            <a:rPr lang="en-GB" sz="1200" dirty="0" err="1">
                              <a:effectLst/>
                            </a:rPr>
                            <a:t>dn</a:t>
                          </a:r>
                          <a:r>
                            <a:rPr lang="en-GB" sz="1200" dirty="0">
                              <a:effectLst/>
                            </a:rPr>
                            <a:t>: 75 </a:t>
                          </a:r>
                          <a:endParaRPr lang="en-U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7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GB" sz="3600" dirty="0" smtClean="0"/>
              <a:t>Dynamic properties in the Frequency domain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eaLnBrk="1" hangingPunct="1"/>
            <a:r>
              <a:rPr lang="da-DK" dirty="0" smtClean="0"/>
              <a:t>Sample </a:t>
            </a:r>
            <a:r>
              <a:rPr lang="da-DK" dirty="0" err="1" smtClean="0"/>
              <a:t>Results</a:t>
            </a:r>
            <a:endParaRPr lang="en-GB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1pPr>
            <a:lvl2pPr marL="705357" indent="-271291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2pPr>
            <a:lvl3pPr marL="1085164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3pPr>
            <a:lvl4pPr marL="1519230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4pPr>
            <a:lvl5pPr marL="1953296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5pPr>
            <a:lvl6pPr marL="2387361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6pPr>
            <a:lvl7pPr marL="2821427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7pPr>
            <a:lvl8pPr marL="3255493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8pPr>
            <a:lvl9pPr marL="3689558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fld id="{AFF1D377-D23D-4280-AF21-8184FD54ECBC}" type="slidenum">
              <a:rPr lang="da-DK" sz="1400">
                <a:solidFill>
                  <a:schemeClr val="bg2"/>
                </a:solidFill>
                <a:latin typeface="Arial" pitchFamily="34" charset="0"/>
              </a:rPr>
              <a:pPr eaLnBrk="1" hangingPunct="1"/>
              <a:t>30</a:t>
            </a:fld>
            <a:endParaRPr lang="da-DK" sz="1400">
              <a:solidFill>
                <a:schemeClr val="bg2"/>
              </a:solidFill>
              <a:latin typeface="Arial" pitchFamily="34" charset="0"/>
            </a:endParaRPr>
          </a:p>
        </p:txBody>
      </p:sp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046" y="1576917"/>
            <a:ext cx="3879546" cy="259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046" y="4070048"/>
            <a:ext cx="3900598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2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a-DK" smtClean="0"/>
              <a:t>6 – Dielectric spectroscopy test </a:t>
            </a:r>
            <a:endParaRPr lang="en-GB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/>
            <a:r>
              <a:rPr lang="da-DK" dirty="0" smtClean="0"/>
              <a:t>Test Setup</a:t>
            </a:r>
            <a:endParaRPr lang="en-GB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1pPr>
            <a:lvl2pPr marL="705357" indent="-271291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2pPr>
            <a:lvl3pPr marL="1085164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3pPr>
            <a:lvl4pPr marL="1519230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4pPr>
            <a:lvl5pPr marL="1953296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5pPr>
            <a:lvl6pPr marL="2387361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6pPr>
            <a:lvl7pPr marL="2821427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7pPr>
            <a:lvl8pPr marL="3255493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8pPr>
            <a:lvl9pPr marL="3689558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fld id="{9AFCCDDD-DEE3-4AFE-9590-A5E9A6BC3ADE}" type="slidenum">
              <a:rPr lang="da-DK" sz="1400">
                <a:solidFill>
                  <a:schemeClr val="bg2"/>
                </a:solidFill>
                <a:latin typeface="Arial" pitchFamily="34" charset="0"/>
              </a:rPr>
              <a:pPr eaLnBrk="1" hangingPunct="1"/>
              <a:t>31</a:t>
            </a:fld>
            <a:endParaRPr lang="da-DK" sz="1400">
              <a:solidFill>
                <a:schemeClr val="bg2"/>
              </a:solidFill>
              <a:latin typeface="Arial" pitchFamily="34" charset="0"/>
            </a:endParaRPr>
          </a:p>
        </p:txBody>
      </p:sp>
      <p:pic>
        <p:nvPicPr>
          <p:cNvPr id="9221" name="Picture 4" descr="Spectroscopy  Test Setup.bmp"/>
          <p:cNvPicPr>
            <a:picLocks noChangeAspect="1" noChangeArrowheads="1"/>
          </p:cNvPicPr>
          <p:nvPr/>
        </p:nvPicPr>
        <p:blipFill>
          <a:blip r:embed="rId2">
            <a:lum bright="-3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94" y="1852084"/>
            <a:ext cx="6207273" cy="322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7026791" y="2400905"/>
            <a:ext cx="1316275" cy="64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813" tIns="43407" rIns="86813" bIns="43407">
            <a:spAutoFit/>
          </a:bodyPr>
          <a:lstStyle/>
          <a:p>
            <a:r>
              <a:rPr lang="da-DK"/>
              <a:t>Voltage </a:t>
            </a:r>
          </a:p>
          <a:p>
            <a:r>
              <a:rPr lang="da-DK"/>
              <a:t>Transformer</a:t>
            </a:r>
            <a:endParaRPr lang="en-GB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3548732" y="5143500"/>
            <a:ext cx="2429272" cy="3492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813" tIns="43407" rIns="86813" bIns="43407">
            <a:spAutoFit/>
          </a:bodyPr>
          <a:lstStyle/>
          <a:p>
            <a:r>
              <a:rPr lang="en-GB" sz="1700"/>
              <a:t>secondary short-circuited</a:t>
            </a:r>
          </a:p>
        </p:txBody>
      </p:sp>
      <p:cxnSp>
        <p:nvCxnSpPr>
          <p:cNvPr id="9225" name="Straight Arrow Connector 9"/>
          <p:cNvCxnSpPr>
            <a:cxnSpLocks noChangeShapeType="1"/>
          </p:cNvCxnSpPr>
          <p:nvPr/>
        </p:nvCxnSpPr>
        <p:spPr bwMode="auto">
          <a:xfrm flipV="1">
            <a:off x="5527602" y="4251477"/>
            <a:ext cx="339836" cy="892024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721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597082" y="404664"/>
            <a:ext cx="8228246" cy="5435298"/>
          </a:xfrm>
        </p:spPr>
        <p:txBody>
          <a:bodyPr/>
          <a:lstStyle/>
          <a:p>
            <a:pPr eaLnBrk="1" hangingPunct="1"/>
            <a:r>
              <a:rPr lang="da-DK" dirty="0" err="1" smtClean="0"/>
              <a:t>Polarization</a:t>
            </a:r>
            <a:r>
              <a:rPr lang="da-DK" dirty="0" smtClean="0"/>
              <a:t> </a:t>
            </a:r>
            <a:r>
              <a:rPr lang="da-DK" dirty="0" err="1" smtClean="0"/>
              <a:t>Current</a:t>
            </a:r>
            <a:endParaRPr lang="da-DK" dirty="0" smtClean="0"/>
          </a:p>
          <a:p>
            <a:pPr eaLnBrk="1" hangingPunct="1"/>
            <a:endParaRPr lang="da-DK" dirty="0" smtClean="0"/>
          </a:p>
          <a:p>
            <a:pPr eaLnBrk="1" hangingPunct="1"/>
            <a:endParaRPr lang="da-DK" dirty="0" smtClean="0"/>
          </a:p>
          <a:p>
            <a:pPr eaLnBrk="1" hangingPunct="1"/>
            <a:endParaRPr lang="da-DK" dirty="0" smtClean="0"/>
          </a:p>
          <a:p>
            <a:pPr marL="0" indent="0" eaLnBrk="1" hangingPunct="1">
              <a:buNone/>
            </a:pPr>
            <a:endParaRPr lang="da-DK" dirty="0" smtClean="0"/>
          </a:p>
          <a:p>
            <a:pPr eaLnBrk="1" hangingPunct="1"/>
            <a:r>
              <a:rPr lang="da-DK" dirty="0" err="1" smtClean="0"/>
              <a:t>Capacitance</a:t>
            </a:r>
            <a:r>
              <a:rPr lang="da-DK" dirty="0" smtClean="0"/>
              <a:t> and </a:t>
            </a:r>
            <a:r>
              <a:rPr lang="da-DK" dirty="0" err="1" smtClean="0"/>
              <a:t>Dissipation</a:t>
            </a:r>
            <a:r>
              <a:rPr lang="da-DK" dirty="0" smtClean="0"/>
              <a:t> Factor</a:t>
            </a:r>
            <a:endParaRPr lang="en-GB" dirty="0" smtClean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3793836" cy="23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1pPr>
            <a:lvl2pPr marL="705357" indent="-271291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2pPr>
            <a:lvl3pPr marL="1085164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3pPr>
            <a:lvl4pPr marL="1519230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4pPr>
            <a:lvl5pPr marL="1953296" indent="-217033" defTabSz="914854" eaLnBrk="0" hangingPunct="0">
              <a:defRPr sz="2300">
                <a:solidFill>
                  <a:schemeClr val="tx2"/>
                </a:solidFill>
                <a:latin typeface="Verdana" pitchFamily="34" charset="0"/>
              </a:defRPr>
            </a:lvl5pPr>
            <a:lvl6pPr marL="2387361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6pPr>
            <a:lvl7pPr marL="2821427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7pPr>
            <a:lvl8pPr marL="3255493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8pPr>
            <a:lvl9pPr marL="3689558" indent="-217033" defTabSz="91485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fld id="{832FF8B6-676A-4A77-8C52-32F00A41B6DF}" type="slidenum">
              <a:rPr lang="da-DK" sz="1400">
                <a:solidFill>
                  <a:schemeClr val="bg2"/>
                </a:solidFill>
                <a:latin typeface="Arial" pitchFamily="34" charset="0"/>
              </a:rPr>
              <a:pPr eaLnBrk="1" hangingPunct="1"/>
              <a:t>32</a:t>
            </a:fld>
            <a:endParaRPr lang="da-DK" sz="1400">
              <a:solidFill>
                <a:schemeClr val="bg2"/>
              </a:solidFill>
              <a:latin typeface="Arial" pitchFamily="34" charset="0"/>
            </a:endParaRPr>
          </a:p>
        </p:txBody>
      </p:sp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75" y="4006572"/>
            <a:ext cx="3473547" cy="221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965751"/>
            <a:ext cx="3748725" cy="229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5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8272"/>
            <a:ext cx="8229600" cy="2548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Good </a:t>
            </a:r>
            <a:r>
              <a:rPr lang="en-US" sz="6600" dirty="0" smtClean="0">
                <a:sym typeface="Wingdings" pitchFamily="2" charset="2"/>
              </a:rPr>
              <a:t></a:t>
            </a:r>
          </a:p>
          <a:p>
            <a:pPr marL="0" indent="0" algn="ctr">
              <a:buNone/>
            </a:pPr>
            <a:r>
              <a:rPr lang="en-US" sz="4400" dirty="0" smtClean="0">
                <a:sym typeface="Wingdings" pitchFamily="2" charset="2"/>
              </a:rPr>
              <a:t>It works!</a:t>
            </a:r>
            <a:endParaRPr lang="da-DK" sz="4400" dirty="0"/>
          </a:p>
        </p:txBody>
      </p:sp>
    </p:spTree>
    <p:extLst>
      <p:ext uri="{BB962C8B-B14F-4D97-AF65-F5344CB8AC3E}">
        <p14:creationId xmlns:p14="http://schemas.microsoft.com/office/powerpoint/2010/main" val="20826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transformer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75040" cy="4525963"/>
          </a:xfrm>
        </p:spPr>
        <p:txBody>
          <a:bodyPr/>
          <a:lstStyle/>
          <a:p>
            <a:r>
              <a:rPr lang="en-US" dirty="0" smtClean="0"/>
              <a:t>Specially designed for use in test setups;</a:t>
            </a:r>
          </a:p>
          <a:p>
            <a:r>
              <a:rPr lang="en-US" dirty="0" smtClean="0"/>
              <a:t>5kVA nominal power;</a:t>
            </a:r>
          </a:p>
          <a:p>
            <a:r>
              <a:rPr lang="en-US" dirty="0" smtClean="0"/>
              <a:t>2 primary 220V windings;</a:t>
            </a:r>
          </a:p>
          <a:p>
            <a:r>
              <a:rPr lang="en-US" dirty="0" smtClean="0"/>
              <a:t>1 secondary High Voltage winding 100kV;</a:t>
            </a:r>
          </a:p>
          <a:p>
            <a:r>
              <a:rPr lang="en-US" dirty="0" smtClean="0"/>
              <a:t>Supplied through a converter for voltage variation from a PLC interface;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27" y="3434108"/>
            <a:ext cx="2086942" cy="2937928"/>
          </a:xfrm>
        </p:spPr>
      </p:pic>
      <p:sp>
        <p:nvSpPr>
          <p:cNvPr id="6" name="TextBox 5"/>
          <p:cNvSpPr txBox="1"/>
          <p:nvPr/>
        </p:nvSpPr>
        <p:spPr>
          <a:xfrm>
            <a:off x="7236296" y="63720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TEO 100/10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74840" cy="26928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Transformer works based on electro-magnetic induction;</a:t>
            </a:r>
          </a:p>
          <a:p>
            <a:r>
              <a:rPr lang="en-US" dirty="0" smtClean="0"/>
              <a:t>Consists of primary and secondary coils insulated between them;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005064"/>
            <a:ext cx="4038600" cy="3230880"/>
          </a:xfrm>
        </p:spPr>
      </p:pic>
      <p:sp>
        <p:nvSpPr>
          <p:cNvPr id="6" name="TextBox 5"/>
          <p:cNvSpPr txBox="1"/>
          <p:nvPr/>
        </p:nvSpPr>
        <p:spPr>
          <a:xfrm>
            <a:off x="6300192" y="63432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(elementaryelectronics.com)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92" y="1628800"/>
            <a:ext cx="482346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16216" y="357301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setup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09600" y="4149079"/>
                <a:ext cx="5906616" cy="25266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Coils are rounded a soft iron core at opposite ends;</a:t>
                </a:r>
              </a:p>
              <a:p>
                <a:r>
                  <a:rPr lang="en-US" dirty="0" smtClean="0"/>
                  <a:t>Consists of primary and secondary coils insulated between them;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(</m:t>
                    </m:r>
                    <m:r>
                      <a:rPr lang="en-US" b="0" i="1" smtClean="0">
                        <a:latin typeface="Cambria Math"/>
                      </a:rPr>
                      <m:t>𝑡𝑟𝑎𝑛𝑠𝑓𝑒𝑟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𝑟𝑎𝑡𝑖𝑜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49079"/>
                <a:ext cx="5906616" cy="2526697"/>
              </a:xfrm>
              <a:prstGeom prst="rect">
                <a:avLst/>
              </a:prstGeom>
              <a:blipFill rotWithShape="1">
                <a:blip r:embed="rId5"/>
                <a:stretch>
                  <a:fillRect l="-1754" t="-3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40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30824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Measurement </a:t>
            </a:r>
            <a:r>
              <a:rPr lang="en-US" smtClean="0"/>
              <a:t>from 10KV </a:t>
            </a:r>
            <a:r>
              <a:rPr lang="en-US" dirty="0" smtClean="0"/>
              <a:t>in increments </a:t>
            </a:r>
            <a:r>
              <a:rPr lang="en-US" smtClean="0"/>
              <a:t>of 10kV;</a:t>
            </a:r>
            <a:endParaRPr lang="en-US" dirty="0" smtClean="0"/>
          </a:p>
          <a:p>
            <a:r>
              <a:rPr lang="en-US" dirty="0" smtClean="0"/>
              <a:t>For accuracy measured for 2 secondary windings;</a:t>
            </a:r>
          </a:p>
          <a:p>
            <a:r>
              <a:rPr lang="en-US" dirty="0" smtClean="0"/>
              <a:t>Voltage measured using capacitive voltage divider on HV side and Fluke </a:t>
            </a:r>
            <a:r>
              <a:rPr lang="en-US" dirty="0" err="1" smtClean="0"/>
              <a:t>multimeter</a:t>
            </a:r>
            <a:r>
              <a:rPr lang="en-US" dirty="0" smtClean="0"/>
              <a:t> on LV side;</a:t>
            </a:r>
          </a:p>
          <a:p>
            <a:r>
              <a:rPr lang="en-US" dirty="0" smtClean="0"/>
              <a:t>Differences between theory and practice.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7459918"/>
              </p:ext>
            </p:extLst>
          </p:nvPr>
        </p:nvGraphicFramePr>
        <p:xfrm>
          <a:off x="4860032" y="1988840"/>
          <a:ext cx="4054983" cy="4801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033"/>
                <a:gridCol w="1009650"/>
                <a:gridCol w="1009650"/>
                <a:gridCol w="1009650"/>
              </a:tblGrid>
              <a:tr h="44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</a:t>
                      </a:r>
                      <a:r>
                        <a:rPr lang="en-GB" sz="2400" baseline="-25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high</a:t>
                      </a:r>
                      <a:r>
                        <a:rPr lang="en-GB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[kV]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V</a:t>
                      </a:r>
                      <a:r>
                        <a:rPr lang="en-GB" sz="24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low</a:t>
                      </a:r>
                      <a:r>
                        <a:rPr lang="en-GB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 [V]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Ratio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da-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10.18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19.62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0.0019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0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da-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dn</a:t>
                      </a:r>
                      <a:endParaRPr lang="en-US" sz="2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19.7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37.6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0.0019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0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da-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dn</a:t>
                      </a:r>
                      <a:endParaRPr lang="en-US" sz="2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29.77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55.7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0.0019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0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da-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dn</a:t>
                      </a:r>
                      <a:endParaRPr lang="en-US" sz="2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39.9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74.8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0.0019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1a-1n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10.33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19.45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0.0019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1a-1n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19.83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36.87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0.0019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1a-1n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30.2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55.28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0.0018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1a-1n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73.2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0.0018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theory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34.64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63.5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0.0018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4048" y="14847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Measurements and theoretical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frequency testing</a:t>
            </a:r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540349" y="1568981"/>
            <a:ext cx="80648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just">
              <a:buFont typeface="Arial" pitchFamily="34" charset="0"/>
              <a:buChar char="•"/>
            </a:pPr>
            <a:r>
              <a:rPr lang="en-GB" sz="2800" dirty="0"/>
              <a:t>The test is performed to show that the insulation of the transformer can withstand the power frequency overvoltage that can occur. </a:t>
            </a:r>
            <a:endParaRPr lang="en-GB" sz="2800" dirty="0" smtClean="0"/>
          </a:p>
          <a:p>
            <a:pPr indent="-457200" algn="just">
              <a:buFont typeface="Arial" pitchFamily="34" charset="0"/>
              <a:buChar char="•"/>
            </a:pPr>
            <a:endParaRPr lang="en-GB" sz="2800" dirty="0"/>
          </a:p>
          <a:p>
            <a:pPr indent="-457200" algn="just">
              <a:buFont typeface="Arial" pitchFamily="34" charset="0"/>
              <a:buChar char="•"/>
            </a:pPr>
            <a:r>
              <a:rPr lang="en-GB" sz="2800" dirty="0" smtClean="0"/>
              <a:t>Test voltage &gt; expected working voltage</a:t>
            </a:r>
          </a:p>
          <a:p>
            <a:pPr indent="-457200" algn="just">
              <a:buFont typeface="Arial" pitchFamily="34" charset="0"/>
              <a:buChar char="•"/>
            </a:pPr>
            <a:endParaRPr lang="da-DK" sz="2800" dirty="0"/>
          </a:p>
          <a:p>
            <a:pPr indent="-457200" algn="just">
              <a:buFont typeface="Arial" pitchFamily="34" charset="0"/>
              <a:buChar char="•"/>
            </a:pPr>
            <a:r>
              <a:rPr lang="en-GB" sz="2800" dirty="0"/>
              <a:t>T</a:t>
            </a:r>
            <a:r>
              <a:rPr lang="en-GB" sz="2800" dirty="0" smtClean="0"/>
              <a:t>he </a:t>
            </a:r>
            <a:r>
              <a:rPr lang="en-GB" sz="2800" dirty="0"/>
              <a:t>tests consist </a:t>
            </a:r>
            <a:r>
              <a:rPr lang="en-GB" sz="2800" dirty="0" smtClean="0"/>
              <a:t>of one-minute </a:t>
            </a:r>
            <a:r>
              <a:rPr lang="en-GB" sz="2800" dirty="0"/>
              <a:t>power frequency </a:t>
            </a:r>
            <a:r>
              <a:rPr lang="en-US" sz="2800" dirty="0" smtClean="0"/>
              <a:t>tests under 50/60 Hz</a:t>
            </a:r>
          </a:p>
          <a:p>
            <a:pPr indent="-457200" algn="just">
              <a:buFont typeface="Arial" pitchFamily="34" charset="0"/>
              <a:buChar char="•"/>
            </a:pPr>
            <a:endParaRPr lang="en-US" sz="2800" dirty="0" smtClean="0"/>
          </a:p>
          <a:p>
            <a:pPr indent="-285750" algn="just">
              <a:buFont typeface="Arial" pitchFamily="34" charset="0"/>
              <a:buChar char="•"/>
            </a:pPr>
            <a:r>
              <a:rPr lang="en-GB" sz="2800" dirty="0" smtClean="0"/>
              <a:t>Indoor installation  → dry condition tests</a:t>
            </a:r>
            <a:endParaRPr lang="da-DK" sz="2800" dirty="0"/>
          </a:p>
          <a:p>
            <a:pPr marL="285750" indent="-285750">
              <a:buFont typeface="Arial" pitchFamily="34" charset="0"/>
              <a:buChar char="•"/>
            </a:pPr>
            <a:endParaRPr lang="da-DK" dirty="0"/>
          </a:p>
          <a:p>
            <a:pPr marL="285750" indent="-285750">
              <a:buFont typeface="Arial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27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frequency testing</a:t>
            </a:r>
            <a:endParaRPr lang="da-DK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816218"/>
              </p:ext>
            </p:extLst>
          </p:nvPr>
        </p:nvGraphicFramePr>
        <p:xfrm>
          <a:off x="1520462" y="1268760"/>
          <a:ext cx="6003866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2338775" imgH="897950" progId="Visio.Drawing.11">
                  <p:embed/>
                </p:oleObj>
              </mc:Choice>
              <mc:Fallback>
                <p:oleObj name="Visio" r:id="rId3" imgW="2338775" imgH="8979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462" y="1268760"/>
                        <a:ext cx="6003866" cy="2304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3645024"/>
            <a:ext cx="770485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Rated power of the transformer: 72.5 kV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IEC document 28 CO 58,1992 </a:t>
            </a:r>
            <a:r>
              <a:rPr lang="en-GB" sz="2800" dirty="0"/>
              <a:t>→ </a:t>
            </a:r>
            <a:r>
              <a:rPr lang="en-US" sz="2800" dirty="0" smtClean="0"/>
              <a:t>standard power frequency short-duration withstand voltage: 145 kV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Laboratory equipment limitations: 100 kV</a:t>
            </a:r>
          </a:p>
          <a:p>
            <a:pPr marL="285750" indent="-285750">
              <a:buFont typeface="Arial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52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frequency testing</a:t>
            </a:r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41277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97442"/>
            <a:ext cx="77768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algn="just">
              <a:buFont typeface="Arial" pitchFamily="34" charset="0"/>
              <a:buChar char="•"/>
            </a:pPr>
            <a:r>
              <a:rPr lang="en-US" sz="2800" dirty="0" smtClean="0"/>
              <a:t>Because of the nonlinear characteristic of the inductive voltage transformer at high voltages </a:t>
            </a:r>
            <a:r>
              <a:rPr lang="en-GB" sz="2800" dirty="0" smtClean="0"/>
              <a:t>→ high currents (overcurrent protection was triggered)</a:t>
            </a:r>
          </a:p>
          <a:p>
            <a:pPr indent="-285750" algn="just">
              <a:buFont typeface="Arial" pitchFamily="34" charset="0"/>
              <a:buChar char="•"/>
            </a:pPr>
            <a:endParaRPr lang="en-GB" sz="2800" dirty="0" smtClean="0"/>
          </a:p>
          <a:p>
            <a:pPr indent="-285750" algn="just">
              <a:buFont typeface="Arial" pitchFamily="34" charset="0"/>
              <a:buChar char="•"/>
            </a:pPr>
            <a:r>
              <a:rPr lang="en-GB" sz="2800" dirty="0" smtClean="0"/>
              <a:t>Current limiting resistors were inserted in the setup (R</a:t>
            </a:r>
            <a:r>
              <a:rPr lang="en-GB" sz="2800" baseline="-25000" dirty="0" smtClean="0"/>
              <a:t>1</a:t>
            </a:r>
            <a:r>
              <a:rPr lang="en-GB" sz="2800" dirty="0"/>
              <a:t>=</a:t>
            </a:r>
            <a:r>
              <a:rPr lang="en-GB" sz="2800" dirty="0" smtClean="0"/>
              <a:t>50.1 [kΩ], </a:t>
            </a:r>
            <a:r>
              <a:rPr lang="en-GB" sz="2800" dirty="0"/>
              <a:t>R</a:t>
            </a:r>
            <a:r>
              <a:rPr lang="en-GB" sz="2800" baseline="-25000" dirty="0"/>
              <a:t>2 </a:t>
            </a:r>
            <a:r>
              <a:rPr lang="en-GB" sz="2800" dirty="0"/>
              <a:t>= </a:t>
            </a:r>
            <a:r>
              <a:rPr lang="en-GB" sz="2800" dirty="0" smtClean="0"/>
              <a:t>282 [kΩ], </a:t>
            </a:r>
            <a:r>
              <a:rPr lang="en-GB" sz="2800" dirty="0"/>
              <a:t>R</a:t>
            </a:r>
            <a:r>
              <a:rPr lang="en-GB" sz="2800" baseline="-25000" dirty="0"/>
              <a:t>3</a:t>
            </a:r>
            <a:r>
              <a:rPr lang="en-GB" sz="2800" dirty="0"/>
              <a:t>=1 </a:t>
            </a:r>
            <a:r>
              <a:rPr lang="en-GB" sz="2800" dirty="0" smtClean="0"/>
              <a:t>[MΩ] &amp; </a:t>
            </a:r>
          </a:p>
          <a:p>
            <a:pPr algn="just"/>
            <a:r>
              <a:rPr lang="en-GB" sz="2800" dirty="0" smtClean="0"/>
              <a:t>I</a:t>
            </a:r>
            <a:r>
              <a:rPr lang="en-GB" sz="2800" baseline="-25000" dirty="0" smtClean="0"/>
              <a:t>ON</a:t>
            </a:r>
            <a:r>
              <a:rPr lang="en-GB" sz="2800" dirty="0" smtClean="0"/>
              <a:t> </a:t>
            </a:r>
            <a:r>
              <a:rPr lang="en-GB" sz="2800" dirty="0"/>
              <a:t>= </a:t>
            </a:r>
            <a:r>
              <a:rPr lang="en-GB" sz="2800" dirty="0" smtClean="0"/>
              <a:t>22.7 </a:t>
            </a:r>
            <a:r>
              <a:rPr lang="en-GB" sz="2800" dirty="0"/>
              <a:t>[A</a:t>
            </a:r>
            <a:r>
              <a:rPr lang="en-GB" sz="2800" dirty="0" smtClean="0"/>
              <a:t>] )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28742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1957</Words>
  <Application>Microsoft Office PowerPoint</Application>
  <PresentationFormat>On-screen Show (4:3)</PresentationFormat>
  <Paragraphs>363</Paragraphs>
  <Slides>33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Visio</vt:lpstr>
      <vt:lpstr>Assessment of the insulation quality of a 60 kV inductive voltage transformer</vt:lpstr>
      <vt:lpstr>Power systems</vt:lpstr>
      <vt:lpstr>Transformer under test</vt:lpstr>
      <vt:lpstr>Test transformer</vt:lpstr>
      <vt:lpstr>Transfer ratio</vt:lpstr>
      <vt:lpstr>Transfer ratio</vt:lpstr>
      <vt:lpstr>Power frequency testing</vt:lpstr>
      <vt:lpstr>Power frequency testing</vt:lpstr>
      <vt:lpstr>Power frequency testing</vt:lpstr>
      <vt:lpstr>PowerPoint Presentation</vt:lpstr>
      <vt:lpstr>PowerPoint Presentation</vt:lpstr>
      <vt:lpstr>Dielectric loss angle measurement </vt:lpstr>
      <vt:lpstr>Dielectric loss angle measurement </vt:lpstr>
      <vt:lpstr>Dielectric loss angle measurement </vt:lpstr>
      <vt:lpstr>Dielectric loss angle measurement </vt:lpstr>
      <vt:lpstr>Dielectric loss angle measurement </vt:lpstr>
      <vt:lpstr>Dielectric loss angle measurement </vt:lpstr>
      <vt:lpstr>Partial discharge measurements </vt:lpstr>
      <vt:lpstr>Partial discharge measurements </vt:lpstr>
      <vt:lpstr>Partial discharge measurements </vt:lpstr>
      <vt:lpstr>Test setup</vt:lpstr>
      <vt:lpstr>Experiments</vt:lpstr>
      <vt:lpstr>Experiment 1 (Homemade capacitor)</vt:lpstr>
      <vt:lpstr>Experiment 2 (Rod-to-rod plane)</vt:lpstr>
      <vt:lpstr>6 – Dielectric spectroscopy test </vt:lpstr>
      <vt:lpstr>Dynamic properties in the Time domain</vt:lpstr>
      <vt:lpstr>Dynamic properties in the Time domain</vt:lpstr>
      <vt:lpstr>Dynamic properties in the Time domain</vt:lpstr>
      <vt:lpstr>Dynamic properties in the Frequency domain</vt:lpstr>
      <vt:lpstr>Dynamic properties in the Frequency domain</vt:lpstr>
      <vt:lpstr>6 – Dielectric spectroscopy test 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the insulation quality of a 60 kV inductive voltage transformer</dc:title>
  <dc:creator>Emanuel-Petri Eni</dc:creator>
  <cp:lastModifiedBy>Laura Nicola</cp:lastModifiedBy>
  <cp:revision>30</cp:revision>
  <dcterms:created xsi:type="dcterms:W3CDTF">2012-10-30T16:02:28Z</dcterms:created>
  <dcterms:modified xsi:type="dcterms:W3CDTF">2012-10-31T11:05:54Z</dcterms:modified>
</cp:coreProperties>
</file>