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8"/>
  </p:notesMasterIdLst>
  <p:handoutMasterIdLst>
    <p:handoutMasterId r:id="rId39"/>
  </p:handoutMasterIdLst>
  <p:sldIdLst>
    <p:sldId id="272" r:id="rId3"/>
    <p:sldId id="269" r:id="rId4"/>
    <p:sldId id="270" r:id="rId5"/>
    <p:sldId id="271" r:id="rId6"/>
    <p:sldId id="298" r:id="rId7"/>
    <p:sldId id="299" r:id="rId8"/>
    <p:sldId id="300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6" r:id="rId22"/>
    <p:sldId id="287" r:id="rId23"/>
    <p:sldId id="288" r:id="rId24"/>
    <p:sldId id="289" r:id="rId25"/>
    <p:sldId id="290" r:id="rId26"/>
    <p:sldId id="262" r:id="rId27"/>
    <p:sldId id="264" r:id="rId28"/>
    <p:sldId id="266" r:id="rId29"/>
    <p:sldId id="267" r:id="rId30"/>
    <p:sldId id="285" r:id="rId31"/>
    <p:sldId id="294" r:id="rId32"/>
    <p:sldId id="295" r:id="rId33"/>
    <p:sldId id="296" r:id="rId34"/>
    <p:sldId id="297" r:id="rId35"/>
    <p:sldId id="292" r:id="rId36"/>
    <p:sldId id="293" r:id="rId37"/>
  </p:sldIdLst>
  <p:sldSz cx="9653588" cy="7200900"/>
  <p:notesSz cx="6669088" cy="9926638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Verdana" pitchFamily="34" charset="0"/>
        <a:ea typeface="+mn-ea"/>
        <a:cs typeface="+mn-cs"/>
      </a:defRPr>
    </a:lvl1pPr>
    <a:lvl2pPr marL="457116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Verdana" pitchFamily="34" charset="0"/>
        <a:ea typeface="+mn-ea"/>
        <a:cs typeface="+mn-cs"/>
      </a:defRPr>
    </a:lvl2pPr>
    <a:lvl3pPr marL="914232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Verdana" pitchFamily="34" charset="0"/>
        <a:ea typeface="+mn-ea"/>
        <a:cs typeface="+mn-cs"/>
      </a:defRPr>
    </a:lvl3pPr>
    <a:lvl4pPr marL="1371347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Verdana" pitchFamily="34" charset="0"/>
        <a:ea typeface="+mn-ea"/>
        <a:cs typeface="+mn-cs"/>
      </a:defRPr>
    </a:lvl4pPr>
    <a:lvl5pPr marL="1828464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Verdana" pitchFamily="34" charset="0"/>
        <a:ea typeface="+mn-ea"/>
        <a:cs typeface="+mn-cs"/>
      </a:defRPr>
    </a:lvl5pPr>
    <a:lvl6pPr marL="2285579" algn="l" defTabSz="914232" rtl="0" eaLnBrk="1" latinLnBrk="0" hangingPunct="1">
      <a:defRPr sz="2400" kern="1200">
        <a:solidFill>
          <a:schemeClr val="tx2"/>
        </a:solidFill>
        <a:latin typeface="Verdana" pitchFamily="34" charset="0"/>
        <a:ea typeface="+mn-ea"/>
        <a:cs typeface="+mn-cs"/>
      </a:defRPr>
    </a:lvl6pPr>
    <a:lvl7pPr marL="2742696" algn="l" defTabSz="914232" rtl="0" eaLnBrk="1" latinLnBrk="0" hangingPunct="1">
      <a:defRPr sz="2400" kern="1200">
        <a:solidFill>
          <a:schemeClr val="tx2"/>
        </a:solidFill>
        <a:latin typeface="Verdana" pitchFamily="34" charset="0"/>
        <a:ea typeface="+mn-ea"/>
        <a:cs typeface="+mn-cs"/>
      </a:defRPr>
    </a:lvl7pPr>
    <a:lvl8pPr marL="3199812" algn="l" defTabSz="914232" rtl="0" eaLnBrk="1" latinLnBrk="0" hangingPunct="1">
      <a:defRPr sz="2400" kern="1200">
        <a:solidFill>
          <a:schemeClr val="tx2"/>
        </a:solidFill>
        <a:latin typeface="Verdana" pitchFamily="34" charset="0"/>
        <a:ea typeface="+mn-ea"/>
        <a:cs typeface="+mn-cs"/>
      </a:defRPr>
    </a:lvl8pPr>
    <a:lvl9pPr marL="3656926" algn="l" defTabSz="914232" rtl="0" eaLnBrk="1" latinLnBrk="0" hangingPunct="1">
      <a:defRPr sz="2400" kern="1200">
        <a:solidFill>
          <a:schemeClr val="tx2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A000"/>
    <a:srgbClr val="66FF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09" autoAdjust="0"/>
    <p:restoredTop sz="94698" autoAdjust="0"/>
  </p:normalViewPr>
  <p:slideViewPr>
    <p:cSldViewPr>
      <p:cViewPr varScale="1">
        <p:scale>
          <a:sx n="63" d="100"/>
          <a:sy n="63" d="100"/>
        </p:scale>
        <p:origin x="-1698" y="-96"/>
      </p:cViewPr>
      <p:guideLst>
        <p:guide orient="horz" pos="2268"/>
        <p:guide pos="30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a-DK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a-DK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a-DK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21F99A8E-5BEE-4303-A0B6-17359C1DFEDC}" type="slidenum">
              <a:rPr lang="da-DK"/>
              <a:pPr/>
              <a:t>‹N›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3949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a-DK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a-DK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1375" y="744538"/>
            <a:ext cx="49879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a-DK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DFAC06D5-4261-4402-822C-D61FEF17D73E}" type="slidenum">
              <a:rPr lang="da-DK"/>
              <a:pPr/>
              <a:t>‹N›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82373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16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3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47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46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579" algn="l" defTabSz="9142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96" algn="l" defTabSz="9142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12" algn="l" defTabSz="9142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26" algn="l" defTabSz="9142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841375" y="744538"/>
            <a:ext cx="4987925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C06D5-4261-4402-822C-D61FEF17D73E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563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841375" y="744538"/>
            <a:ext cx="4987925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C06D5-4261-4402-822C-D61FEF17D73E}" type="slidenum">
              <a:rPr lang="da-DK" smtClean="0"/>
              <a:pPr/>
              <a:t>25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7418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841375" y="744538"/>
            <a:ext cx="4987925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C06D5-4261-4402-822C-D61FEF17D73E}" type="slidenum">
              <a:rPr lang="da-DK" smtClean="0"/>
              <a:pPr/>
              <a:t>26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7418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841375" y="744538"/>
            <a:ext cx="4987925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C06D5-4261-4402-822C-D61FEF17D73E}" type="slidenum">
              <a:rPr lang="da-DK" smtClean="0"/>
              <a:pPr/>
              <a:t>27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7418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841375" y="744538"/>
            <a:ext cx="4987925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C06D5-4261-4402-822C-D61FEF17D73E}" type="slidenum">
              <a:rPr lang="da-DK" smtClean="0"/>
              <a:pPr/>
              <a:t>28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7418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C06D5-4261-4402-822C-D61FEF17D73E}" type="slidenum">
              <a:rPr lang="da-DK" smtClean="0"/>
              <a:pPr/>
              <a:t>29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7418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C06D5-4261-4402-822C-D61FEF17D73E}" type="slidenum">
              <a:rPr lang="da-DK" smtClean="0"/>
              <a:pPr/>
              <a:t>30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7418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C06D5-4261-4402-822C-D61FEF17D73E}" type="slidenum">
              <a:rPr lang="da-DK" smtClean="0"/>
              <a:pPr/>
              <a:t>31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7418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C06D5-4261-4402-822C-D61FEF17D73E}" type="slidenum">
              <a:rPr lang="da-DK" smtClean="0"/>
              <a:pPr/>
              <a:t>32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7418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C06D5-4261-4402-822C-D61FEF17D73E}" type="slidenum">
              <a:rPr lang="da-DK" smtClean="0"/>
              <a:pPr/>
              <a:t>33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7418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C06D5-4261-4402-822C-D61FEF17D73E}" type="slidenum">
              <a:rPr lang="da-DK" smtClean="0"/>
              <a:pPr/>
              <a:t>34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7418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841375" y="744538"/>
            <a:ext cx="4987925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C06D5-4261-4402-822C-D61FEF17D73E}" type="slidenum">
              <a:rPr lang="da-DK" smtClean="0"/>
              <a:pPr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74187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C06D5-4261-4402-822C-D61FEF17D73E}" type="slidenum">
              <a:rPr lang="da-DK" smtClean="0"/>
              <a:pPr/>
              <a:t>35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7418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841375" y="744538"/>
            <a:ext cx="4987925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C06D5-4261-4402-822C-D61FEF17D73E}" type="slidenum">
              <a:rPr lang="da-DK" smtClean="0"/>
              <a:pPr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7418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841375" y="744538"/>
            <a:ext cx="4987925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C06D5-4261-4402-822C-D61FEF17D73E}" type="slidenum">
              <a:rPr lang="da-DK" smtClean="0"/>
              <a:pPr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7418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0F33C-6C51-47D3-B514-383A8EE2F853}" type="slidenum">
              <a:rPr lang="da-DK" smtClean="0"/>
              <a:pPr/>
              <a:t>20</a:t>
            </a:fld>
            <a:endParaRPr lang="da-D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AB6CE-759F-4578-A018-4CAAAD1AF814}" type="slidenum">
              <a:rPr lang="es-ES_tradnl" smtClean="0"/>
              <a:pPr/>
              <a:t>21</a:t>
            </a:fld>
            <a:endParaRPr lang="es-ES_trad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AB6CE-759F-4578-A018-4CAAAD1AF814}" type="slidenum">
              <a:rPr lang="es-ES_tradnl" smtClean="0"/>
              <a:pPr/>
              <a:t>22</a:t>
            </a:fld>
            <a:endParaRPr lang="es-ES_trad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AB6CE-759F-4578-A018-4CAAAD1AF814}" type="slidenum">
              <a:rPr lang="es-ES_tradnl" smtClean="0"/>
              <a:pPr/>
              <a:t>23</a:t>
            </a:fld>
            <a:endParaRPr lang="es-ES_trad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AB6CE-759F-4578-A018-4CAAAD1AF814}" type="slidenum">
              <a:rPr lang="es-ES_tradnl" smtClean="0"/>
              <a:pPr/>
              <a:t>24</a:t>
            </a:fld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2236789"/>
            <a:ext cx="8205788" cy="1543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1" y="4079876"/>
            <a:ext cx="6757988" cy="1841501"/>
          </a:xfrm>
        </p:spPr>
        <p:txBody>
          <a:bodyPr/>
          <a:lstStyle>
            <a:lvl1pPr marL="0" indent="0" algn="ctr">
              <a:buNone/>
              <a:defRPr/>
            </a:lvl1pPr>
            <a:lvl2pPr marL="457116" indent="0" algn="ctr">
              <a:buNone/>
              <a:defRPr/>
            </a:lvl2pPr>
            <a:lvl3pPr marL="914232" indent="0" algn="ctr">
              <a:buNone/>
              <a:defRPr/>
            </a:lvl3pPr>
            <a:lvl4pPr marL="1371347" indent="0" algn="ctr">
              <a:buNone/>
              <a:defRPr/>
            </a:lvl4pPr>
            <a:lvl5pPr marL="1828464" indent="0" algn="ctr">
              <a:buNone/>
              <a:defRPr/>
            </a:lvl5pPr>
            <a:lvl6pPr marL="2285579" indent="0" algn="ctr">
              <a:buNone/>
              <a:defRPr/>
            </a:lvl6pPr>
            <a:lvl7pPr marL="2742696" indent="0" algn="ctr">
              <a:buNone/>
              <a:defRPr/>
            </a:lvl7pPr>
            <a:lvl8pPr marL="3199812" indent="0" algn="ctr">
              <a:buNone/>
              <a:defRPr/>
            </a:lvl8pPr>
            <a:lvl9pPr marL="36569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371873-EFBD-4A80-9F7C-5DEC4CF698DC}" type="slidenum">
              <a:rPr lang="da-DK"/>
              <a:pPr/>
              <a:t>‹N›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A72A48-F984-435E-BC2C-0D53976CFBCA}" type="slidenum">
              <a:rPr lang="da-DK"/>
              <a:pPr/>
              <a:t>‹N›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1375" y="669925"/>
            <a:ext cx="2171700" cy="6261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6277" y="669925"/>
            <a:ext cx="6362699" cy="6261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BE1F01-5DFB-4954-BCCF-DBA997507592}" type="slidenum">
              <a:rPr lang="da-DK"/>
              <a:pPr/>
              <a:t>‹N›</a:t>
            </a:fld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2236789"/>
            <a:ext cx="8205788" cy="1543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1" y="4079877"/>
            <a:ext cx="6757988" cy="1841501"/>
          </a:xfrm>
        </p:spPr>
        <p:txBody>
          <a:bodyPr/>
          <a:lstStyle>
            <a:lvl1pPr marL="0" indent="0" algn="ctr">
              <a:buNone/>
              <a:defRPr/>
            </a:lvl1pPr>
            <a:lvl2pPr marL="457074" indent="0" algn="ctr">
              <a:buNone/>
              <a:defRPr/>
            </a:lvl2pPr>
            <a:lvl3pPr marL="914148" indent="0" algn="ctr">
              <a:buNone/>
              <a:defRPr/>
            </a:lvl3pPr>
            <a:lvl4pPr marL="1371221" indent="0" algn="ctr">
              <a:buNone/>
              <a:defRPr/>
            </a:lvl4pPr>
            <a:lvl5pPr marL="1828296" indent="0" algn="ctr">
              <a:buNone/>
              <a:defRPr/>
            </a:lvl5pPr>
            <a:lvl6pPr marL="2285369" indent="0" algn="ctr">
              <a:buNone/>
              <a:defRPr/>
            </a:lvl6pPr>
            <a:lvl7pPr marL="2742444" indent="0" algn="ctr">
              <a:buNone/>
              <a:defRPr/>
            </a:lvl7pPr>
            <a:lvl8pPr marL="3199518" indent="0" algn="ctr">
              <a:buNone/>
              <a:defRPr/>
            </a:lvl8pPr>
            <a:lvl9pPr marL="365659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371873-EFBD-4A80-9F7C-5DEC4CF698DC}" type="slidenum">
              <a:rPr lang="da-DK">
                <a:solidFill>
                  <a:srgbClr val="808080"/>
                </a:solidFill>
              </a:rPr>
              <a:pPr/>
              <a:t>‹N›</a:t>
            </a:fld>
            <a:endParaRPr lang="da-DK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76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63EF5A-AB17-47C1-8F5A-C7F45B910483}" type="slidenum">
              <a:rPr lang="da-DK">
                <a:solidFill>
                  <a:srgbClr val="808080"/>
                </a:solidFill>
              </a:rPr>
              <a:pPr/>
              <a:t>‹N›</a:t>
            </a:fld>
            <a:endParaRPr lang="da-DK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41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627563"/>
            <a:ext cx="8205788" cy="1430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052762"/>
            <a:ext cx="8205788" cy="15748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74" indent="0">
              <a:buNone/>
              <a:defRPr sz="1800"/>
            </a:lvl2pPr>
            <a:lvl3pPr marL="914148" indent="0">
              <a:buNone/>
              <a:defRPr sz="1600"/>
            </a:lvl3pPr>
            <a:lvl4pPr marL="1371221" indent="0">
              <a:buNone/>
              <a:defRPr sz="1400"/>
            </a:lvl4pPr>
            <a:lvl5pPr marL="1828296" indent="0">
              <a:buNone/>
              <a:defRPr sz="1400"/>
            </a:lvl5pPr>
            <a:lvl6pPr marL="2285369" indent="0">
              <a:buNone/>
              <a:defRPr sz="1400"/>
            </a:lvl6pPr>
            <a:lvl7pPr marL="2742444" indent="0">
              <a:buNone/>
              <a:defRPr sz="1400"/>
            </a:lvl7pPr>
            <a:lvl8pPr marL="3199518" indent="0">
              <a:buNone/>
              <a:defRPr sz="1400"/>
            </a:lvl8pPr>
            <a:lvl9pPr marL="365659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898788-1C10-4B5A-B5C4-D71405AA5E61}" type="slidenum">
              <a:rPr lang="da-DK">
                <a:solidFill>
                  <a:srgbClr val="808080"/>
                </a:solidFill>
              </a:rPr>
              <a:pPr/>
              <a:t>‹N›</a:t>
            </a:fld>
            <a:endParaRPr lang="da-DK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806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277" y="1223963"/>
            <a:ext cx="4267201" cy="5707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5877" y="1223963"/>
            <a:ext cx="4267201" cy="5707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06F2C0-A500-485E-80AD-EBB7EC2B6CA6}" type="slidenum">
              <a:rPr lang="da-DK">
                <a:solidFill>
                  <a:srgbClr val="808080"/>
                </a:solidFill>
              </a:rPr>
              <a:pPr/>
              <a:t>‹N›</a:t>
            </a:fld>
            <a:endParaRPr lang="da-DK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986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88925"/>
            <a:ext cx="8688388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1611313"/>
            <a:ext cx="4265613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74" indent="0">
              <a:buNone/>
              <a:defRPr sz="2000" b="1"/>
            </a:lvl2pPr>
            <a:lvl3pPr marL="914148" indent="0">
              <a:buNone/>
              <a:defRPr sz="1800" b="1"/>
            </a:lvl3pPr>
            <a:lvl4pPr marL="1371221" indent="0">
              <a:buNone/>
              <a:defRPr sz="1600" b="1"/>
            </a:lvl4pPr>
            <a:lvl5pPr marL="1828296" indent="0">
              <a:buNone/>
              <a:defRPr sz="1600" b="1"/>
            </a:lvl5pPr>
            <a:lvl6pPr marL="2285369" indent="0">
              <a:buNone/>
              <a:defRPr sz="1600" b="1"/>
            </a:lvl6pPr>
            <a:lvl7pPr marL="2742444" indent="0">
              <a:buNone/>
              <a:defRPr sz="1600" b="1"/>
            </a:lvl7pPr>
            <a:lvl8pPr marL="3199518" indent="0">
              <a:buNone/>
              <a:defRPr sz="1600" b="1"/>
            </a:lvl8pPr>
            <a:lvl9pPr marL="365659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600" y="2284416"/>
            <a:ext cx="4265613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03787" y="1611313"/>
            <a:ext cx="4267201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74" indent="0">
              <a:buNone/>
              <a:defRPr sz="2000" b="1"/>
            </a:lvl2pPr>
            <a:lvl3pPr marL="914148" indent="0">
              <a:buNone/>
              <a:defRPr sz="1800" b="1"/>
            </a:lvl3pPr>
            <a:lvl4pPr marL="1371221" indent="0">
              <a:buNone/>
              <a:defRPr sz="1600" b="1"/>
            </a:lvl4pPr>
            <a:lvl5pPr marL="1828296" indent="0">
              <a:buNone/>
              <a:defRPr sz="1600" b="1"/>
            </a:lvl5pPr>
            <a:lvl6pPr marL="2285369" indent="0">
              <a:buNone/>
              <a:defRPr sz="1600" b="1"/>
            </a:lvl6pPr>
            <a:lvl7pPr marL="2742444" indent="0">
              <a:buNone/>
              <a:defRPr sz="1600" b="1"/>
            </a:lvl7pPr>
            <a:lvl8pPr marL="3199518" indent="0">
              <a:buNone/>
              <a:defRPr sz="1600" b="1"/>
            </a:lvl8pPr>
            <a:lvl9pPr marL="365659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03787" y="2284416"/>
            <a:ext cx="4267201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2EBB3D-E2DE-4176-95F8-0C65F2923A36}" type="slidenum">
              <a:rPr lang="da-DK">
                <a:solidFill>
                  <a:srgbClr val="808080"/>
                </a:solidFill>
              </a:rPr>
              <a:pPr/>
              <a:t>‹N›</a:t>
            </a:fld>
            <a:endParaRPr lang="da-DK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990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DE28F5-A628-4DF9-8708-C27CA465936B}" type="slidenum">
              <a:rPr lang="da-DK">
                <a:solidFill>
                  <a:srgbClr val="808080"/>
                </a:solidFill>
              </a:rPr>
              <a:pPr/>
              <a:t>‹N›</a:t>
            </a:fld>
            <a:endParaRPr lang="da-DK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853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C769E3-54C5-40C2-8182-C6C533BD646E}" type="slidenum">
              <a:rPr lang="da-DK">
                <a:solidFill>
                  <a:srgbClr val="808080"/>
                </a:solidFill>
              </a:rPr>
              <a:pPr/>
              <a:t>‹N›</a:t>
            </a:fld>
            <a:endParaRPr lang="da-DK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2200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87338"/>
            <a:ext cx="3176588" cy="1219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5078" y="287338"/>
            <a:ext cx="5395913" cy="61452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2600" y="1506538"/>
            <a:ext cx="3176588" cy="4926012"/>
          </a:xfrm>
        </p:spPr>
        <p:txBody>
          <a:bodyPr/>
          <a:lstStyle>
            <a:lvl1pPr marL="0" indent="0">
              <a:buNone/>
              <a:defRPr sz="1400"/>
            </a:lvl1pPr>
            <a:lvl2pPr marL="457074" indent="0">
              <a:buNone/>
              <a:defRPr sz="1200"/>
            </a:lvl2pPr>
            <a:lvl3pPr marL="914148" indent="0">
              <a:buNone/>
              <a:defRPr sz="900"/>
            </a:lvl3pPr>
            <a:lvl4pPr marL="1371221" indent="0">
              <a:buNone/>
              <a:defRPr sz="900"/>
            </a:lvl4pPr>
            <a:lvl5pPr marL="1828296" indent="0">
              <a:buNone/>
              <a:defRPr sz="900"/>
            </a:lvl5pPr>
            <a:lvl6pPr marL="2285369" indent="0">
              <a:buNone/>
              <a:defRPr sz="900"/>
            </a:lvl6pPr>
            <a:lvl7pPr marL="2742444" indent="0">
              <a:buNone/>
              <a:defRPr sz="900"/>
            </a:lvl7pPr>
            <a:lvl8pPr marL="3199518" indent="0">
              <a:buNone/>
              <a:defRPr sz="900"/>
            </a:lvl8pPr>
            <a:lvl9pPr marL="365659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B5FDB8-422E-446D-B634-BE0D30D3E92E}" type="slidenum">
              <a:rPr lang="da-DK">
                <a:solidFill>
                  <a:srgbClr val="808080"/>
                </a:solidFill>
              </a:rPr>
              <a:pPr/>
              <a:t>‹N›</a:t>
            </a:fld>
            <a:endParaRPr lang="da-DK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7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63EF5A-AB17-47C1-8F5A-C7F45B910483}" type="slidenum">
              <a:rPr lang="da-DK"/>
              <a:pPr/>
              <a:t>‹N›</a:t>
            </a:fld>
            <a:endParaRPr lang="da-DK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5040313"/>
            <a:ext cx="5792788" cy="5953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92300" y="642941"/>
            <a:ext cx="5792788" cy="4321175"/>
          </a:xfrm>
        </p:spPr>
        <p:txBody>
          <a:bodyPr/>
          <a:lstStyle>
            <a:lvl1pPr marL="0" indent="0">
              <a:buNone/>
              <a:defRPr sz="3200"/>
            </a:lvl1pPr>
            <a:lvl2pPr marL="457074" indent="0">
              <a:buNone/>
              <a:defRPr sz="2800"/>
            </a:lvl2pPr>
            <a:lvl3pPr marL="914148" indent="0">
              <a:buNone/>
              <a:defRPr sz="2400"/>
            </a:lvl3pPr>
            <a:lvl4pPr marL="1371221" indent="0">
              <a:buNone/>
              <a:defRPr sz="2000"/>
            </a:lvl4pPr>
            <a:lvl5pPr marL="1828296" indent="0">
              <a:buNone/>
              <a:defRPr sz="2000"/>
            </a:lvl5pPr>
            <a:lvl6pPr marL="2285369" indent="0">
              <a:buNone/>
              <a:defRPr sz="2000"/>
            </a:lvl6pPr>
            <a:lvl7pPr marL="2742444" indent="0">
              <a:buNone/>
              <a:defRPr sz="2000"/>
            </a:lvl7pPr>
            <a:lvl8pPr marL="3199518" indent="0">
              <a:buNone/>
              <a:defRPr sz="2000"/>
            </a:lvl8pPr>
            <a:lvl9pPr marL="365659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92300" y="5635625"/>
            <a:ext cx="5792788" cy="844550"/>
          </a:xfrm>
        </p:spPr>
        <p:txBody>
          <a:bodyPr/>
          <a:lstStyle>
            <a:lvl1pPr marL="0" indent="0">
              <a:buNone/>
              <a:defRPr sz="1400"/>
            </a:lvl1pPr>
            <a:lvl2pPr marL="457074" indent="0">
              <a:buNone/>
              <a:defRPr sz="1200"/>
            </a:lvl2pPr>
            <a:lvl3pPr marL="914148" indent="0">
              <a:buNone/>
              <a:defRPr sz="900"/>
            </a:lvl3pPr>
            <a:lvl4pPr marL="1371221" indent="0">
              <a:buNone/>
              <a:defRPr sz="900"/>
            </a:lvl4pPr>
            <a:lvl5pPr marL="1828296" indent="0">
              <a:buNone/>
              <a:defRPr sz="900"/>
            </a:lvl5pPr>
            <a:lvl6pPr marL="2285369" indent="0">
              <a:buNone/>
              <a:defRPr sz="900"/>
            </a:lvl6pPr>
            <a:lvl7pPr marL="2742444" indent="0">
              <a:buNone/>
              <a:defRPr sz="900"/>
            </a:lvl7pPr>
            <a:lvl8pPr marL="3199518" indent="0">
              <a:buNone/>
              <a:defRPr sz="900"/>
            </a:lvl8pPr>
            <a:lvl9pPr marL="365659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CC189C-344F-4066-904E-EC895F62D433}" type="slidenum">
              <a:rPr lang="da-DK">
                <a:solidFill>
                  <a:srgbClr val="808080"/>
                </a:solidFill>
              </a:rPr>
              <a:pPr/>
              <a:t>‹N›</a:t>
            </a:fld>
            <a:endParaRPr lang="da-DK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987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A72A48-F984-435E-BC2C-0D53976CFBCA}" type="slidenum">
              <a:rPr lang="da-DK">
                <a:solidFill>
                  <a:srgbClr val="808080"/>
                </a:solidFill>
              </a:rPr>
              <a:pPr/>
              <a:t>‹N›</a:t>
            </a:fld>
            <a:endParaRPr lang="da-DK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7042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1375" y="669925"/>
            <a:ext cx="2171700" cy="6261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6278" y="669925"/>
            <a:ext cx="6362699" cy="6261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BE1F01-5DFB-4954-BCCF-DBA997507592}" type="slidenum">
              <a:rPr lang="da-DK">
                <a:solidFill>
                  <a:srgbClr val="808080"/>
                </a:solidFill>
              </a:rPr>
              <a:pPr/>
              <a:t>‹N›</a:t>
            </a:fld>
            <a:endParaRPr lang="da-DK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84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627563"/>
            <a:ext cx="8205788" cy="1430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052762"/>
            <a:ext cx="8205788" cy="15748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16" indent="0">
              <a:buNone/>
              <a:defRPr sz="1800"/>
            </a:lvl2pPr>
            <a:lvl3pPr marL="914232" indent="0">
              <a:buNone/>
              <a:defRPr sz="1600"/>
            </a:lvl3pPr>
            <a:lvl4pPr marL="1371347" indent="0">
              <a:buNone/>
              <a:defRPr sz="1400"/>
            </a:lvl4pPr>
            <a:lvl5pPr marL="1828464" indent="0">
              <a:buNone/>
              <a:defRPr sz="1400"/>
            </a:lvl5pPr>
            <a:lvl6pPr marL="2285579" indent="0">
              <a:buNone/>
              <a:defRPr sz="1400"/>
            </a:lvl6pPr>
            <a:lvl7pPr marL="2742696" indent="0">
              <a:buNone/>
              <a:defRPr sz="1400"/>
            </a:lvl7pPr>
            <a:lvl8pPr marL="3199812" indent="0">
              <a:buNone/>
              <a:defRPr sz="1400"/>
            </a:lvl8pPr>
            <a:lvl9pPr marL="36569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898788-1C10-4B5A-B5C4-D71405AA5E61}" type="slidenum">
              <a:rPr lang="da-DK"/>
              <a:pPr/>
              <a:t>‹N›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276" y="1223963"/>
            <a:ext cx="4267201" cy="5707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5876" y="1223963"/>
            <a:ext cx="4267201" cy="5707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06F2C0-A500-485E-80AD-EBB7EC2B6CA6}" type="slidenum">
              <a:rPr lang="da-DK"/>
              <a:pPr/>
              <a:t>‹N›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88925"/>
            <a:ext cx="8688388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1611313"/>
            <a:ext cx="4265613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6" indent="0">
              <a:buNone/>
              <a:defRPr sz="2000" b="1"/>
            </a:lvl2pPr>
            <a:lvl3pPr marL="914232" indent="0">
              <a:buNone/>
              <a:defRPr sz="1800" b="1"/>
            </a:lvl3pPr>
            <a:lvl4pPr marL="1371347" indent="0">
              <a:buNone/>
              <a:defRPr sz="1600" b="1"/>
            </a:lvl4pPr>
            <a:lvl5pPr marL="1828464" indent="0">
              <a:buNone/>
              <a:defRPr sz="1600" b="1"/>
            </a:lvl5pPr>
            <a:lvl6pPr marL="2285579" indent="0">
              <a:buNone/>
              <a:defRPr sz="1600" b="1"/>
            </a:lvl6pPr>
            <a:lvl7pPr marL="2742696" indent="0">
              <a:buNone/>
              <a:defRPr sz="1600" b="1"/>
            </a:lvl7pPr>
            <a:lvl8pPr marL="3199812" indent="0">
              <a:buNone/>
              <a:defRPr sz="1600" b="1"/>
            </a:lvl8pPr>
            <a:lvl9pPr marL="36569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600" y="2284415"/>
            <a:ext cx="4265613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03787" y="1611313"/>
            <a:ext cx="4267201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6" indent="0">
              <a:buNone/>
              <a:defRPr sz="2000" b="1"/>
            </a:lvl2pPr>
            <a:lvl3pPr marL="914232" indent="0">
              <a:buNone/>
              <a:defRPr sz="1800" b="1"/>
            </a:lvl3pPr>
            <a:lvl4pPr marL="1371347" indent="0">
              <a:buNone/>
              <a:defRPr sz="1600" b="1"/>
            </a:lvl4pPr>
            <a:lvl5pPr marL="1828464" indent="0">
              <a:buNone/>
              <a:defRPr sz="1600" b="1"/>
            </a:lvl5pPr>
            <a:lvl6pPr marL="2285579" indent="0">
              <a:buNone/>
              <a:defRPr sz="1600" b="1"/>
            </a:lvl6pPr>
            <a:lvl7pPr marL="2742696" indent="0">
              <a:buNone/>
              <a:defRPr sz="1600" b="1"/>
            </a:lvl7pPr>
            <a:lvl8pPr marL="3199812" indent="0">
              <a:buNone/>
              <a:defRPr sz="1600" b="1"/>
            </a:lvl8pPr>
            <a:lvl9pPr marL="36569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03787" y="2284415"/>
            <a:ext cx="4267201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2EBB3D-E2DE-4176-95F8-0C65F2923A36}" type="slidenum">
              <a:rPr lang="da-DK"/>
              <a:pPr/>
              <a:t>‹N›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DE28F5-A628-4DF9-8708-C27CA465936B}" type="slidenum">
              <a:rPr lang="da-DK"/>
              <a:pPr/>
              <a:t>‹N›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C769E3-54C5-40C2-8182-C6C533BD646E}" type="slidenum">
              <a:rPr lang="da-DK"/>
              <a:pPr/>
              <a:t>‹N›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87338"/>
            <a:ext cx="3176588" cy="1219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5077" y="287338"/>
            <a:ext cx="5395913" cy="61452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2600" y="1506538"/>
            <a:ext cx="3176588" cy="4926012"/>
          </a:xfrm>
        </p:spPr>
        <p:txBody>
          <a:bodyPr/>
          <a:lstStyle>
            <a:lvl1pPr marL="0" indent="0">
              <a:buNone/>
              <a:defRPr sz="1400"/>
            </a:lvl1pPr>
            <a:lvl2pPr marL="457116" indent="0">
              <a:buNone/>
              <a:defRPr sz="1200"/>
            </a:lvl2pPr>
            <a:lvl3pPr marL="914232" indent="0">
              <a:buNone/>
              <a:defRPr sz="900"/>
            </a:lvl3pPr>
            <a:lvl4pPr marL="1371347" indent="0">
              <a:buNone/>
              <a:defRPr sz="900"/>
            </a:lvl4pPr>
            <a:lvl5pPr marL="1828464" indent="0">
              <a:buNone/>
              <a:defRPr sz="900"/>
            </a:lvl5pPr>
            <a:lvl6pPr marL="2285579" indent="0">
              <a:buNone/>
              <a:defRPr sz="900"/>
            </a:lvl6pPr>
            <a:lvl7pPr marL="2742696" indent="0">
              <a:buNone/>
              <a:defRPr sz="900"/>
            </a:lvl7pPr>
            <a:lvl8pPr marL="3199812" indent="0">
              <a:buNone/>
              <a:defRPr sz="900"/>
            </a:lvl8pPr>
            <a:lvl9pPr marL="36569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B5FDB8-422E-446D-B634-BE0D30D3E92E}" type="slidenum">
              <a:rPr lang="da-DK"/>
              <a:pPr/>
              <a:t>‹N›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5040313"/>
            <a:ext cx="5792788" cy="5953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92300" y="642940"/>
            <a:ext cx="5792788" cy="4321175"/>
          </a:xfrm>
        </p:spPr>
        <p:txBody>
          <a:bodyPr/>
          <a:lstStyle>
            <a:lvl1pPr marL="0" indent="0">
              <a:buNone/>
              <a:defRPr sz="3200"/>
            </a:lvl1pPr>
            <a:lvl2pPr marL="457116" indent="0">
              <a:buNone/>
              <a:defRPr sz="2800"/>
            </a:lvl2pPr>
            <a:lvl3pPr marL="914232" indent="0">
              <a:buNone/>
              <a:defRPr sz="2400"/>
            </a:lvl3pPr>
            <a:lvl4pPr marL="1371347" indent="0">
              <a:buNone/>
              <a:defRPr sz="2000"/>
            </a:lvl4pPr>
            <a:lvl5pPr marL="1828464" indent="0">
              <a:buNone/>
              <a:defRPr sz="2000"/>
            </a:lvl5pPr>
            <a:lvl6pPr marL="2285579" indent="0">
              <a:buNone/>
              <a:defRPr sz="2000"/>
            </a:lvl6pPr>
            <a:lvl7pPr marL="2742696" indent="0">
              <a:buNone/>
              <a:defRPr sz="2000"/>
            </a:lvl7pPr>
            <a:lvl8pPr marL="3199812" indent="0">
              <a:buNone/>
              <a:defRPr sz="2000"/>
            </a:lvl8pPr>
            <a:lvl9pPr marL="3656926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92300" y="5635625"/>
            <a:ext cx="5792788" cy="844550"/>
          </a:xfrm>
        </p:spPr>
        <p:txBody>
          <a:bodyPr/>
          <a:lstStyle>
            <a:lvl1pPr marL="0" indent="0">
              <a:buNone/>
              <a:defRPr sz="1400"/>
            </a:lvl1pPr>
            <a:lvl2pPr marL="457116" indent="0">
              <a:buNone/>
              <a:defRPr sz="1200"/>
            </a:lvl2pPr>
            <a:lvl3pPr marL="914232" indent="0">
              <a:buNone/>
              <a:defRPr sz="900"/>
            </a:lvl3pPr>
            <a:lvl4pPr marL="1371347" indent="0">
              <a:buNone/>
              <a:defRPr sz="900"/>
            </a:lvl4pPr>
            <a:lvl5pPr marL="1828464" indent="0">
              <a:buNone/>
              <a:defRPr sz="900"/>
            </a:lvl5pPr>
            <a:lvl6pPr marL="2285579" indent="0">
              <a:buNone/>
              <a:defRPr sz="900"/>
            </a:lvl6pPr>
            <a:lvl7pPr marL="2742696" indent="0">
              <a:buNone/>
              <a:defRPr sz="900"/>
            </a:lvl7pPr>
            <a:lvl8pPr marL="3199812" indent="0">
              <a:buNone/>
              <a:defRPr sz="900"/>
            </a:lvl8pPr>
            <a:lvl9pPr marL="36569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CC189C-344F-4066-904E-EC895F62D433}" type="slidenum">
              <a:rPr lang="da-DK"/>
              <a:pPr/>
              <a:t>‹N›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0" name="Picture 26" descr="hjemmeside horisontal øverst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652000" cy="7200900"/>
          </a:xfrm>
          <a:prstGeom prst="rect">
            <a:avLst/>
          </a:prstGeom>
          <a:noFill/>
        </p:spPr>
      </p:pic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1008065" y="4537077"/>
            <a:ext cx="1730375" cy="3280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6277" tIns="48140" rIns="96277" bIns="48140">
            <a:spAutoFit/>
          </a:bodyPr>
          <a:lstStyle/>
          <a:p>
            <a:pPr algn="r" defTabSz="963436">
              <a:spcBef>
                <a:spcPct val="50000"/>
              </a:spcBef>
            </a:pPr>
            <a:endParaRPr lang="en-US" sz="15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15888" y="1081090"/>
            <a:ext cx="773113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77" tIns="48140" rIns="96277" bIns="48140" numCol="1" anchor="t" anchorCtr="0" compatLnSpc="1">
            <a:prstTxWarp prst="textNoShape">
              <a:avLst/>
            </a:prstTxWarp>
          </a:bodyPr>
          <a:lstStyle>
            <a:lvl1pPr algn="ctr" defTabSz="963436">
              <a:defRPr sz="1500">
                <a:solidFill>
                  <a:schemeClr val="bg2"/>
                </a:solidFill>
                <a:latin typeface="Arial" charset="0"/>
              </a:defRPr>
            </a:lvl1pPr>
          </a:lstStyle>
          <a:p>
            <a:fld id="{C2E410CB-1073-45A5-887F-63C787206BAF}" type="slidenum">
              <a:rPr lang="da-DK"/>
              <a:pPr/>
              <a:t>‹N›</a:t>
            </a:fld>
            <a:endParaRPr lang="da-DK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223963"/>
            <a:ext cx="8686800" cy="570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77" tIns="48140" rIns="96277" bIns="481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1. Overskrift</a:t>
            </a:r>
          </a:p>
          <a:p>
            <a:pPr lvl="1"/>
            <a:r>
              <a:rPr lang="da-DK" smtClean="0"/>
              <a:t>2. Overskrift</a:t>
            </a:r>
          </a:p>
          <a:p>
            <a:pPr lvl="2"/>
            <a:r>
              <a:rPr lang="da-DK" smtClean="0"/>
              <a:t>3. Overskrift</a:t>
            </a:r>
          </a:p>
          <a:p>
            <a:pPr lvl="3"/>
            <a:r>
              <a:rPr lang="da-DK" smtClean="0"/>
              <a:t>4. Overskrift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76275" y="669925"/>
            <a:ext cx="86868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2" rIns="91423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Titel / overskrift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63436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ctr" defTabSz="963436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2pPr>
      <a:lvl3pPr algn="ctr" defTabSz="963436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3pPr>
      <a:lvl4pPr algn="ctr" defTabSz="963436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4pPr>
      <a:lvl5pPr algn="ctr" defTabSz="963436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5pPr>
      <a:lvl6pPr marL="457116" algn="ctr" defTabSz="963436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6pPr>
      <a:lvl7pPr marL="914232" algn="ctr" defTabSz="963436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7pPr>
      <a:lvl8pPr marL="1371347" algn="ctr" defTabSz="963436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8pPr>
      <a:lvl9pPr marL="1828464" algn="ctr" defTabSz="963436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9pPr>
    </p:titleStyle>
    <p:bodyStyle>
      <a:lvl1pPr marL="360297" indent="-360297" algn="l" defTabSz="963436" rtl="0" fontAlgn="base">
        <a:spcBef>
          <a:spcPct val="20000"/>
        </a:spcBef>
        <a:spcAft>
          <a:spcPct val="0"/>
        </a:spcAft>
        <a:buFont typeface="Verdana" pitchFamily="34" charset="0"/>
        <a:buChar char="∙"/>
        <a:defRPr sz="2400">
          <a:solidFill>
            <a:srgbClr val="E3A000"/>
          </a:solidFill>
          <a:latin typeface="+mn-lt"/>
          <a:ea typeface="+mn-ea"/>
          <a:cs typeface="+mn-cs"/>
        </a:defRPr>
      </a:lvl1pPr>
      <a:lvl2pPr marL="782495" indent="-299982" algn="l" defTabSz="963436" rtl="0" fontAlgn="base">
        <a:spcBef>
          <a:spcPct val="20000"/>
        </a:spcBef>
        <a:spcAft>
          <a:spcPct val="0"/>
        </a:spcAft>
        <a:buFont typeface="Verdana" pitchFamily="34" charset="0"/>
        <a:buChar char="▫"/>
        <a:defRPr>
          <a:solidFill>
            <a:schemeClr val="tx1"/>
          </a:solidFill>
          <a:latin typeface="+mn-lt"/>
        </a:defRPr>
      </a:lvl2pPr>
      <a:lvl3pPr marL="1203104" indent="-239669" algn="l" defTabSz="963436" rtl="0" fontAlgn="base">
        <a:spcBef>
          <a:spcPct val="20000"/>
        </a:spcBef>
        <a:spcAft>
          <a:spcPct val="0"/>
        </a:spcAft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3pPr>
      <a:lvl4pPr marL="1685615" indent="-241255" algn="l" defTabSz="963436" rtl="0" fontAlgn="base">
        <a:spcBef>
          <a:spcPct val="20000"/>
        </a:spcBef>
        <a:spcAft>
          <a:spcPct val="0"/>
        </a:spcAft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4pPr>
      <a:lvl5pPr marL="2164952" indent="-239669" algn="l" defTabSz="963436" rtl="0" fontAlgn="base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5pPr>
      <a:lvl6pPr marL="2622068" indent="-239669" algn="l" defTabSz="963436" rtl="0" fontAlgn="base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6pPr>
      <a:lvl7pPr marL="3079184" indent="-239669" algn="l" defTabSz="963436" rtl="0" fontAlgn="base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7pPr>
      <a:lvl8pPr marL="3536300" indent="-239669" algn="l" defTabSz="963436" rtl="0" fontAlgn="base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8pPr>
      <a:lvl9pPr marL="3993416" indent="-239669" algn="l" defTabSz="963436" rtl="0" fontAlgn="base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2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6" algn="l" defTabSz="9142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2" algn="l" defTabSz="9142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7" algn="l" defTabSz="9142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4" algn="l" defTabSz="9142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79" algn="l" defTabSz="9142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6" algn="l" defTabSz="9142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2" algn="l" defTabSz="9142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26" algn="l" defTabSz="9142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0" name="Picture 26" descr="hjemmeside horisontal øverst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652000" cy="7200900"/>
          </a:xfrm>
          <a:prstGeom prst="rect">
            <a:avLst/>
          </a:prstGeom>
          <a:noFill/>
        </p:spPr>
      </p:pic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1008066" y="4537078"/>
            <a:ext cx="1730375" cy="3280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6268" tIns="48135" rIns="96268" bIns="48135">
            <a:spAutoFit/>
          </a:bodyPr>
          <a:lstStyle/>
          <a:p>
            <a:pPr algn="r" defTabSz="963347">
              <a:spcBef>
                <a:spcPct val="50000"/>
              </a:spcBef>
            </a:pPr>
            <a:endParaRPr lang="en-US" sz="1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15888" y="1081091"/>
            <a:ext cx="773113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8" tIns="48135" rIns="96268" bIns="48135" numCol="1" anchor="t" anchorCtr="0" compatLnSpc="1">
            <a:prstTxWarp prst="textNoShape">
              <a:avLst/>
            </a:prstTxWarp>
          </a:bodyPr>
          <a:lstStyle>
            <a:lvl1pPr algn="ctr" defTabSz="963347">
              <a:defRPr sz="1500">
                <a:solidFill>
                  <a:schemeClr val="bg2"/>
                </a:solidFill>
                <a:latin typeface="Arial" charset="0"/>
              </a:defRPr>
            </a:lvl1pPr>
          </a:lstStyle>
          <a:p>
            <a:fld id="{C2E410CB-1073-45A5-887F-63C787206BAF}" type="slidenum">
              <a:rPr lang="da-DK">
                <a:solidFill>
                  <a:srgbClr val="808080"/>
                </a:solidFill>
              </a:rPr>
              <a:pPr/>
              <a:t>‹N›</a:t>
            </a:fld>
            <a:endParaRPr lang="da-DK">
              <a:solidFill>
                <a:srgbClr val="80808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223963"/>
            <a:ext cx="8686800" cy="570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8" tIns="48135" rIns="96268" bIns="481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1. Overskrift</a:t>
            </a:r>
          </a:p>
          <a:p>
            <a:pPr lvl="1"/>
            <a:r>
              <a:rPr lang="da-DK" smtClean="0"/>
              <a:t>2. Overskrift</a:t>
            </a:r>
          </a:p>
          <a:p>
            <a:pPr lvl="2"/>
            <a:r>
              <a:rPr lang="da-DK" smtClean="0"/>
              <a:t>3. Overskrift</a:t>
            </a:r>
          </a:p>
          <a:p>
            <a:pPr lvl="3"/>
            <a:r>
              <a:rPr lang="da-DK" smtClean="0"/>
              <a:t>4. Overskrift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76275" y="669925"/>
            <a:ext cx="86868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5" tIns="45708" rIns="91415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Titel / overskrift</a:t>
            </a:r>
          </a:p>
        </p:txBody>
      </p:sp>
    </p:spTree>
    <p:extLst>
      <p:ext uri="{BB962C8B-B14F-4D97-AF65-F5344CB8AC3E}">
        <p14:creationId xmlns:p14="http://schemas.microsoft.com/office/powerpoint/2010/main" val="20595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63347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ctr" defTabSz="963347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2pPr>
      <a:lvl3pPr algn="ctr" defTabSz="963347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3pPr>
      <a:lvl4pPr algn="ctr" defTabSz="963347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4pPr>
      <a:lvl5pPr algn="ctr" defTabSz="963347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5pPr>
      <a:lvl6pPr marL="457074" algn="ctr" defTabSz="963347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6pPr>
      <a:lvl7pPr marL="914148" algn="ctr" defTabSz="963347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7pPr>
      <a:lvl8pPr marL="1371221" algn="ctr" defTabSz="963347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8pPr>
      <a:lvl9pPr marL="1828296" algn="ctr" defTabSz="963347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9pPr>
    </p:titleStyle>
    <p:bodyStyle>
      <a:lvl1pPr marL="360264" indent="-360264" algn="l" defTabSz="963347" rtl="0" fontAlgn="base">
        <a:spcBef>
          <a:spcPct val="20000"/>
        </a:spcBef>
        <a:spcAft>
          <a:spcPct val="0"/>
        </a:spcAft>
        <a:buFont typeface="Verdana" pitchFamily="34" charset="0"/>
        <a:buChar char="∙"/>
        <a:defRPr sz="2400">
          <a:solidFill>
            <a:srgbClr val="E3A000"/>
          </a:solidFill>
          <a:latin typeface="+mn-lt"/>
          <a:ea typeface="+mn-ea"/>
          <a:cs typeface="+mn-cs"/>
        </a:defRPr>
      </a:lvl1pPr>
      <a:lvl2pPr marL="782423" indent="-299955" algn="l" defTabSz="963347" rtl="0" fontAlgn="base">
        <a:spcBef>
          <a:spcPct val="20000"/>
        </a:spcBef>
        <a:spcAft>
          <a:spcPct val="0"/>
        </a:spcAft>
        <a:buFont typeface="Verdana" pitchFamily="34" charset="0"/>
        <a:buChar char="▫"/>
        <a:defRPr>
          <a:solidFill>
            <a:schemeClr val="tx1"/>
          </a:solidFill>
          <a:latin typeface="+mn-lt"/>
        </a:defRPr>
      </a:lvl2pPr>
      <a:lvl3pPr marL="1202993" indent="-239647" algn="l" defTabSz="963347" rtl="0" fontAlgn="base">
        <a:spcBef>
          <a:spcPct val="20000"/>
        </a:spcBef>
        <a:spcAft>
          <a:spcPct val="0"/>
        </a:spcAft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3pPr>
      <a:lvl4pPr marL="1685460" indent="-241232" algn="l" defTabSz="963347" rtl="0" fontAlgn="base">
        <a:spcBef>
          <a:spcPct val="20000"/>
        </a:spcBef>
        <a:spcAft>
          <a:spcPct val="0"/>
        </a:spcAft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4pPr>
      <a:lvl5pPr marL="2164753" indent="-239647" algn="l" defTabSz="963347" rtl="0" fontAlgn="base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5pPr>
      <a:lvl6pPr marL="2621827" indent="-239647" algn="l" defTabSz="963347" rtl="0" fontAlgn="base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6pPr>
      <a:lvl7pPr marL="3078901" indent="-239647" algn="l" defTabSz="963347" rtl="0" fontAlgn="base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7pPr>
      <a:lvl8pPr marL="3535975" indent="-239647" algn="l" defTabSz="963347" rtl="0" fontAlgn="base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8pPr>
      <a:lvl9pPr marL="3993049" indent="-239647" algn="l" defTabSz="963347" rtl="0" fontAlgn="base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4" algn="l" defTabSz="914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8" algn="l" defTabSz="914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21" algn="l" defTabSz="914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96" algn="l" defTabSz="914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9" algn="l" defTabSz="914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44" algn="l" defTabSz="914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18" algn="l" defTabSz="914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90" algn="l" defTabSz="914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2561456"/>
            <a:ext cx="9653588" cy="1543050"/>
          </a:xfrm>
        </p:spPr>
        <p:txBody>
          <a:bodyPr/>
          <a:lstStyle/>
          <a:p>
            <a:r>
              <a:rPr lang="es-ES_tradnl" sz="6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HV mini-</a:t>
            </a:r>
            <a:r>
              <a:rPr lang="es-ES_tradnl" sz="60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project</a:t>
            </a:r>
            <a:r>
              <a:rPr lang="es-ES_tradnl" sz="6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s-ES_tradnl" sz="60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seminar</a:t>
            </a:r>
            <a:endParaRPr lang="es-ES" sz="6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3960491"/>
            <a:ext cx="9653588" cy="1841501"/>
          </a:xfrm>
        </p:spPr>
        <p:txBody>
          <a:bodyPr/>
          <a:lstStyle/>
          <a:p>
            <a:r>
              <a:rPr lang="es-ES_tradnl" sz="3600" dirty="0">
                <a:latin typeface="Calibri" pitchFamily="34" charset="0"/>
                <a:cs typeface="Calibri" pitchFamily="34" charset="0"/>
              </a:rPr>
              <a:t>High </a:t>
            </a:r>
            <a:r>
              <a:rPr lang="es-ES_tradnl" sz="3600" dirty="0" err="1">
                <a:latin typeface="Calibri" pitchFamily="34" charset="0"/>
                <a:cs typeface="Calibri" pitchFamily="34" charset="0"/>
              </a:rPr>
              <a:t>Voltage</a:t>
            </a:r>
            <a:r>
              <a:rPr lang="es-ES_tradnl" sz="3600" dirty="0">
                <a:latin typeface="Calibri" pitchFamily="34" charset="0"/>
                <a:cs typeface="Calibri" pitchFamily="34" charset="0"/>
              </a:rPr>
              <a:t> </a:t>
            </a:r>
            <a:r>
              <a:rPr lang="es-ES_tradnl" sz="3600" dirty="0" err="1">
                <a:latin typeface="Calibri" pitchFamily="34" charset="0"/>
                <a:cs typeface="Calibri" pitchFamily="34" charset="0"/>
              </a:rPr>
              <a:t>engineering</a:t>
            </a:r>
            <a:r>
              <a:rPr lang="es-ES_tradnl" sz="3600" dirty="0">
                <a:latin typeface="Calibri" pitchFamily="34" charset="0"/>
                <a:cs typeface="Calibri" pitchFamily="34" charset="0"/>
              </a:rPr>
              <a:t> </a:t>
            </a:r>
            <a:r>
              <a:rPr lang="es-ES_tradnl" sz="3600" dirty="0" err="1">
                <a:latin typeface="Calibri" pitchFamily="34" charset="0"/>
                <a:cs typeface="Calibri" pitchFamily="34" charset="0"/>
              </a:rPr>
              <a:t>course</a:t>
            </a:r>
            <a:endParaRPr lang="es-E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71873-EFBD-4A80-9F7C-5DEC4CF698DC}" type="slidenum">
              <a:rPr lang="da-DK" smtClean="0"/>
              <a:pPr/>
              <a:t>1</a:t>
            </a:fld>
            <a:endParaRPr lang="da-DK" dirty="0"/>
          </a:p>
        </p:txBody>
      </p:sp>
      <p:sp>
        <p:nvSpPr>
          <p:cNvPr id="5" name="4 CuadroTexto"/>
          <p:cNvSpPr txBox="1"/>
          <p:nvPr/>
        </p:nvSpPr>
        <p:spPr>
          <a:xfrm>
            <a:off x="0" y="5832700"/>
            <a:ext cx="9653588" cy="40011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es-ES" sz="2000" b="1" dirty="0" err="1"/>
              <a:t>Giustino</a:t>
            </a:r>
            <a:r>
              <a:rPr lang="es-ES" sz="2000" b="1" dirty="0"/>
              <a:t> – </a:t>
            </a:r>
            <a:r>
              <a:rPr lang="es-ES" sz="2000" b="1" dirty="0" err="1"/>
              <a:t>Cormac</a:t>
            </a:r>
            <a:r>
              <a:rPr lang="es-ES" sz="2000" b="1" dirty="0"/>
              <a:t> – Ying – Saioa – Pablo - Nicola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2258" y="6327462"/>
            <a:ext cx="9653588" cy="369332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es-ES_tradnl" sz="1800" dirty="0"/>
              <a:t>31st </a:t>
            </a:r>
            <a:r>
              <a:rPr lang="es-ES_tradnl" sz="1800" dirty="0" err="1"/>
              <a:t>October</a:t>
            </a:r>
            <a:r>
              <a:rPr lang="es-ES_tradnl" sz="1800" dirty="0"/>
              <a:t>, 2012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85727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44409" y="629852"/>
            <a:ext cx="7602095" cy="420098"/>
          </a:xfrm>
          <a:prstGeom prst="rect">
            <a:avLst/>
          </a:prstGeom>
          <a:noFill/>
        </p:spPr>
        <p:txBody>
          <a:bodyPr wrap="square" lIns="96278" tIns="48140" rIns="96278" bIns="48140" rtlCol="0">
            <a:spAutoFit/>
          </a:bodyPr>
          <a:lstStyle/>
          <a:p>
            <a:pPr algn="ctr" defTabSz="962781" fontAlgn="auto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FFC000"/>
                </a:solidFill>
                <a:latin typeface="Verdana"/>
              </a:rPr>
              <a:t>Lightning Overvoltage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187" y="1123338"/>
            <a:ext cx="4977837" cy="387782"/>
          </a:xfrm>
          <a:prstGeom prst="rect">
            <a:avLst/>
          </a:prstGeom>
          <a:noFill/>
        </p:spPr>
        <p:txBody>
          <a:bodyPr wrap="square" lIns="96278" tIns="48140" rIns="96278" bIns="48140" rtlCol="0">
            <a:spAutoFit/>
          </a:bodyPr>
          <a:lstStyle/>
          <a:p>
            <a:pPr defTabSz="962781" fontAlgn="auto">
              <a:spcBef>
                <a:spcPts val="0"/>
              </a:spcBef>
              <a:spcAft>
                <a:spcPts val="0"/>
              </a:spcAft>
            </a:pPr>
            <a:r>
              <a:rPr lang="en-US" sz="1900" b="1" dirty="0">
                <a:solidFill>
                  <a:srgbClr val="000000"/>
                </a:solidFill>
                <a:latin typeface="Verdana"/>
              </a:rPr>
              <a:t>What should be done in the test?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7685" y="2088282"/>
            <a:ext cx="6841885" cy="2423740"/>
          </a:xfrm>
          <a:prstGeom prst="rect">
            <a:avLst/>
          </a:prstGeom>
          <a:noFill/>
        </p:spPr>
        <p:txBody>
          <a:bodyPr wrap="square" lIns="96296" tIns="48148" rIns="96296" bIns="48148" rtlCol="0">
            <a:spAutoFit/>
          </a:bodyPr>
          <a:lstStyle/>
          <a:p>
            <a:pPr marL="300925" indent="-300925" algn="just" defTabSz="96278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900" dirty="0">
                <a:solidFill>
                  <a:srgbClr val="000000"/>
                </a:solidFill>
                <a:latin typeface="Verdana"/>
              </a:rPr>
              <a:t>Build a circuit that can generate lightning impulses and be able to control their waveforms.</a:t>
            </a:r>
          </a:p>
          <a:p>
            <a:pPr marL="300925" indent="-300925" algn="just" defTabSz="96278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900" dirty="0">
                <a:solidFill>
                  <a:srgbClr val="000000"/>
                </a:solidFill>
                <a:latin typeface="Verdana"/>
              </a:rPr>
              <a:t>Apply the generated lightning impulses to the insulation part of the transformer and test how much it can undertake.</a:t>
            </a:r>
          </a:p>
          <a:p>
            <a:pPr marL="300925" indent="-300925" algn="just" defTabSz="96278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900" dirty="0">
                <a:solidFill>
                  <a:srgbClr val="000000"/>
                </a:solidFill>
                <a:latin typeface="Verdana"/>
              </a:rPr>
              <a:t>Connect the surge arrester to the insulation and test it.</a:t>
            </a:r>
          </a:p>
          <a:p>
            <a:pPr marL="300925" indent="-300925" defTabSz="96278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sz="1900" dirty="0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3106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44" y="2334311"/>
            <a:ext cx="2413095" cy="361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142605" y="4961401"/>
                <a:ext cx="4389942" cy="508576"/>
              </a:xfrm>
              <a:prstGeom prst="rect">
                <a:avLst/>
              </a:prstGeom>
            </p:spPr>
            <p:txBody>
              <a:bodyPr wrap="square" lIns="96278" tIns="48140" rIns="96278" bIns="48140">
                <a:spAutoFit/>
              </a:bodyPr>
              <a:lstStyle/>
              <a:p>
                <a:pPr defTabSz="962781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rgbClr val="000000"/>
                          </a:solidFill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n-US" sz="13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300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3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3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3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sz="13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den>
                      </m:f>
                      <m:f>
                        <m:fPr>
                          <m:ctrlPr>
                            <a:rPr lang="en-US" sz="13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3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3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3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3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3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3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3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3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sz="1300" i="1">
                          <a:solidFill>
                            <a:srgbClr val="000000"/>
                          </a:solidFill>
                          <a:latin typeface="Cambria Math"/>
                        </a:rPr>
                        <m:t>[</m:t>
                      </m:r>
                      <m:r>
                        <a:rPr lang="en-US" sz="1300" i="1">
                          <a:solidFill>
                            <a:srgbClr val="000000"/>
                          </a:solidFill>
                          <a:latin typeface="Cambria Math"/>
                        </a:rPr>
                        <m:t>𝑒𝑥𝑝</m:t>
                      </m:r>
                      <m:d>
                        <m:dPr>
                          <m:ctrlPr>
                            <a:rPr lang="en-US" sz="13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3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3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3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300" i="1">
                          <a:solidFill>
                            <a:srgbClr val="000000"/>
                          </a:solidFill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sz="13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30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exp</m:t>
                          </m:r>
                        </m:fName>
                        <m:e>
                          <m:r>
                            <a:rPr lang="en-US" sz="13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(−</m:t>
                          </m:r>
                          <m:sSub>
                            <m:sSubPr>
                              <m:ctrlPr>
                                <a:rPr lang="en-US" sz="13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3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3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13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1300" i="1">
                          <a:solidFill>
                            <a:srgbClr val="00000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1900" dirty="0">
                  <a:solidFill>
                    <a:srgbClr val="000000"/>
                  </a:solidFill>
                  <a:latin typeface="Verdana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4725144"/>
                <a:ext cx="4158208" cy="484358"/>
              </a:xfrm>
              <a:prstGeom prst="rect">
                <a:avLst/>
              </a:prstGeom>
              <a:blipFill rotWithShape="1"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598734" y="2519866"/>
                <a:ext cx="2047335" cy="534720"/>
              </a:xfrm>
              <a:prstGeom prst="rect">
                <a:avLst/>
              </a:prstGeom>
            </p:spPr>
            <p:txBody>
              <a:bodyPr wrap="none" lIns="96278" tIns="48140" rIns="96278" bIns="48140">
                <a:spAutoFit/>
              </a:bodyPr>
              <a:lstStyle/>
              <a:p>
                <a:pPr defTabSz="962781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solidFill>
                            <a:srgbClr val="000000"/>
                          </a:solidFill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n-US" sz="15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1500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5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den>
                      </m:f>
                      <m:f>
                        <m:fPr>
                          <m:ctrlPr>
                            <a:rPr lang="en-US" sz="15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𝑎𝑠</m:t>
                          </m:r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1900" dirty="0">
                  <a:solidFill>
                    <a:srgbClr val="000000"/>
                  </a:solidFill>
                  <a:latin typeface="Verdana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8" y="2399872"/>
                <a:ext cx="1919677" cy="509273"/>
              </a:xfrm>
              <a:prstGeom prst="rect">
                <a:avLst/>
              </a:prstGeom>
              <a:blipFill rotWithShape="1">
                <a:blip r:embed="rId4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598734" y="3107404"/>
                <a:ext cx="2447287" cy="568656"/>
              </a:xfrm>
              <a:prstGeom prst="rect">
                <a:avLst/>
              </a:prstGeom>
            </p:spPr>
            <p:txBody>
              <a:bodyPr wrap="none" lIns="96278" tIns="48140" rIns="96278" bIns="48140">
                <a:spAutoFit/>
              </a:bodyPr>
              <a:lstStyle/>
              <a:p>
                <a:pPr defTabSz="962781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solidFill>
                            <a:srgbClr val="000000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1500" i="1">
                          <a:solidFill>
                            <a:srgbClr val="000000"/>
                          </a:solidFill>
                          <a:latin typeface="Cambria Math"/>
                        </a:rPr>
                        <m:t>=(</m:t>
                      </m:r>
                      <m:f>
                        <m:fPr>
                          <m:ctrlPr>
                            <a:rPr lang="en-US" sz="15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500" i="1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5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500" i="1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5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500" i="1">
                          <a:solidFill>
                            <a:srgbClr val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900" dirty="0">
                  <a:solidFill>
                    <a:srgbClr val="000000"/>
                  </a:solidFill>
                  <a:latin typeface="Verdana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7" y="2959431"/>
                <a:ext cx="2318101" cy="5415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598733" y="3742527"/>
                <a:ext cx="1416777" cy="568639"/>
              </a:xfrm>
              <a:prstGeom prst="rect">
                <a:avLst/>
              </a:prstGeom>
            </p:spPr>
            <p:txBody>
              <a:bodyPr wrap="none" lIns="96278" tIns="48140" rIns="96278" bIns="48140">
                <a:spAutoFit/>
              </a:bodyPr>
              <a:lstStyle/>
              <a:p>
                <a:pPr defTabSz="962781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solidFill>
                            <a:srgbClr val="000000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sz="1500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5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900" dirty="0">
                  <a:solidFill>
                    <a:srgbClr val="000000"/>
                  </a:solidFill>
                  <a:latin typeface="Verdana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7" y="3564310"/>
                <a:ext cx="1339168" cy="57021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598734" y="4482109"/>
                <a:ext cx="1022053" cy="328061"/>
              </a:xfrm>
              <a:prstGeom prst="rect">
                <a:avLst/>
              </a:prstGeom>
            </p:spPr>
            <p:txBody>
              <a:bodyPr wrap="none" lIns="96278" tIns="48140" rIns="96278" bIns="48140">
                <a:spAutoFit/>
              </a:bodyPr>
              <a:lstStyle/>
              <a:p>
                <a:pPr defTabSz="962781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solidFill>
                            <a:srgbClr val="00000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sz="1500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5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5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rgbClr val="000000"/>
                  </a:solidFill>
                  <a:latin typeface="Verdana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8" y="4268674"/>
                <a:ext cx="951981" cy="3124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30452" y="547644"/>
            <a:ext cx="7602095" cy="420098"/>
          </a:xfrm>
          <a:prstGeom prst="rect">
            <a:avLst/>
          </a:prstGeom>
          <a:noFill/>
        </p:spPr>
        <p:txBody>
          <a:bodyPr wrap="square" lIns="96278" tIns="48140" rIns="96278" bIns="48140" rtlCol="0">
            <a:spAutoFit/>
          </a:bodyPr>
          <a:lstStyle/>
          <a:p>
            <a:pPr algn="ctr" defTabSz="962781" fontAlgn="auto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FFC000"/>
                </a:solidFill>
                <a:latin typeface="Verdana"/>
              </a:rPr>
              <a:t>Lightning Overvoltage Test</a:t>
            </a:r>
          </a:p>
        </p:txBody>
      </p:sp>
      <p:sp>
        <p:nvSpPr>
          <p:cNvPr id="13" name="矩形 12"/>
          <p:cNvSpPr/>
          <p:nvPr/>
        </p:nvSpPr>
        <p:spPr>
          <a:xfrm>
            <a:off x="617759" y="1246850"/>
            <a:ext cx="4947004" cy="387782"/>
          </a:xfrm>
          <a:prstGeom prst="rect">
            <a:avLst/>
          </a:prstGeom>
        </p:spPr>
        <p:txBody>
          <a:bodyPr wrap="none" lIns="96278" tIns="48140" rIns="96278" bIns="48140">
            <a:spAutoFit/>
          </a:bodyPr>
          <a:lstStyle/>
          <a:p>
            <a:pPr defTabSz="962781" fontAlgn="auto">
              <a:spcBef>
                <a:spcPts val="0"/>
              </a:spcBef>
              <a:spcAft>
                <a:spcPts val="0"/>
              </a:spcAft>
            </a:pPr>
            <a:r>
              <a:rPr lang="en-US" sz="1900" b="1" dirty="0">
                <a:solidFill>
                  <a:srgbClr val="000000"/>
                </a:solidFill>
                <a:latin typeface="Verdana"/>
              </a:rPr>
              <a:t>Impulse voltage generator circuits</a:t>
            </a:r>
          </a:p>
        </p:txBody>
      </p:sp>
    </p:spTree>
    <p:extLst>
      <p:ext uri="{BB962C8B-B14F-4D97-AF65-F5344CB8AC3E}">
        <p14:creationId xmlns:p14="http://schemas.microsoft.com/office/powerpoint/2010/main" val="181940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7759" y="1246850"/>
            <a:ext cx="4947004" cy="387782"/>
          </a:xfrm>
          <a:prstGeom prst="rect">
            <a:avLst/>
          </a:prstGeom>
        </p:spPr>
        <p:txBody>
          <a:bodyPr wrap="none" lIns="96278" tIns="48140" rIns="96278" bIns="48140">
            <a:spAutoFit/>
          </a:bodyPr>
          <a:lstStyle/>
          <a:p>
            <a:pPr defTabSz="962781" fontAlgn="auto">
              <a:spcBef>
                <a:spcPts val="0"/>
              </a:spcBef>
              <a:spcAft>
                <a:spcPts val="0"/>
              </a:spcAft>
            </a:pPr>
            <a:r>
              <a:rPr lang="en-US" sz="1900" b="1" dirty="0">
                <a:solidFill>
                  <a:srgbClr val="000000"/>
                </a:solidFill>
                <a:latin typeface="Verdana"/>
              </a:rPr>
              <a:t>Impulse voltage generator circuits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8" y="2466324"/>
            <a:ext cx="3523911" cy="30999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119154" y="2823370"/>
                <a:ext cx="959826" cy="701471"/>
              </a:xfrm>
              <a:prstGeom prst="rect">
                <a:avLst/>
              </a:prstGeom>
            </p:spPr>
            <p:txBody>
              <a:bodyPr wrap="none" lIns="96278" tIns="48140" rIns="96278" bIns="48140">
                <a:spAutoFit/>
              </a:bodyPr>
              <a:lstStyle/>
              <a:p>
                <a:pPr defTabSz="962781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/>
                        </a:rPr>
                        <m:t>𝜂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900" dirty="0">
                  <a:solidFill>
                    <a:srgbClr val="000000"/>
                  </a:solidFill>
                  <a:latin typeface="Verdana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8" y="2688924"/>
                <a:ext cx="909159" cy="6680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446689" y="3887817"/>
                <a:ext cx="4923826" cy="931431"/>
              </a:xfrm>
              <a:prstGeom prst="rect">
                <a:avLst/>
              </a:prstGeom>
            </p:spPr>
            <p:txBody>
              <a:bodyPr wrap="none" lIns="96278" tIns="48140" rIns="96278" bIns="48140">
                <a:spAutoFit/>
              </a:bodyPr>
              <a:lstStyle/>
              <a:p>
                <a:pPr defTabSz="962781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/>
                        </a:rPr>
                        <m:t>𝜂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sz="19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9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9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19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9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9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19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−(</m:t>
                              </m:r>
                              <m:f>
                                <m:fPr>
                                  <m:type m:val="skw"/>
                                  <m:ctrlP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9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9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9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9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9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9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sz="19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9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9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19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9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9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19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−(</m:t>
                              </m:r>
                              <m:f>
                                <m:fPr>
                                  <m:type m:val="skw"/>
                                  <m:ctrlP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9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9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9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9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9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9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900" dirty="0">
                  <a:solidFill>
                    <a:srgbClr val="000000"/>
                  </a:solidFill>
                  <a:latin typeface="Verdana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3702682"/>
                <a:ext cx="4541564" cy="87844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44409" y="629852"/>
            <a:ext cx="7602095" cy="420098"/>
          </a:xfrm>
          <a:prstGeom prst="rect">
            <a:avLst/>
          </a:prstGeom>
          <a:noFill/>
        </p:spPr>
        <p:txBody>
          <a:bodyPr wrap="square" lIns="96278" tIns="48140" rIns="96278" bIns="48140" rtlCol="0">
            <a:spAutoFit/>
          </a:bodyPr>
          <a:lstStyle/>
          <a:p>
            <a:pPr algn="ctr" defTabSz="962781" fontAlgn="auto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FFC000"/>
                </a:solidFill>
                <a:latin typeface="Verdana"/>
              </a:rPr>
              <a:t>Lightning Overvoltage Test</a:t>
            </a:r>
          </a:p>
        </p:txBody>
      </p:sp>
    </p:spTree>
    <p:extLst>
      <p:ext uri="{BB962C8B-B14F-4D97-AF65-F5344CB8AC3E}">
        <p14:creationId xmlns:p14="http://schemas.microsoft.com/office/powerpoint/2010/main" val="139873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4409" y="629852"/>
            <a:ext cx="7602095" cy="420098"/>
          </a:xfrm>
          <a:prstGeom prst="rect">
            <a:avLst/>
          </a:prstGeom>
          <a:noFill/>
        </p:spPr>
        <p:txBody>
          <a:bodyPr wrap="square" lIns="96278" tIns="48140" rIns="96278" bIns="48140" rtlCol="0">
            <a:spAutoFit/>
          </a:bodyPr>
          <a:lstStyle/>
          <a:p>
            <a:pPr algn="ctr" defTabSz="962781" fontAlgn="auto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FFC000"/>
                </a:solidFill>
                <a:latin typeface="Verdana"/>
              </a:rPr>
              <a:t>Lightning Overvoltage Test</a:t>
            </a:r>
          </a:p>
        </p:txBody>
      </p:sp>
      <p:sp>
        <p:nvSpPr>
          <p:cNvPr id="6" name="矩形 5"/>
          <p:cNvSpPr/>
          <p:nvPr/>
        </p:nvSpPr>
        <p:spPr>
          <a:xfrm>
            <a:off x="617760" y="1246850"/>
            <a:ext cx="2724965" cy="387782"/>
          </a:xfrm>
          <a:prstGeom prst="rect">
            <a:avLst/>
          </a:prstGeom>
        </p:spPr>
        <p:txBody>
          <a:bodyPr wrap="none" lIns="96278" tIns="48140" rIns="96278" bIns="48140">
            <a:spAutoFit/>
          </a:bodyPr>
          <a:lstStyle/>
          <a:p>
            <a:pPr defTabSz="962781" fontAlgn="auto">
              <a:spcBef>
                <a:spcPts val="0"/>
              </a:spcBef>
              <a:spcAft>
                <a:spcPts val="0"/>
              </a:spcAft>
            </a:pPr>
            <a:r>
              <a:rPr lang="en-US" sz="1900" b="1" dirty="0">
                <a:solidFill>
                  <a:srgbClr val="000000"/>
                </a:solidFill>
                <a:latin typeface="Verdana"/>
              </a:rPr>
              <a:t>Experiment Setup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08" y="1785848"/>
            <a:ext cx="4319988" cy="32224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838" y="3312418"/>
            <a:ext cx="4370667" cy="326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9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7544" y="1095616"/>
            <a:ext cx="3105741" cy="387782"/>
          </a:xfrm>
          <a:prstGeom prst="rect">
            <a:avLst/>
          </a:prstGeom>
        </p:spPr>
        <p:txBody>
          <a:bodyPr wrap="none" lIns="96278" tIns="48140" rIns="96278" bIns="48140">
            <a:spAutoFit/>
          </a:bodyPr>
          <a:lstStyle/>
          <a:p>
            <a:pPr defTabSz="962781" fontAlgn="auto">
              <a:spcBef>
                <a:spcPts val="0"/>
              </a:spcBef>
              <a:spcAft>
                <a:spcPts val="0"/>
              </a:spcAft>
            </a:pPr>
            <a:r>
              <a:rPr lang="en-US" sz="1900" b="1" dirty="0">
                <a:solidFill>
                  <a:srgbClr val="000000"/>
                </a:solidFill>
                <a:latin typeface="Verdana"/>
              </a:rPr>
              <a:t>Experimental Results</a:t>
            </a:r>
          </a:p>
        </p:txBody>
      </p:sp>
      <p:pic>
        <p:nvPicPr>
          <p:cNvPr id="6" name="Picture 1" descr="1st plot-30kV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9378" y="1717377"/>
            <a:ext cx="6274832" cy="46805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65868" y="6463813"/>
                <a:ext cx="2494672" cy="387782"/>
              </a:xfrm>
              <a:prstGeom prst="rect">
                <a:avLst/>
              </a:prstGeom>
              <a:noFill/>
            </p:spPr>
            <p:txBody>
              <a:bodyPr wrap="none" lIns="96278" tIns="48140" rIns="96278" bIns="48140" rtlCol="0">
                <a:spAutoFit/>
              </a:bodyPr>
              <a:lstStyle/>
              <a:p>
                <a:pPr defTabSz="962781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/>
                        </a:rPr>
                        <m:t>=30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/>
                        </a:rPr>
                        <m:t>𝑘𝑣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𝜂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=0.877</m:t>
                      </m:r>
                    </m:oMath>
                  </m:oMathPara>
                </a14:m>
                <a:endParaRPr lang="en-US" sz="1900" dirty="0">
                  <a:solidFill>
                    <a:srgbClr val="000000"/>
                  </a:solidFill>
                  <a:latin typeface="Verdana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241" y="6156012"/>
                <a:ext cx="2362985" cy="369316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44409" y="629852"/>
            <a:ext cx="7602095" cy="420098"/>
          </a:xfrm>
          <a:prstGeom prst="rect">
            <a:avLst/>
          </a:prstGeom>
          <a:noFill/>
        </p:spPr>
        <p:txBody>
          <a:bodyPr wrap="square" lIns="96278" tIns="48140" rIns="96278" bIns="48140" rtlCol="0">
            <a:spAutoFit/>
          </a:bodyPr>
          <a:lstStyle/>
          <a:p>
            <a:pPr algn="ctr" defTabSz="962781" fontAlgn="auto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FFC000"/>
                </a:solidFill>
                <a:latin typeface="Verdana"/>
              </a:rPr>
              <a:t>Lightning Overvoltage Test</a:t>
            </a:r>
          </a:p>
        </p:txBody>
      </p:sp>
    </p:spTree>
    <p:extLst>
      <p:ext uri="{BB962C8B-B14F-4D97-AF65-F5344CB8AC3E}">
        <p14:creationId xmlns:p14="http://schemas.microsoft.com/office/powerpoint/2010/main" val="8278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0863" y="1717377"/>
            <a:ext cx="6274832" cy="468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65868" y="6463813"/>
                <a:ext cx="2494672" cy="387782"/>
              </a:xfrm>
              <a:prstGeom prst="rect">
                <a:avLst/>
              </a:prstGeom>
              <a:noFill/>
            </p:spPr>
            <p:txBody>
              <a:bodyPr wrap="none" lIns="96278" tIns="48140" rIns="96278" bIns="48140" rtlCol="0">
                <a:spAutoFit/>
              </a:bodyPr>
              <a:lstStyle/>
              <a:p>
                <a:pPr defTabSz="962781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/>
                        </a:rPr>
                        <m:t>=42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/>
                        </a:rPr>
                        <m:t>𝑘𝑣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𝜂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=0.876</m:t>
                      </m:r>
                    </m:oMath>
                  </m:oMathPara>
                </a14:m>
                <a:endParaRPr lang="en-US" sz="1900" dirty="0">
                  <a:solidFill>
                    <a:srgbClr val="000000"/>
                  </a:solidFill>
                  <a:latin typeface="Verdana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241" y="6156012"/>
                <a:ext cx="2362985" cy="369316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44409" y="629852"/>
            <a:ext cx="7602095" cy="420098"/>
          </a:xfrm>
          <a:prstGeom prst="rect">
            <a:avLst/>
          </a:prstGeom>
          <a:noFill/>
        </p:spPr>
        <p:txBody>
          <a:bodyPr wrap="square" lIns="96278" tIns="48140" rIns="96278" bIns="48140" rtlCol="0">
            <a:spAutoFit/>
          </a:bodyPr>
          <a:lstStyle/>
          <a:p>
            <a:pPr algn="ctr" defTabSz="962781" fontAlgn="auto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FFC000"/>
                </a:solidFill>
                <a:latin typeface="Verdana"/>
              </a:rPr>
              <a:t>Lightning Overvoltage Test</a:t>
            </a:r>
          </a:p>
        </p:txBody>
      </p:sp>
      <p:sp>
        <p:nvSpPr>
          <p:cNvPr id="8" name="矩形 7"/>
          <p:cNvSpPr/>
          <p:nvPr/>
        </p:nvSpPr>
        <p:spPr>
          <a:xfrm>
            <a:off x="557544" y="1095616"/>
            <a:ext cx="3105741" cy="387782"/>
          </a:xfrm>
          <a:prstGeom prst="rect">
            <a:avLst/>
          </a:prstGeom>
        </p:spPr>
        <p:txBody>
          <a:bodyPr wrap="none" lIns="96278" tIns="48140" rIns="96278" bIns="48140">
            <a:spAutoFit/>
          </a:bodyPr>
          <a:lstStyle/>
          <a:p>
            <a:pPr defTabSz="962781" fontAlgn="auto">
              <a:spcBef>
                <a:spcPts val="0"/>
              </a:spcBef>
              <a:spcAft>
                <a:spcPts val="0"/>
              </a:spcAft>
            </a:pPr>
            <a:r>
              <a:rPr lang="en-US" sz="1900" b="1" dirty="0">
                <a:solidFill>
                  <a:srgbClr val="000000"/>
                </a:solidFill>
                <a:latin typeface="Verdana"/>
              </a:rPr>
              <a:t>Experimental Results</a:t>
            </a:r>
          </a:p>
        </p:txBody>
      </p:sp>
    </p:spTree>
    <p:extLst>
      <p:ext uri="{BB962C8B-B14F-4D97-AF65-F5344CB8AC3E}">
        <p14:creationId xmlns:p14="http://schemas.microsoft.com/office/powerpoint/2010/main" val="316201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2905" y="1717377"/>
            <a:ext cx="6274832" cy="468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65868" y="6539421"/>
                <a:ext cx="2494672" cy="387782"/>
              </a:xfrm>
              <a:prstGeom prst="rect">
                <a:avLst/>
              </a:prstGeom>
              <a:noFill/>
            </p:spPr>
            <p:txBody>
              <a:bodyPr wrap="none" lIns="96278" tIns="48140" rIns="96278" bIns="48140" rtlCol="0">
                <a:spAutoFit/>
              </a:bodyPr>
              <a:lstStyle/>
              <a:p>
                <a:pPr defTabSz="962781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/>
                        </a:rPr>
                        <m:t>=60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/>
                        </a:rPr>
                        <m:t>𝑘𝑣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𝜂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=0.877</m:t>
                      </m:r>
                    </m:oMath>
                  </m:oMathPara>
                </a14:m>
                <a:endParaRPr lang="en-US" sz="1900" dirty="0">
                  <a:solidFill>
                    <a:srgbClr val="000000"/>
                  </a:solidFill>
                  <a:latin typeface="Verdana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241" y="6228020"/>
                <a:ext cx="2362985" cy="369316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44409" y="629852"/>
            <a:ext cx="7602095" cy="420098"/>
          </a:xfrm>
          <a:prstGeom prst="rect">
            <a:avLst/>
          </a:prstGeom>
          <a:noFill/>
        </p:spPr>
        <p:txBody>
          <a:bodyPr wrap="square" lIns="96278" tIns="48140" rIns="96278" bIns="48140" rtlCol="0">
            <a:spAutoFit/>
          </a:bodyPr>
          <a:lstStyle/>
          <a:p>
            <a:pPr algn="ctr" defTabSz="962781" fontAlgn="auto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FFC000"/>
                </a:solidFill>
                <a:latin typeface="Verdana"/>
              </a:rPr>
              <a:t>Lightning Overvoltage Test</a:t>
            </a:r>
          </a:p>
        </p:txBody>
      </p:sp>
      <p:sp>
        <p:nvSpPr>
          <p:cNvPr id="8" name="矩形 7"/>
          <p:cNvSpPr/>
          <p:nvPr/>
        </p:nvSpPr>
        <p:spPr>
          <a:xfrm>
            <a:off x="557544" y="1095616"/>
            <a:ext cx="3105741" cy="387782"/>
          </a:xfrm>
          <a:prstGeom prst="rect">
            <a:avLst/>
          </a:prstGeom>
        </p:spPr>
        <p:txBody>
          <a:bodyPr wrap="none" lIns="96278" tIns="48140" rIns="96278" bIns="48140">
            <a:spAutoFit/>
          </a:bodyPr>
          <a:lstStyle/>
          <a:p>
            <a:pPr defTabSz="962781" fontAlgn="auto">
              <a:spcBef>
                <a:spcPts val="0"/>
              </a:spcBef>
              <a:spcAft>
                <a:spcPts val="0"/>
              </a:spcAft>
            </a:pPr>
            <a:r>
              <a:rPr lang="en-US" sz="1900" b="1" dirty="0">
                <a:solidFill>
                  <a:srgbClr val="000000"/>
                </a:solidFill>
                <a:latin typeface="Verdana"/>
              </a:rPr>
              <a:t>Experimental Results</a:t>
            </a:r>
          </a:p>
        </p:txBody>
      </p:sp>
    </p:spTree>
    <p:extLst>
      <p:ext uri="{BB962C8B-B14F-4D97-AF65-F5344CB8AC3E}">
        <p14:creationId xmlns:p14="http://schemas.microsoft.com/office/powerpoint/2010/main" val="134012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65868" y="6539421"/>
                <a:ext cx="2494672" cy="387782"/>
              </a:xfrm>
              <a:prstGeom prst="rect">
                <a:avLst/>
              </a:prstGeom>
              <a:noFill/>
            </p:spPr>
            <p:txBody>
              <a:bodyPr wrap="none" lIns="96278" tIns="48140" rIns="96278" bIns="48140" rtlCol="0">
                <a:spAutoFit/>
              </a:bodyPr>
              <a:lstStyle/>
              <a:p>
                <a:pPr defTabSz="962781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/>
                        </a:rPr>
                        <m:t>=90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/>
                        </a:rPr>
                        <m:t>𝑘𝑣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𝜂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=0.868</m:t>
                      </m:r>
                    </m:oMath>
                  </m:oMathPara>
                </a14:m>
                <a:endParaRPr lang="en-US" sz="1900" dirty="0">
                  <a:solidFill>
                    <a:srgbClr val="000000"/>
                  </a:solidFill>
                  <a:latin typeface="Verdana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241" y="6228020"/>
                <a:ext cx="2362985" cy="369316"/>
              </a:xfrm>
              <a:prstGeom prst="rect">
                <a:avLst/>
              </a:prstGeom>
              <a:blipFill rotWithShape="1"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8926" y="1792984"/>
            <a:ext cx="6274832" cy="468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44409" y="629852"/>
            <a:ext cx="7602095" cy="420098"/>
          </a:xfrm>
          <a:prstGeom prst="rect">
            <a:avLst/>
          </a:prstGeom>
          <a:noFill/>
        </p:spPr>
        <p:txBody>
          <a:bodyPr wrap="square" lIns="96278" tIns="48140" rIns="96278" bIns="48140" rtlCol="0">
            <a:spAutoFit/>
          </a:bodyPr>
          <a:lstStyle/>
          <a:p>
            <a:pPr algn="ctr" defTabSz="962781" fontAlgn="auto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FFC000"/>
                </a:solidFill>
                <a:latin typeface="Verdana"/>
              </a:rPr>
              <a:t>Lightning Overvoltage Test</a:t>
            </a:r>
          </a:p>
        </p:txBody>
      </p:sp>
      <p:sp>
        <p:nvSpPr>
          <p:cNvPr id="8" name="矩形 7"/>
          <p:cNvSpPr/>
          <p:nvPr/>
        </p:nvSpPr>
        <p:spPr>
          <a:xfrm>
            <a:off x="557544" y="1095616"/>
            <a:ext cx="3105741" cy="387782"/>
          </a:xfrm>
          <a:prstGeom prst="rect">
            <a:avLst/>
          </a:prstGeom>
        </p:spPr>
        <p:txBody>
          <a:bodyPr wrap="none" lIns="96278" tIns="48140" rIns="96278" bIns="48140">
            <a:spAutoFit/>
          </a:bodyPr>
          <a:lstStyle/>
          <a:p>
            <a:pPr defTabSz="962781" fontAlgn="auto">
              <a:spcBef>
                <a:spcPts val="0"/>
              </a:spcBef>
              <a:spcAft>
                <a:spcPts val="0"/>
              </a:spcAft>
            </a:pPr>
            <a:r>
              <a:rPr lang="en-US" sz="1900" b="1" dirty="0">
                <a:solidFill>
                  <a:srgbClr val="000000"/>
                </a:solidFill>
                <a:latin typeface="Verdana"/>
              </a:rPr>
              <a:t>Experimental Results</a:t>
            </a:r>
          </a:p>
        </p:txBody>
      </p:sp>
    </p:spTree>
    <p:extLst>
      <p:ext uri="{BB962C8B-B14F-4D97-AF65-F5344CB8AC3E}">
        <p14:creationId xmlns:p14="http://schemas.microsoft.com/office/powerpoint/2010/main" val="329000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9378" y="1868594"/>
            <a:ext cx="6274832" cy="468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54337" y="6539422"/>
                <a:ext cx="3689228" cy="387799"/>
              </a:xfrm>
              <a:prstGeom prst="rect">
                <a:avLst/>
              </a:prstGeom>
              <a:noFill/>
            </p:spPr>
            <p:txBody>
              <a:bodyPr wrap="none" lIns="96278" tIns="48140" rIns="96278" bIns="48140" rtlCol="0">
                <a:spAutoFit/>
              </a:bodyPr>
              <a:lstStyle/>
              <a:p>
                <a:pPr defTabSz="962781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/>
                        </a:rPr>
                        <m:t>=85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/>
                        </a:rPr>
                        <m:t>𝑘𝑣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/>
                        </a:rPr>
                        <m:t>𝑖𝑛𝑠𝑢𝑙𝑎𝑡𝑖𝑜𝑛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/>
                        </a:rPr>
                        <m:t>𝑔𝑟𝑜𝑢𝑛𝑑𝑒𝑑</m:t>
                      </m:r>
                    </m:oMath>
                  </m:oMathPara>
                </a14:m>
                <a:endParaRPr lang="en-US" sz="1900" dirty="0">
                  <a:solidFill>
                    <a:srgbClr val="000000"/>
                  </a:solidFill>
                  <a:latin typeface="Verdana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6" y="6228020"/>
                <a:ext cx="349448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44409" y="629852"/>
            <a:ext cx="7602095" cy="420098"/>
          </a:xfrm>
          <a:prstGeom prst="rect">
            <a:avLst/>
          </a:prstGeom>
          <a:noFill/>
        </p:spPr>
        <p:txBody>
          <a:bodyPr wrap="square" lIns="96278" tIns="48140" rIns="96278" bIns="48140" rtlCol="0">
            <a:spAutoFit/>
          </a:bodyPr>
          <a:lstStyle/>
          <a:p>
            <a:pPr algn="ctr" defTabSz="962781" fontAlgn="auto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FFC000"/>
                </a:solidFill>
                <a:latin typeface="Verdana"/>
              </a:rPr>
              <a:t>Lightning Overvoltage Test</a:t>
            </a:r>
          </a:p>
        </p:txBody>
      </p:sp>
      <p:sp>
        <p:nvSpPr>
          <p:cNvPr id="8" name="矩形 7"/>
          <p:cNvSpPr/>
          <p:nvPr/>
        </p:nvSpPr>
        <p:spPr>
          <a:xfrm>
            <a:off x="557544" y="1095616"/>
            <a:ext cx="3105741" cy="387782"/>
          </a:xfrm>
          <a:prstGeom prst="rect">
            <a:avLst/>
          </a:prstGeom>
        </p:spPr>
        <p:txBody>
          <a:bodyPr wrap="none" lIns="96278" tIns="48140" rIns="96278" bIns="48140">
            <a:spAutoFit/>
          </a:bodyPr>
          <a:lstStyle/>
          <a:p>
            <a:pPr defTabSz="962781" fontAlgn="auto">
              <a:spcBef>
                <a:spcPts val="0"/>
              </a:spcBef>
              <a:spcAft>
                <a:spcPts val="0"/>
              </a:spcAft>
            </a:pPr>
            <a:r>
              <a:rPr lang="en-US" sz="1900" b="1" dirty="0">
                <a:solidFill>
                  <a:srgbClr val="000000"/>
                </a:solidFill>
                <a:latin typeface="Verdana"/>
              </a:rPr>
              <a:t>Experimental Results</a:t>
            </a:r>
          </a:p>
        </p:txBody>
      </p:sp>
    </p:spTree>
    <p:extLst>
      <p:ext uri="{BB962C8B-B14F-4D97-AF65-F5344CB8AC3E}">
        <p14:creationId xmlns:p14="http://schemas.microsoft.com/office/powerpoint/2010/main" val="122847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9378" y="1785848"/>
            <a:ext cx="6274832" cy="468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95523" y="6463813"/>
                <a:ext cx="3082099" cy="387773"/>
              </a:xfrm>
              <a:prstGeom prst="rect">
                <a:avLst/>
              </a:prstGeom>
              <a:noFill/>
            </p:spPr>
            <p:txBody>
              <a:bodyPr wrap="none" lIns="96278" tIns="48140" rIns="96278" bIns="48140" rtlCol="0">
                <a:spAutoFit/>
              </a:bodyPr>
              <a:lstStyle/>
              <a:p>
                <a:pPr defTabSz="962781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/>
                        </a:rPr>
                        <m:t>=85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/>
                        </a:rPr>
                        <m:t>𝑘𝑣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/>
                        </a:rPr>
                        <m:t>𝑠𝑢𝑟𝑔𝑒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/>
                        </a:rPr>
                        <m:t>𝑎𝑟𝑟𝑒𝑠𝑡𝑒𝑟</m:t>
                      </m:r>
                    </m:oMath>
                  </m:oMathPara>
                </a14:m>
                <a:endParaRPr lang="en-US" sz="1900" dirty="0">
                  <a:solidFill>
                    <a:srgbClr val="000000"/>
                  </a:solidFill>
                  <a:latin typeface="Verdana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560" y="6156012"/>
                <a:ext cx="28906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44409" y="629852"/>
            <a:ext cx="7602095" cy="420098"/>
          </a:xfrm>
          <a:prstGeom prst="rect">
            <a:avLst/>
          </a:prstGeom>
          <a:noFill/>
        </p:spPr>
        <p:txBody>
          <a:bodyPr wrap="square" lIns="96278" tIns="48140" rIns="96278" bIns="48140" rtlCol="0">
            <a:spAutoFit/>
          </a:bodyPr>
          <a:lstStyle/>
          <a:p>
            <a:pPr algn="ctr" defTabSz="962781" fontAlgn="auto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FFC000"/>
                </a:solidFill>
                <a:latin typeface="Verdana"/>
              </a:rPr>
              <a:t>Lightning Overvoltage Test</a:t>
            </a:r>
          </a:p>
        </p:txBody>
      </p:sp>
      <p:sp>
        <p:nvSpPr>
          <p:cNvPr id="8" name="矩形 7"/>
          <p:cNvSpPr/>
          <p:nvPr/>
        </p:nvSpPr>
        <p:spPr>
          <a:xfrm>
            <a:off x="557544" y="1095616"/>
            <a:ext cx="3105741" cy="387782"/>
          </a:xfrm>
          <a:prstGeom prst="rect">
            <a:avLst/>
          </a:prstGeom>
        </p:spPr>
        <p:txBody>
          <a:bodyPr wrap="none" lIns="96278" tIns="48140" rIns="96278" bIns="48140">
            <a:spAutoFit/>
          </a:bodyPr>
          <a:lstStyle/>
          <a:p>
            <a:pPr defTabSz="962781" fontAlgn="auto">
              <a:spcBef>
                <a:spcPts val="0"/>
              </a:spcBef>
              <a:spcAft>
                <a:spcPts val="0"/>
              </a:spcAft>
            </a:pPr>
            <a:r>
              <a:rPr lang="en-US" sz="1900" b="1" dirty="0">
                <a:solidFill>
                  <a:srgbClr val="000000"/>
                </a:solidFill>
                <a:latin typeface="Verdana"/>
              </a:rPr>
              <a:t>Experimental Results</a:t>
            </a:r>
          </a:p>
        </p:txBody>
      </p:sp>
    </p:spTree>
    <p:extLst>
      <p:ext uri="{BB962C8B-B14F-4D97-AF65-F5344CB8AC3E}">
        <p14:creationId xmlns:p14="http://schemas.microsoft.com/office/powerpoint/2010/main" val="5570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2800" dirty="0" err="1"/>
              <a:t>Description</a:t>
            </a:r>
            <a:r>
              <a:rPr lang="es-ES_tradnl" sz="2800" dirty="0"/>
              <a:t> of </a:t>
            </a:r>
            <a:r>
              <a:rPr lang="es-ES_tradnl" sz="2800" dirty="0" err="1"/>
              <a:t>voltage</a:t>
            </a:r>
            <a:r>
              <a:rPr lang="es-ES_tradnl" sz="2800" dirty="0"/>
              <a:t> </a:t>
            </a:r>
            <a:r>
              <a:rPr lang="es-ES_tradnl" sz="2800" dirty="0" err="1"/>
              <a:t>transformer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90291" y="1223963"/>
            <a:ext cx="9073008" cy="570706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3200" b="1" dirty="0" smtClean="0">
                <a:solidFill>
                  <a:schemeClr val="tx1"/>
                </a:solidFill>
              </a:rPr>
              <a:t>		   </a:t>
            </a:r>
            <a:r>
              <a:rPr lang="es-ES_tradnl" sz="3600" b="1" dirty="0" smtClean="0">
                <a:solidFill>
                  <a:schemeClr val="tx1"/>
                </a:solidFill>
              </a:rPr>
              <a:t>ABB </a:t>
            </a:r>
            <a:r>
              <a:rPr lang="es-ES_tradnl" sz="3600" b="1" dirty="0">
                <a:solidFill>
                  <a:schemeClr val="tx1"/>
                </a:solidFill>
              </a:rPr>
              <a:t>EMF 72 </a:t>
            </a:r>
            <a:r>
              <a:rPr lang="es-ES_tradnl" sz="3600" b="1" dirty="0" smtClean="0">
                <a:solidFill>
                  <a:schemeClr val="tx1"/>
                </a:solidFill>
              </a:rPr>
              <a:t>Transformer</a:t>
            </a:r>
            <a:endParaRPr lang="es-ES_tradnl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3EF5A-AB17-47C1-8F5A-C7F45B910483}" type="slidenum">
              <a:rPr lang="da-DK" smtClean="0"/>
              <a:pPr/>
              <a:t>2</a:t>
            </a:fld>
            <a:endParaRPr lang="da-DK" dirty="0"/>
          </a:p>
        </p:txBody>
      </p:sp>
      <p:pic>
        <p:nvPicPr>
          <p:cNvPr id="9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0" y="1656234"/>
            <a:ext cx="2232248" cy="5343146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076" y="2381152"/>
            <a:ext cx="5370150" cy="4027612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081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94346" y="432098"/>
            <a:ext cx="8424936" cy="720080"/>
          </a:xfrm>
        </p:spPr>
        <p:txBody>
          <a:bodyPr/>
          <a:lstStyle/>
          <a:p>
            <a:r>
              <a:rPr lang="da-DK" sz="2800" dirty="0" smtClean="0"/>
              <a:t>Dielectric Loss Angle Measurement</a:t>
            </a:r>
            <a:endParaRPr lang="es-ES_tradnl" sz="2800" dirty="0"/>
          </a:p>
        </p:txBody>
      </p:sp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>
          <a:xfrm>
            <a:off x="434306" y="1512218"/>
            <a:ext cx="8856984" cy="5184576"/>
          </a:xfrm>
        </p:spPr>
        <p:txBody>
          <a:bodyPr/>
          <a:lstStyle/>
          <a:p>
            <a:pPr algn="just"/>
            <a:r>
              <a:rPr lang="es-ES_tradnl" dirty="0" err="1" smtClean="0"/>
              <a:t>What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it</a:t>
            </a:r>
            <a:r>
              <a:rPr lang="es-ES_tradnl" dirty="0" smtClean="0"/>
              <a:t>?</a:t>
            </a:r>
          </a:p>
          <a:p>
            <a:pPr algn="just"/>
            <a:r>
              <a:rPr lang="es-ES_tradnl" dirty="0" smtClean="0">
                <a:solidFill>
                  <a:schemeClr val="tx1"/>
                </a:solidFill>
              </a:rPr>
              <a:t>Non </a:t>
            </a:r>
            <a:r>
              <a:rPr lang="es-ES_tradnl" dirty="0" err="1" smtClean="0">
                <a:solidFill>
                  <a:schemeClr val="tx1"/>
                </a:solidFill>
              </a:rPr>
              <a:t>destructive</a:t>
            </a:r>
            <a:r>
              <a:rPr lang="es-ES_tradnl" dirty="0" smtClean="0">
                <a:solidFill>
                  <a:schemeClr val="tx1"/>
                </a:solidFill>
              </a:rPr>
              <a:t> </a:t>
            </a:r>
            <a:r>
              <a:rPr lang="es-ES_tradnl" dirty="0" err="1" smtClean="0">
                <a:solidFill>
                  <a:schemeClr val="tx1"/>
                </a:solidFill>
              </a:rPr>
              <a:t>High-Voltage</a:t>
            </a:r>
            <a:r>
              <a:rPr lang="es-ES_tradnl" dirty="0" smtClean="0">
                <a:solidFill>
                  <a:schemeClr val="tx1"/>
                </a:solidFill>
              </a:rPr>
              <a:t> </a:t>
            </a:r>
            <a:r>
              <a:rPr lang="es-ES_tradnl" dirty="0" err="1" smtClean="0">
                <a:solidFill>
                  <a:schemeClr val="tx1"/>
                </a:solidFill>
              </a:rPr>
              <a:t>isolation</a:t>
            </a:r>
            <a:r>
              <a:rPr lang="es-ES_tradnl" dirty="0" smtClean="0">
                <a:solidFill>
                  <a:schemeClr val="tx1"/>
                </a:solidFill>
              </a:rPr>
              <a:t> test.</a:t>
            </a:r>
            <a:endParaRPr lang="es-ES_tradnl" dirty="0" smtClean="0"/>
          </a:p>
          <a:p>
            <a:pPr algn="just"/>
            <a:endParaRPr lang="es-ES_tradnl" dirty="0" smtClean="0"/>
          </a:p>
          <a:p>
            <a:pPr algn="just"/>
            <a:r>
              <a:rPr lang="es-ES_tradnl" dirty="0" err="1" smtClean="0"/>
              <a:t>Why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it</a:t>
            </a:r>
            <a:r>
              <a:rPr lang="es-ES_tradnl" dirty="0" smtClean="0"/>
              <a:t> </a:t>
            </a:r>
            <a:r>
              <a:rPr lang="es-ES_tradnl" dirty="0" err="1" smtClean="0"/>
              <a:t>measured</a:t>
            </a:r>
            <a:r>
              <a:rPr lang="es-ES_tradnl" dirty="0" smtClean="0"/>
              <a:t>?</a:t>
            </a:r>
          </a:p>
          <a:p>
            <a:pPr algn="just"/>
            <a:r>
              <a:rPr lang="es-ES_tradnl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Dielectrics</a:t>
            </a:r>
            <a:r>
              <a:rPr lang="es-ES_tradn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s-ES_tradnl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isolating</a:t>
            </a:r>
            <a:r>
              <a:rPr lang="es-ES_tradn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_tradnl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materials</a:t>
            </a:r>
            <a:r>
              <a:rPr lang="es-ES_tradn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can </a:t>
            </a:r>
            <a:r>
              <a:rPr lang="es-ES_tradnl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</a:t>
            </a:r>
            <a:r>
              <a:rPr lang="es-ES_tradn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</a:t>
            </a:r>
            <a:r>
              <a:rPr lang="es-ES_tradnl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characterized</a:t>
            </a:r>
            <a:r>
              <a:rPr lang="es-ES_tradn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_tradnl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by</a:t>
            </a:r>
            <a:r>
              <a:rPr lang="es-ES_tradn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_tradnl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its</a:t>
            </a:r>
            <a:r>
              <a:rPr lang="es-ES_tradn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natural </a:t>
            </a:r>
            <a:r>
              <a:rPr lang="es-ES_tradnl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polarization</a:t>
            </a:r>
            <a:r>
              <a:rPr lang="es-ES_tradn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_tradnl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phenomena</a:t>
            </a:r>
            <a:r>
              <a:rPr lang="es-ES_tradn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  <a:p>
            <a:pPr algn="just"/>
            <a:endParaRPr lang="es-ES_tradnl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s-ES_tradnl" dirty="0" err="1" smtClean="0"/>
              <a:t>How</a:t>
            </a:r>
            <a:r>
              <a:rPr lang="es-ES_tradnl" dirty="0" smtClean="0"/>
              <a:t> can </a:t>
            </a:r>
            <a:r>
              <a:rPr lang="es-ES_tradnl" dirty="0" err="1" smtClean="0"/>
              <a:t>it</a:t>
            </a:r>
            <a:r>
              <a:rPr lang="es-ES_tradnl" dirty="0" smtClean="0"/>
              <a:t> </a:t>
            </a:r>
            <a:r>
              <a:rPr lang="es-ES_tradnl" dirty="0" err="1" smtClean="0"/>
              <a:t>be</a:t>
            </a:r>
            <a:r>
              <a:rPr lang="es-ES_tradnl" dirty="0" smtClean="0"/>
              <a:t> </a:t>
            </a:r>
            <a:r>
              <a:rPr lang="es-ES_tradnl" dirty="0" err="1" smtClean="0"/>
              <a:t>determined</a:t>
            </a:r>
            <a:r>
              <a:rPr lang="es-ES_tradnl" dirty="0" smtClean="0"/>
              <a:t>?</a:t>
            </a:r>
          </a:p>
          <a:p>
            <a:pPr algn="just"/>
            <a:r>
              <a:rPr lang="es-ES_tradn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 </a:t>
            </a:r>
            <a:r>
              <a:rPr lang="es-ES_tradnl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</a:t>
            </a:r>
            <a:r>
              <a:rPr lang="es-ES_tradn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_tradnl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Frequency</a:t>
            </a:r>
            <a:r>
              <a:rPr lang="es-ES_tradn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_tradnl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domain</a:t>
            </a:r>
            <a:r>
              <a:rPr lang="es-ES_tradn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_tradnl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it</a:t>
            </a:r>
            <a:r>
              <a:rPr lang="es-ES_tradn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can </a:t>
            </a:r>
            <a:r>
              <a:rPr lang="es-ES_tradnl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</a:t>
            </a:r>
            <a:r>
              <a:rPr lang="es-ES_tradn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_tradnl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model</a:t>
            </a:r>
            <a:r>
              <a:rPr lang="es-ES_tradn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as a </a:t>
            </a:r>
            <a:r>
              <a:rPr lang="es-ES_tradnl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capacitance</a:t>
            </a:r>
            <a:r>
              <a:rPr lang="es-ES_tradn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[</a:t>
            </a:r>
            <a:r>
              <a:rPr lang="es-ES_tradnl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es-ES_tradn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 and a </a:t>
            </a:r>
            <a:r>
              <a:rPr lang="es-ES_tradnl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power</a:t>
            </a:r>
            <a:r>
              <a:rPr lang="es-ES_tradn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_tradnl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dissipation</a:t>
            </a:r>
            <a:r>
              <a:rPr lang="es-ES_tradn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magnitud </a:t>
            </a:r>
            <a:r>
              <a:rPr lang="es-ES_tradnl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quantified</a:t>
            </a:r>
            <a:r>
              <a:rPr lang="es-ES_tradn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_tradnl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with</a:t>
            </a:r>
            <a:r>
              <a:rPr lang="es-ES_tradn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_tradnl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</a:t>
            </a:r>
            <a:r>
              <a:rPr lang="es-ES_tradn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_tradnl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loss</a:t>
            </a:r>
            <a:r>
              <a:rPr lang="es-ES_tradn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factor [</a:t>
            </a:r>
            <a:r>
              <a:rPr lang="es-ES_tradnl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tan </a:t>
            </a:r>
            <a:r>
              <a:rPr lang="el-G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δ</a:t>
            </a:r>
            <a:r>
              <a:rPr lang="es-ES_tradn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].</a:t>
            </a:r>
          </a:p>
          <a:p>
            <a:pPr algn="just"/>
            <a:endParaRPr lang="es-ES_tradnl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s-ES_tradnl" dirty="0" smtClean="0">
              <a:solidFill>
                <a:srgbClr val="FFC000"/>
              </a:solidFill>
            </a:endParaRPr>
          </a:p>
          <a:p>
            <a:pPr algn="just"/>
            <a:endParaRPr lang="es-ES_tradnl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s-ES_tradnl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 algn="just"/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04070-1EA1-4A3A-A7AF-DA7916918784}" type="slidenum">
              <a:rPr lang="da-DK" smtClean="0"/>
              <a:pPr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4875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78322" y="1440210"/>
            <a:ext cx="8205788" cy="427558"/>
          </a:xfrm>
        </p:spPr>
        <p:txBody>
          <a:bodyPr/>
          <a:lstStyle/>
          <a:p>
            <a:pPr algn="just"/>
            <a:r>
              <a:rPr lang="es-ES_tradnl" dirty="0" smtClean="0">
                <a:solidFill>
                  <a:srgbClr val="FFC000"/>
                </a:solidFill>
              </a:rPr>
              <a:t>LAB SET-UP</a:t>
            </a:r>
            <a:endParaRPr lang="es-ES_tradnl" dirty="0">
              <a:solidFill>
                <a:srgbClr val="FFC00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66354" y="2160290"/>
            <a:ext cx="8280920" cy="4608512"/>
          </a:xfrm>
        </p:spPr>
        <p:txBody>
          <a:bodyPr/>
          <a:lstStyle/>
          <a:p>
            <a:pPr algn="just"/>
            <a:r>
              <a:rPr lang="es-ES_tradnl" dirty="0" smtClean="0">
                <a:solidFill>
                  <a:schemeClr val="tx1"/>
                </a:solidFill>
              </a:rPr>
              <a:t>Schering Bridge </a:t>
            </a:r>
          </a:p>
          <a:p>
            <a:pPr algn="just"/>
            <a:endParaRPr lang="es-ES_tradnl" dirty="0" smtClean="0">
              <a:solidFill>
                <a:schemeClr val="tx1"/>
              </a:solidFill>
            </a:endParaRPr>
          </a:p>
          <a:p>
            <a:pPr algn="just"/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FAC25-6310-4C30-9BA2-6541B6B043DB}" type="slidenum">
              <a:rPr lang="da-DK" smtClean="0"/>
              <a:pPr/>
              <a:t>21</a:t>
            </a:fld>
            <a:endParaRPr lang="da-DK" dirty="0"/>
          </a:p>
        </p:txBody>
      </p:sp>
      <p:sp>
        <p:nvSpPr>
          <p:cNvPr id="5" name="4 Título"/>
          <p:cNvSpPr txBox="1">
            <a:spLocks/>
          </p:cNvSpPr>
          <p:nvPr/>
        </p:nvSpPr>
        <p:spPr bwMode="auto">
          <a:xfrm>
            <a:off x="794346" y="504106"/>
            <a:ext cx="842493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63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Dielectric Loss Angle Measurement</a:t>
            </a:r>
            <a:endParaRPr kumimoji="0" lang="es-ES_tradnl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saioa\Desktop\Captur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06" y="2952378"/>
            <a:ext cx="3096344" cy="3603941"/>
          </a:xfrm>
          <a:prstGeom prst="rect">
            <a:avLst/>
          </a:prstGeom>
          <a:noFill/>
        </p:spPr>
      </p:pic>
      <p:sp>
        <p:nvSpPr>
          <p:cNvPr id="10" name="9 CuadroTexto"/>
          <p:cNvSpPr txBox="1"/>
          <p:nvPr/>
        </p:nvSpPr>
        <p:spPr>
          <a:xfrm>
            <a:off x="3962698" y="4752578"/>
            <a:ext cx="54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_tradnl" sz="1600" dirty="0" smtClean="0"/>
              <a:t>  </a:t>
            </a:r>
            <a:r>
              <a:rPr lang="es-ES_tradnl" sz="1800" dirty="0" err="1" smtClean="0"/>
              <a:t>Transformer</a:t>
            </a:r>
            <a:r>
              <a:rPr lang="es-ES_tradnl" sz="1800" dirty="0" smtClean="0"/>
              <a:t> </a:t>
            </a:r>
            <a:r>
              <a:rPr lang="es-ES_tradnl" sz="1800" dirty="0" err="1" smtClean="0"/>
              <a:t>used</a:t>
            </a:r>
            <a:r>
              <a:rPr lang="es-ES_tradnl" sz="1800" dirty="0" smtClean="0"/>
              <a:t> in </a:t>
            </a:r>
            <a:r>
              <a:rPr lang="es-ES_tradnl" sz="1800" dirty="0" err="1" smtClean="0"/>
              <a:t>previous</a:t>
            </a:r>
            <a:r>
              <a:rPr lang="es-ES_tradnl" sz="1800" dirty="0" smtClean="0"/>
              <a:t> </a:t>
            </a:r>
            <a:r>
              <a:rPr lang="es-ES_tradnl" sz="1800" dirty="0" err="1" smtClean="0"/>
              <a:t>exeriments</a:t>
            </a:r>
            <a:endParaRPr lang="es-ES_tradnl" sz="1800" dirty="0" smtClean="0"/>
          </a:p>
          <a:p>
            <a:r>
              <a:rPr lang="es-ES_tradnl" sz="18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s-ES_tradnl" sz="1800" dirty="0" smtClean="0"/>
              <a:t> </a:t>
            </a:r>
            <a:r>
              <a:rPr lang="es-ES_tradnl" sz="1800" dirty="0" err="1" smtClean="0"/>
              <a:t>Frequency</a:t>
            </a:r>
            <a:r>
              <a:rPr lang="es-ES_tradnl" sz="1800" dirty="0" smtClean="0"/>
              <a:t>: 50Hz</a:t>
            </a:r>
          </a:p>
          <a:p>
            <a:endParaRPr lang="es-ES_tradnl" sz="1800" dirty="0" smtClean="0"/>
          </a:p>
          <a:p>
            <a:endParaRPr lang="es-ES_tradnl" sz="1800" dirty="0" smtClean="0"/>
          </a:p>
          <a:p>
            <a:r>
              <a:rPr lang="es-ES_tradnl" sz="1800" dirty="0" smtClean="0"/>
              <a:t> </a:t>
            </a:r>
            <a:endParaRPr lang="es-ES_tradnl" sz="18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042818" y="1584226"/>
            <a:ext cx="35283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err="1" smtClean="0">
                <a:solidFill>
                  <a:srgbClr val="FFC000"/>
                </a:solidFill>
              </a:rPr>
              <a:t>Theoreticaly</a:t>
            </a:r>
            <a:r>
              <a:rPr lang="es-ES_tradnl" dirty="0" smtClean="0"/>
              <a:t> </a:t>
            </a:r>
            <a:endParaRPr lang="es-ES_tradnl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186834" y="4392538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solidFill>
                  <a:srgbClr val="FFC000"/>
                </a:solidFill>
              </a:rPr>
              <a:t>In </a:t>
            </a:r>
            <a:r>
              <a:rPr lang="es-ES_tradnl" sz="2000" b="1" dirty="0" err="1" smtClean="0">
                <a:solidFill>
                  <a:srgbClr val="FFC000"/>
                </a:solidFill>
              </a:rPr>
              <a:t>the</a:t>
            </a:r>
            <a:r>
              <a:rPr lang="es-ES_tradnl" sz="2000" b="1" dirty="0" smtClean="0">
                <a:solidFill>
                  <a:srgbClr val="FFC000"/>
                </a:solidFill>
              </a:rPr>
              <a:t> </a:t>
            </a:r>
            <a:r>
              <a:rPr lang="es-ES_tradnl" sz="2000" b="1" dirty="0" err="1" smtClean="0">
                <a:solidFill>
                  <a:srgbClr val="FFC000"/>
                </a:solidFill>
              </a:rPr>
              <a:t>lab</a:t>
            </a:r>
            <a:r>
              <a:rPr lang="es-ES_tradnl" sz="2000" b="1" dirty="0" smtClean="0">
                <a:solidFill>
                  <a:srgbClr val="FFC000"/>
                </a:solidFill>
              </a:rPr>
              <a:t> </a:t>
            </a:r>
            <a:r>
              <a:rPr lang="es-ES_tradnl" sz="2000" dirty="0" smtClean="0"/>
              <a:t> </a:t>
            </a:r>
            <a:endParaRPr lang="es-ES_tradnl" sz="20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106714" y="2160290"/>
            <a:ext cx="5546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_tradnl" sz="1600" dirty="0" smtClean="0"/>
              <a:t> </a:t>
            </a:r>
            <a:r>
              <a:rPr lang="es-ES_tradnl" sz="1800" dirty="0" err="1" smtClean="0"/>
              <a:t>Measure</a:t>
            </a:r>
            <a:r>
              <a:rPr lang="es-ES_tradnl" sz="1800" dirty="0" smtClean="0"/>
              <a:t> of </a:t>
            </a:r>
            <a:r>
              <a:rPr lang="es-ES_tradnl" sz="1800" b="1" dirty="0" smtClean="0"/>
              <a:t>C</a:t>
            </a:r>
            <a:r>
              <a:rPr lang="es-ES_tradnl" sz="1800" dirty="0" smtClean="0"/>
              <a:t> and </a:t>
            </a:r>
            <a:r>
              <a:rPr lang="es-ES_tradnl" sz="1800" b="1" dirty="0" smtClean="0"/>
              <a:t>tan </a:t>
            </a:r>
            <a:r>
              <a:rPr lang="el-GR" sz="1800" b="1" dirty="0" smtClean="0"/>
              <a:t>δ</a:t>
            </a:r>
            <a:r>
              <a:rPr lang="es-ES_tradnl" sz="1800" dirty="0" smtClean="0"/>
              <a:t> </a:t>
            </a:r>
            <a:r>
              <a:rPr lang="es-ES_tradnl" sz="1800" dirty="0" err="1" smtClean="0"/>
              <a:t>by</a:t>
            </a:r>
            <a:r>
              <a:rPr lang="es-ES_tradnl" sz="1800" dirty="0" smtClean="0"/>
              <a:t> </a:t>
            </a:r>
            <a:r>
              <a:rPr lang="es-ES_tradnl" sz="1800" dirty="0" err="1" smtClean="0"/>
              <a:t>comparing</a:t>
            </a:r>
            <a:r>
              <a:rPr lang="es-ES_tradnl" sz="1800" dirty="0" smtClean="0"/>
              <a:t> </a:t>
            </a:r>
            <a:r>
              <a:rPr lang="es-ES_tradnl" sz="1800" dirty="0" err="1" smtClean="0"/>
              <a:t>with</a:t>
            </a:r>
            <a:r>
              <a:rPr lang="es-ES_tradnl" sz="1800" dirty="0" smtClean="0"/>
              <a:t> </a:t>
            </a:r>
            <a:r>
              <a:rPr lang="es-ES_tradnl" sz="1800" dirty="0" err="1" smtClean="0"/>
              <a:t>Cn</a:t>
            </a:r>
            <a:r>
              <a:rPr lang="es-ES_tradnl" sz="1800" dirty="0" smtClean="0"/>
              <a:t> </a:t>
            </a:r>
          </a:p>
          <a:p>
            <a:endParaRPr lang="es-ES_tradnl" sz="1800" dirty="0" smtClean="0"/>
          </a:p>
          <a:p>
            <a:pPr>
              <a:buFont typeface="Arial" pitchFamily="34" charset="0"/>
              <a:buChar char="•"/>
            </a:pPr>
            <a:r>
              <a:rPr lang="es-ES_tradnl" sz="1800" dirty="0" smtClean="0"/>
              <a:t> </a:t>
            </a:r>
            <a:r>
              <a:rPr lang="es-ES_tradnl" sz="1800" dirty="0" err="1" smtClean="0"/>
              <a:t>Cn</a:t>
            </a:r>
            <a:r>
              <a:rPr lang="es-ES_tradnl" sz="1800" dirty="0" smtClean="0"/>
              <a:t>: gas-</a:t>
            </a:r>
            <a:r>
              <a:rPr lang="es-ES_tradnl" sz="1800" dirty="0" err="1" smtClean="0"/>
              <a:t>filled</a:t>
            </a:r>
            <a:r>
              <a:rPr lang="es-ES_tradnl" sz="1800" dirty="0" smtClean="0"/>
              <a:t> capacitor </a:t>
            </a:r>
            <a:r>
              <a:rPr lang="es-ES_tradnl" sz="1800" dirty="0" err="1" smtClean="0"/>
              <a:t>with</a:t>
            </a:r>
            <a:r>
              <a:rPr lang="es-ES_tradnl" sz="1800" dirty="0" smtClean="0"/>
              <a:t> </a:t>
            </a:r>
            <a:r>
              <a:rPr lang="es-ES_tradnl" sz="1800" dirty="0" err="1" smtClean="0"/>
              <a:t>very</a:t>
            </a:r>
            <a:r>
              <a:rPr lang="es-ES_tradnl" sz="1800" dirty="0" smtClean="0"/>
              <a:t> </a:t>
            </a:r>
            <a:r>
              <a:rPr lang="es-ES_tradnl" sz="1800" dirty="0" err="1" smtClean="0"/>
              <a:t>low</a:t>
            </a:r>
            <a:r>
              <a:rPr lang="es-ES_tradnl" sz="1800" dirty="0" smtClean="0"/>
              <a:t> </a:t>
            </a:r>
            <a:r>
              <a:rPr lang="es-ES_tradnl" sz="1800" dirty="0" err="1" smtClean="0"/>
              <a:t>loss</a:t>
            </a:r>
            <a:endParaRPr lang="es-ES_tradnl" sz="1800" dirty="0" smtClean="0"/>
          </a:p>
          <a:p>
            <a:endParaRPr lang="es-ES_tradnl" sz="1800" dirty="0" smtClean="0"/>
          </a:p>
          <a:p>
            <a:pPr>
              <a:buFont typeface="Arial" pitchFamily="34" charset="0"/>
              <a:buChar char="•"/>
            </a:pPr>
            <a:r>
              <a:rPr lang="es-ES_tradnl" sz="1800" dirty="0" smtClean="0"/>
              <a:t> </a:t>
            </a:r>
            <a:r>
              <a:rPr lang="es-ES_tradnl" sz="1800" dirty="0" err="1" smtClean="0"/>
              <a:t>Frequency</a:t>
            </a:r>
            <a:r>
              <a:rPr lang="es-ES_tradnl" sz="1800" dirty="0" smtClean="0"/>
              <a:t> </a:t>
            </a:r>
            <a:r>
              <a:rPr lang="es-ES_tradnl" sz="1800" dirty="0" err="1" smtClean="0"/>
              <a:t>for</a:t>
            </a:r>
            <a:r>
              <a:rPr lang="es-ES_tradnl" sz="1800" dirty="0" smtClean="0"/>
              <a:t> </a:t>
            </a:r>
            <a:r>
              <a:rPr lang="es-ES_tradnl" sz="1800" dirty="0" err="1" smtClean="0"/>
              <a:t>which</a:t>
            </a:r>
            <a:r>
              <a:rPr lang="es-ES_tradnl" sz="1800" dirty="0" smtClean="0"/>
              <a:t> </a:t>
            </a:r>
            <a:r>
              <a:rPr lang="es-ES_tradnl" sz="1800" dirty="0" err="1" smtClean="0"/>
              <a:t>the</a:t>
            </a:r>
            <a:r>
              <a:rPr lang="es-ES_tradnl" sz="1800" dirty="0" smtClean="0"/>
              <a:t> </a:t>
            </a:r>
            <a:r>
              <a:rPr lang="es-ES_tradnl" sz="1800" dirty="0" err="1" smtClean="0"/>
              <a:t>system</a:t>
            </a:r>
            <a:r>
              <a:rPr lang="es-ES_tradnl" sz="1800" dirty="0" smtClean="0"/>
              <a:t> has </a:t>
            </a:r>
            <a:r>
              <a:rPr lang="es-ES_tradnl" sz="1800" dirty="0" err="1" smtClean="0"/>
              <a:t>been</a:t>
            </a:r>
            <a:r>
              <a:rPr lang="es-ES_tradnl" sz="1800" dirty="0" smtClean="0"/>
              <a:t> </a:t>
            </a:r>
            <a:r>
              <a:rPr lang="es-ES_tradnl" sz="1800" dirty="0" err="1" smtClean="0"/>
              <a:t>designed</a:t>
            </a:r>
            <a:endParaRPr lang="es-ES_tradnl" sz="1800" dirty="0" smtClean="0"/>
          </a:p>
          <a:p>
            <a:r>
              <a:rPr lang="es-ES_tradnl" sz="1800" dirty="0" smtClean="0"/>
              <a:t> </a:t>
            </a:r>
            <a:endParaRPr lang="es-ES_tradnl" sz="1800" dirty="0"/>
          </a:p>
        </p:txBody>
      </p:sp>
    </p:spTree>
    <p:extLst>
      <p:ext uri="{BB962C8B-B14F-4D97-AF65-F5344CB8AC3E}">
        <p14:creationId xmlns:p14="http://schemas.microsoft.com/office/powerpoint/2010/main" val="3909155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FAC25-6310-4C30-9BA2-6541B6B043DB}" type="slidenum">
              <a:rPr lang="da-DK" smtClean="0"/>
              <a:pPr/>
              <a:t>22</a:t>
            </a:fld>
            <a:endParaRPr lang="da-DK"/>
          </a:p>
        </p:txBody>
      </p:sp>
      <p:sp>
        <p:nvSpPr>
          <p:cNvPr id="5" name="4 Título"/>
          <p:cNvSpPr txBox="1">
            <a:spLocks/>
          </p:cNvSpPr>
          <p:nvPr/>
        </p:nvSpPr>
        <p:spPr bwMode="auto">
          <a:xfrm>
            <a:off x="794346" y="432098"/>
            <a:ext cx="842493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63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Dielectric Loss Angle Measurement</a:t>
            </a:r>
            <a:endParaRPr kumimoji="0" lang="es-ES_tradnl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78322" y="1368202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>
                <a:solidFill>
                  <a:srgbClr val="FFC000"/>
                </a:solidFill>
                <a:latin typeface="Calibri" pitchFamily="34" charset="0"/>
              </a:rPr>
              <a:t>1st Measure: </a:t>
            </a:r>
            <a:r>
              <a:rPr lang="es-ES_tradnl" sz="2800" dirty="0" smtClean="0">
                <a:latin typeface="Calibri" pitchFamily="34" charset="0"/>
              </a:rPr>
              <a:t>Measuring the primary of the transformer.</a:t>
            </a:r>
          </a:p>
          <a:p>
            <a:endParaRPr lang="es-ES_tradnl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6314" y="2304306"/>
            <a:ext cx="85725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CuadroTexto"/>
          <p:cNvSpPr txBox="1"/>
          <p:nvPr/>
        </p:nvSpPr>
        <p:spPr>
          <a:xfrm>
            <a:off x="794346" y="3816474"/>
            <a:ext cx="799288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_tradnl" sz="2400" dirty="0" smtClean="0">
                <a:solidFill>
                  <a:srgbClr val="FFC000"/>
                </a:solidFill>
              </a:rPr>
              <a:t> </a:t>
            </a:r>
            <a:r>
              <a:rPr lang="es-ES_tradnl" sz="2400" dirty="0" err="1" smtClean="0"/>
              <a:t>The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capacitance</a:t>
            </a:r>
            <a:r>
              <a:rPr lang="es-ES_tradnl" sz="2400" dirty="0" smtClean="0"/>
              <a:t> and </a:t>
            </a:r>
            <a:r>
              <a:rPr lang="es-ES_tradnl" sz="2400" dirty="0" err="1" smtClean="0"/>
              <a:t>the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loss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angle</a:t>
            </a:r>
            <a:r>
              <a:rPr lang="es-ES_tradnl" sz="2400" dirty="0" smtClean="0"/>
              <a:t> are </a:t>
            </a:r>
            <a:r>
              <a:rPr lang="es-ES_tradnl" sz="2400" dirty="0" err="1" smtClean="0"/>
              <a:t>bigger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than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expected</a:t>
            </a:r>
            <a:r>
              <a:rPr lang="es-ES_tradnl" sz="2400" dirty="0" smtClean="0"/>
              <a:t>.</a:t>
            </a:r>
            <a:endParaRPr lang="es-ES_tradnl" sz="2000" dirty="0" smtClean="0">
              <a:solidFill>
                <a:srgbClr val="FFC000"/>
              </a:solidFill>
            </a:endParaRPr>
          </a:p>
          <a:p>
            <a:endParaRPr lang="es-ES_tradnl" sz="2000" dirty="0" smtClean="0">
              <a:solidFill>
                <a:srgbClr val="FFC000"/>
              </a:solidFill>
            </a:endParaRPr>
          </a:p>
          <a:p>
            <a:pPr algn="ctr"/>
            <a:r>
              <a:rPr lang="es-ES_tradnl" sz="2400" dirty="0" smtClean="0">
                <a:solidFill>
                  <a:srgbClr val="FF0000"/>
                </a:solidFill>
              </a:rPr>
              <a:t>NOT VALID MEASURE</a:t>
            </a:r>
            <a:endParaRPr lang="es-ES_tradnl" dirty="0" smtClean="0"/>
          </a:p>
          <a:p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704210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FAC25-6310-4C30-9BA2-6541B6B043DB}" type="slidenum">
              <a:rPr lang="da-DK" smtClean="0"/>
              <a:pPr/>
              <a:t>23</a:t>
            </a:fld>
            <a:endParaRPr lang="da-DK"/>
          </a:p>
        </p:txBody>
      </p:sp>
      <p:sp>
        <p:nvSpPr>
          <p:cNvPr id="6" name="5 Rectángulo"/>
          <p:cNvSpPr/>
          <p:nvPr/>
        </p:nvSpPr>
        <p:spPr>
          <a:xfrm>
            <a:off x="578322" y="144021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800" dirty="0" smtClean="0">
                <a:solidFill>
                  <a:srgbClr val="FFC000"/>
                </a:solidFill>
                <a:latin typeface="Calibri" pitchFamily="34" charset="0"/>
              </a:rPr>
              <a:t>2nd Measure: </a:t>
            </a:r>
            <a:r>
              <a:rPr lang="es-ES_tradnl" sz="2800" dirty="0" smtClean="0">
                <a:latin typeface="Calibri" pitchFamily="34" charset="0"/>
              </a:rPr>
              <a:t>Measuring the secondary.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322" y="2520330"/>
            <a:ext cx="8739648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4 Título"/>
          <p:cNvSpPr txBox="1">
            <a:spLocks/>
          </p:cNvSpPr>
          <p:nvPr/>
        </p:nvSpPr>
        <p:spPr bwMode="auto">
          <a:xfrm>
            <a:off x="794346" y="432098"/>
            <a:ext cx="842493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63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Dielectric Loss Angle Measurement</a:t>
            </a:r>
            <a:endParaRPr kumimoji="0" lang="es-ES_tradnl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68271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FAC25-6310-4C30-9BA2-6541B6B043DB}" type="slidenum">
              <a:rPr lang="da-DK" smtClean="0"/>
              <a:pPr/>
              <a:t>24</a:t>
            </a:fld>
            <a:endParaRPr lang="da-DK"/>
          </a:p>
        </p:txBody>
      </p:sp>
      <p:sp>
        <p:nvSpPr>
          <p:cNvPr id="6" name="5 Rectángulo"/>
          <p:cNvSpPr/>
          <p:nvPr/>
        </p:nvSpPr>
        <p:spPr>
          <a:xfrm>
            <a:off x="578322" y="144021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800" dirty="0" smtClean="0">
                <a:solidFill>
                  <a:srgbClr val="FFC000"/>
                </a:solidFill>
                <a:latin typeface="Calibri" pitchFamily="34" charset="0"/>
              </a:rPr>
              <a:t>3rd </a:t>
            </a:r>
            <a:r>
              <a:rPr lang="es-ES_tradnl" sz="2800" dirty="0" err="1" smtClean="0">
                <a:solidFill>
                  <a:srgbClr val="FFC000"/>
                </a:solidFill>
                <a:latin typeface="Calibri" pitchFamily="34" charset="0"/>
              </a:rPr>
              <a:t>Measure</a:t>
            </a:r>
            <a:r>
              <a:rPr lang="es-ES_tradnl" sz="2800" dirty="0" smtClean="0">
                <a:solidFill>
                  <a:srgbClr val="FFC000"/>
                </a:solidFill>
                <a:latin typeface="Calibri" pitchFamily="34" charset="0"/>
              </a:rPr>
              <a:t>: </a:t>
            </a:r>
            <a:r>
              <a:rPr lang="es-ES_tradnl" sz="2800" dirty="0" err="1" smtClean="0">
                <a:latin typeface="Calibri" pitchFamily="34" charset="0"/>
              </a:rPr>
              <a:t>Adding</a:t>
            </a:r>
            <a:r>
              <a:rPr lang="es-ES_tradnl" sz="2800" dirty="0" smtClean="0">
                <a:latin typeface="Calibri" pitchFamily="34" charset="0"/>
              </a:rPr>
              <a:t> a home </a:t>
            </a:r>
            <a:r>
              <a:rPr lang="es-ES_tradnl" sz="2800" dirty="0" err="1" smtClean="0">
                <a:latin typeface="Calibri" pitchFamily="34" charset="0"/>
              </a:rPr>
              <a:t>made</a:t>
            </a:r>
            <a:r>
              <a:rPr lang="es-ES_tradnl" sz="2800" dirty="0" smtClean="0">
                <a:latin typeface="Calibri" pitchFamily="34" charset="0"/>
              </a:rPr>
              <a:t> Capacitor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010370" y="5400650"/>
            <a:ext cx="8136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dirty="0" smtClean="0">
                <a:solidFill>
                  <a:srgbClr val="FFC000"/>
                </a:solidFill>
                <a:latin typeface="Calibri" pitchFamily="34" charset="0"/>
              </a:rPr>
              <a:t> </a:t>
            </a:r>
            <a:endParaRPr lang="es-ES_tradnl" dirty="0"/>
          </a:p>
        </p:txBody>
      </p:sp>
      <p:sp>
        <p:nvSpPr>
          <p:cNvPr id="9" name="8 CuadroTexto"/>
          <p:cNvSpPr txBox="1"/>
          <p:nvPr/>
        </p:nvSpPr>
        <p:spPr>
          <a:xfrm>
            <a:off x="794346" y="5184626"/>
            <a:ext cx="8280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s-ES_tradnl" sz="2400" dirty="0" smtClean="0">
                <a:solidFill>
                  <a:srgbClr val="FFC000"/>
                </a:solidFill>
                <a:latin typeface="Calibri" pitchFamily="34" charset="0"/>
              </a:rPr>
              <a:t>  </a:t>
            </a:r>
            <a:r>
              <a:rPr lang="en-US" sz="2400" dirty="0" smtClean="0">
                <a:latin typeface="Calibri" pitchFamily="34" charset="0"/>
              </a:rPr>
              <a:t>The maximum voltage that the capacitor can handle: 25kV.</a:t>
            </a:r>
          </a:p>
          <a:p>
            <a:pPr algn="just"/>
            <a:endParaRPr lang="en-US" sz="2400" dirty="0" smtClean="0">
              <a:latin typeface="Calibri" pitchFamily="34" charset="0"/>
            </a:endParaRPr>
          </a:p>
          <a:p>
            <a:pPr algn="just"/>
            <a:endParaRPr lang="en-US" sz="2400" dirty="0" smtClean="0">
              <a:latin typeface="Calibri" pitchFamily="34" charset="0"/>
            </a:endParaRPr>
          </a:p>
          <a:p>
            <a:pPr algn="just"/>
            <a:r>
              <a:rPr lang="en-US" sz="2400" dirty="0" smtClean="0">
                <a:latin typeface="Calibri" pitchFamily="34" charset="0"/>
              </a:rPr>
              <a:t>  </a:t>
            </a:r>
            <a:r>
              <a:rPr lang="es-ES_tradnl" sz="2400" dirty="0" smtClean="0">
                <a:latin typeface="Calibri" pitchFamily="34" charset="0"/>
              </a:rPr>
              <a:t> </a:t>
            </a:r>
            <a:endParaRPr lang="es-ES_tradnl" dirty="0" smtClean="0"/>
          </a:p>
          <a:p>
            <a:endParaRPr lang="es-ES_tradnl" dirty="0" smtClean="0"/>
          </a:p>
        </p:txBody>
      </p:sp>
      <p:sp>
        <p:nvSpPr>
          <p:cNvPr id="10" name="4 Título"/>
          <p:cNvSpPr txBox="1">
            <a:spLocks/>
          </p:cNvSpPr>
          <p:nvPr/>
        </p:nvSpPr>
        <p:spPr bwMode="auto">
          <a:xfrm>
            <a:off x="794346" y="432098"/>
            <a:ext cx="842493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63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Dielectric Loss Angle Measurement</a:t>
            </a:r>
            <a:endParaRPr kumimoji="0" lang="es-ES_tradnl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2395538"/>
            <a:ext cx="85725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7598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2800" dirty="0" err="1"/>
              <a:t>Partial</a:t>
            </a:r>
            <a:r>
              <a:rPr lang="es-ES_tradnl" sz="2800" dirty="0"/>
              <a:t> </a:t>
            </a:r>
            <a:r>
              <a:rPr lang="es-ES_tradnl" sz="2800" dirty="0" err="1"/>
              <a:t>discharges</a:t>
            </a:r>
            <a:r>
              <a:rPr lang="es-ES_tradnl" sz="2800" dirty="0"/>
              <a:t> </a:t>
            </a:r>
            <a:r>
              <a:rPr lang="es-ES_tradnl" sz="2800" dirty="0" err="1"/>
              <a:t>measurement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90291" y="1223963"/>
            <a:ext cx="9073008" cy="570706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800" b="1" dirty="0" err="1">
                <a:solidFill>
                  <a:schemeClr val="tx1"/>
                </a:solidFill>
              </a:rPr>
              <a:t>What</a:t>
            </a:r>
            <a:r>
              <a:rPr lang="es-ES_tradnl" sz="2800" b="1" dirty="0">
                <a:solidFill>
                  <a:schemeClr val="tx1"/>
                </a:solidFill>
              </a:rPr>
              <a:t> </a:t>
            </a:r>
            <a:r>
              <a:rPr lang="es-ES_tradnl" sz="2800" b="1" dirty="0" err="1">
                <a:solidFill>
                  <a:schemeClr val="tx1"/>
                </a:solidFill>
              </a:rPr>
              <a:t>is</a:t>
            </a:r>
            <a:r>
              <a:rPr lang="es-ES_tradnl" sz="2800" b="1" dirty="0">
                <a:solidFill>
                  <a:schemeClr val="tx1"/>
                </a:solidFill>
              </a:rPr>
              <a:t> a </a:t>
            </a:r>
            <a:r>
              <a:rPr lang="es-ES_tradnl" sz="2800" b="1" dirty="0" err="1">
                <a:solidFill>
                  <a:schemeClr val="tx1"/>
                </a:solidFill>
              </a:rPr>
              <a:t>partial</a:t>
            </a:r>
            <a:r>
              <a:rPr lang="es-ES_tradnl" sz="2800" b="1" dirty="0">
                <a:solidFill>
                  <a:schemeClr val="tx1"/>
                </a:solidFill>
              </a:rPr>
              <a:t> </a:t>
            </a:r>
            <a:r>
              <a:rPr lang="es-ES_tradnl" sz="2800" b="1" dirty="0" err="1">
                <a:solidFill>
                  <a:schemeClr val="tx1"/>
                </a:solidFill>
              </a:rPr>
              <a:t>discharge</a:t>
            </a:r>
            <a:r>
              <a:rPr lang="es-ES_tradnl" sz="2800" b="1" dirty="0">
                <a:solidFill>
                  <a:schemeClr val="tx1"/>
                </a:solidFill>
              </a:rPr>
              <a:t>?</a:t>
            </a:r>
            <a:endParaRPr lang="es-ES_tradnl" sz="2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s-ES_tradnl" sz="2800" dirty="0" err="1">
                <a:solidFill>
                  <a:schemeClr val="tx1"/>
                </a:solidFill>
              </a:rPr>
              <a:t>Partial</a:t>
            </a:r>
            <a:r>
              <a:rPr lang="es-ES_tradnl" sz="2800" dirty="0">
                <a:solidFill>
                  <a:schemeClr val="tx1"/>
                </a:solidFill>
              </a:rPr>
              <a:t> </a:t>
            </a:r>
            <a:r>
              <a:rPr lang="es-ES_tradnl" sz="2800" dirty="0" err="1">
                <a:solidFill>
                  <a:schemeClr val="tx1"/>
                </a:solidFill>
              </a:rPr>
              <a:t>discharges</a:t>
            </a:r>
            <a:r>
              <a:rPr lang="es-ES_tradnl" sz="2800" dirty="0">
                <a:solidFill>
                  <a:schemeClr val="tx1"/>
                </a:solidFill>
              </a:rPr>
              <a:t> (PD) can be </a:t>
            </a:r>
            <a:r>
              <a:rPr lang="es-ES_tradnl" sz="2800" dirty="0" err="1">
                <a:solidFill>
                  <a:schemeClr val="tx1"/>
                </a:solidFill>
              </a:rPr>
              <a:t>defined</a:t>
            </a:r>
            <a:r>
              <a:rPr lang="es-ES_tradnl" sz="2800" dirty="0">
                <a:solidFill>
                  <a:schemeClr val="tx1"/>
                </a:solidFill>
              </a:rPr>
              <a:t> as </a:t>
            </a:r>
            <a:r>
              <a:rPr lang="es-ES_tradnl" sz="2800" dirty="0" err="1">
                <a:solidFill>
                  <a:schemeClr val="tx1"/>
                </a:solidFill>
              </a:rPr>
              <a:t>discharges</a:t>
            </a:r>
            <a:r>
              <a:rPr lang="es-ES_tradnl" sz="2800" dirty="0">
                <a:solidFill>
                  <a:schemeClr val="tx1"/>
                </a:solidFill>
              </a:rPr>
              <a:t> </a:t>
            </a:r>
            <a:r>
              <a:rPr lang="es-ES_tradnl" sz="2800" dirty="0" err="1">
                <a:solidFill>
                  <a:schemeClr val="tx1"/>
                </a:solidFill>
              </a:rPr>
              <a:t>only</a:t>
            </a:r>
            <a:r>
              <a:rPr lang="es-ES_tradnl" sz="2800" dirty="0">
                <a:solidFill>
                  <a:schemeClr val="tx1"/>
                </a:solidFill>
              </a:rPr>
              <a:t> </a:t>
            </a:r>
            <a:r>
              <a:rPr lang="es-ES_tradnl" sz="2800" dirty="0" err="1">
                <a:solidFill>
                  <a:schemeClr val="tx1"/>
                </a:solidFill>
              </a:rPr>
              <a:t>partially</a:t>
            </a:r>
            <a:r>
              <a:rPr lang="es-ES_tradnl" sz="2800" dirty="0">
                <a:solidFill>
                  <a:schemeClr val="tx1"/>
                </a:solidFill>
              </a:rPr>
              <a:t> short </a:t>
            </a:r>
            <a:r>
              <a:rPr lang="es-ES_tradnl" sz="2800" dirty="0" err="1">
                <a:solidFill>
                  <a:schemeClr val="tx1"/>
                </a:solidFill>
              </a:rPr>
              <a:t>circuiting</a:t>
            </a:r>
            <a:r>
              <a:rPr lang="es-ES_tradnl" sz="2800" dirty="0">
                <a:solidFill>
                  <a:schemeClr val="tx1"/>
                </a:solidFill>
              </a:rPr>
              <a:t> </a:t>
            </a:r>
            <a:r>
              <a:rPr lang="es-ES_tradnl" sz="2800" dirty="0" err="1">
                <a:solidFill>
                  <a:schemeClr val="tx1"/>
                </a:solidFill>
              </a:rPr>
              <a:t>an</a:t>
            </a:r>
            <a:r>
              <a:rPr lang="es-ES_tradnl" sz="2800" dirty="0">
                <a:solidFill>
                  <a:schemeClr val="tx1"/>
                </a:solidFill>
              </a:rPr>
              <a:t> </a:t>
            </a:r>
            <a:r>
              <a:rPr lang="es-ES_tradnl" sz="2800" dirty="0" err="1">
                <a:solidFill>
                  <a:schemeClr val="tx1"/>
                </a:solidFill>
              </a:rPr>
              <a:t>insulating</a:t>
            </a:r>
            <a:r>
              <a:rPr lang="es-ES_tradnl" sz="2800" dirty="0">
                <a:solidFill>
                  <a:schemeClr val="tx1"/>
                </a:solidFill>
              </a:rPr>
              <a:t> media </a:t>
            </a:r>
            <a:r>
              <a:rPr lang="es-ES_tradnl" sz="2800" dirty="0" err="1">
                <a:solidFill>
                  <a:schemeClr val="tx1"/>
                </a:solidFill>
              </a:rPr>
              <a:t>between</a:t>
            </a:r>
            <a:r>
              <a:rPr lang="es-ES_tradnl" sz="2800" dirty="0">
                <a:solidFill>
                  <a:schemeClr val="tx1"/>
                </a:solidFill>
              </a:rPr>
              <a:t> </a:t>
            </a:r>
            <a:r>
              <a:rPr lang="es-ES_tradnl" sz="2800" dirty="0" err="1">
                <a:solidFill>
                  <a:schemeClr val="tx1"/>
                </a:solidFill>
              </a:rPr>
              <a:t>two</a:t>
            </a:r>
            <a:r>
              <a:rPr lang="es-ES_tradnl" sz="2800" dirty="0">
                <a:solidFill>
                  <a:schemeClr val="tx1"/>
                </a:solidFill>
              </a:rPr>
              <a:t> </a:t>
            </a:r>
            <a:r>
              <a:rPr lang="es-ES_tradnl" sz="2800" dirty="0" err="1">
                <a:solidFill>
                  <a:schemeClr val="tx1"/>
                </a:solidFill>
              </a:rPr>
              <a:t>electrodes</a:t>
            </a:r>
            <a:r>
              <a:rPr lang="es-ES_tradnl" sz="2800" dirty="0">
                <a:solidFill>
                  <a:schemeClr val="tx1"/>
                </a:solidFill>
              </a:rPr>
              <a:t> </a:t>
            </a:r>
            <a:r>
              <a:rPr lang="es-ES_tradnl" sz="2800" dirty="0" err="1">
                <a:solidFill>
                  <a:schemeClr val="tx1"/>
                </a:solidFill>
              </a:rPr>
              <a:t>with</a:t>
            </a:r>
            <a:r>
              <a:rPr lang="es-ES_tradnl" sz="2800" dirty="0">
                <a:solidFill>
                  <a:schemeClr val="tx1"/>
                </a:solidFill>
              </a:rPr>
              <a:t> </a:t>
            </a:r>
            <a:r>
              <a:rPr lang="es-ES_tradnl" sz="2800" dirty="0" err="1">
                <a:solidFill>
                  <a:schemeClr val="tx1"/>
                </a:solidFill>
              </a:rPr>
              <a:t>different</a:t>
            </a:r>
            <a:r>
              <a:rPr lang="es-ES_tradnl" sz="2800" dirty="0">
                <a:solidFill>
                  <a:schemeClr val="tx1"/>
                </a:solidFill>
              </a:rPr>
              <a:t> </a:t>
            </a:r>
            <a:r>
              <a:rPr lang="es-ES_tradnl" sz="2800" dirty="0" err="1">
                <a:solidFill>
                  <a:schemeClr val="tx1"/>
                </a:solidFill>
              </a:rPr>
              <a:t>potential</a:t>
            </a:r>
            <a:r>
              <a:rPr lang="es-ES_tradnl" sz="28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s-ES_tradnl" dirty="0"/>
          </a:p>
          <a:p>
            <a:pPr marL="0" indent="0">
              <a:lnSpc>
                <a:spcPct val="150000"/>
              </a:lnSpc>
              <a:buNone/>
            </a:pPr>
            <a:r>
              <a:rPr lang="es-ES_tradnl" sz="2800" b="1" dirty="0" err="1">
                <a:solidFill>
                  <a:schemeClr val="tx1"/>
                </a:solidFill>
              </a:rPr>
              <a:t>Why</a:t>
            </a:r>
            <a:r>
              <a:rPr lang="es-ES_tradnl" sz="2800" b="1" dirty="0">
                <a:solidFill>
                  <a:schemeClr val="tx1"/>
                </a:solidFill>
              </a:rPr>
              <a:t> do </a:t>
            </a:r>
            <a:r>
              <a:rPr lang="es-ES_tradnl" sz="2800" b="1" dirty="0" err="1">
                <a:solidFill>
                  <a:schemeClr val="tx1"/>
                </a:solidFill>
              </a:rPr>
              <a:t>we</a:t>
            </a:r>
            <a:r>
              <a:rPr lang="es-ES_tradnl" sz="2800" b="1" dirty="0">
                <a:solidFill>
                  <a:schemeClr val="tx1"/>
                </a:solidFill>
              </a:rPr>
              <a:t> </a:t>
            </a:r>
            <a:r>
              <a:rPr lang="es-ES_tradnl" sz="2800" b="1" dirty="0" err="1">
                <a:solidFill>
                  <a:schemeClr val="tx1"/>
                </a:solidFill>
              </a:rPr>
              <a:t>measure</a:t>
            </a:r>
            <a:r>
              <a:rPr lang="es-ES_tradnl" sz="2800" b="1" dirty="0">
                <a:solidFill>
                  <a:schemeClr val="tx1"/>
                </a:solidFill>
              </a:rPr>
              <a:t> </a:t>
            </a:r>
            <a:r>
              <a:rPr lang="es-ES_tradnl" sz="2800" b="1" dirty="0" err="1">
                <a:solidFill>
                  <a:schemeClr val="tx1"/>
                </a:solidFill>
              </a:rPr>
              <a:t>partial</a:t>
            </a:r>
            <a:r>
              <a:rPr lang="es-ES_tradnl" sz="2800" b="1" dirty="0">
                <a:solidFill>
                  <a:schemeClr val="tx1"/>
                </a:solidFill>
              </a:rPr>
              <a:t> </a:t>
            </a:r>
            <a:r>
              <a:rPr lang="es-ES_tradnl" sz="2800" b="1" dirty="0" err="1">
                <a:solidFill>
                  <a:schemeClr val="tx1"/>
                </a:solidFill>
              </a:rPr>
              <a:t>discharges</a:t>
            </a:r>
            <a:r>
              <a:rPr lang="es-ES_tradnl" sz="2800" b="1" dirty="0">
                <a:solidFill>
                  <a:schemeClr val="tx1"/>
                </a:solidFill>
              </a:rPr>
              <a:t>?</a:t>
            </a:r>
          </a:p>
          <a:p>
            <a:pPr marL="0" indent="0">
              <a:buNone/>
            </a:pPr>
            <a:r>
              <a:rPr lang="es-ES_tradnl" sz="2800" dirty="0" err="1">
                <a:solidFill>
                  <a:schemeClr val="tx1"/>
                </a:solidFill>
              </a:rPr>
              <a:t>It</a:t>
            </a:r>
            <a:r>
              <a:rPr lang="es-ES_tradnl" sz="2800" dirty="0">
                <a:solidFill>
                  <a:schemeClr val="tx1"/>
                </a:solidFill>
              </a:rPr>
              <a:t> has a </a:t>
            </a:r>
            <a:r>
              <a:rPr lang="es-ES_tradnl" sz="2800" dirty="0" err="1">
                <a:solidFill>
                  <a:schemeClr val="tx1"/>
                </a:solidFill>
              </a:rPr>
              <a:t>significant</a:t>
            </a:r>
            <a:r>
              <a:rPr lang="es-ES_tradnl" sz="2800" dirty="0">
                <a:solidFill>
                  <a:schemeClr val="tx1"/>
                </a:solidFill>
              </a:rPr>
              <a:t> </a:t>
            </a:r>
            <a:r>
              <a:rPr lang="es-ES_tradnl" sz="2800" dirty="0" err="1">
                <a:solidFill>
                  <a:schemeClr val="tx1"/>
                </a:solidFill>
              </a:rPr>
              <a:t>effect</a:t>
            </a:r>
            <a:r>
              <a:rPr lang="es-ES_tradnl" sz="2800" dirty="0">
                <a:solidFill>
                  <a:schemeClr val="tx1"/>
                </a:solidFill>
              </a:rPr>
              <a:t> </a:t>
            </a:r>
            <a:r>
              <a:rPr lang="es-ES_tradnl" sz="2800" dirty="0" err="1">
                <a:solidFill>
                  <a:schemeClr val="tx1"/>
                </a:solidFill>
              </a:rPr>
              <a:t>on</a:t>
            </a:r>
            <a:r>
              <a:rPr lang="es-ES_tradnl" sz="2800" dirty="0">
                <a:solidFill>
                  <a:schemeClr val="tx1"/>
                </a:solidFill>
              </a:rPr>
              <a:t> </a:t>
            </a:r>
            <a:r>
              <a:rPr lang="es-ES_tradnl" sz="2800" dirty="0" err="1">
                <a:solidFill>
                  <a:schemeClr val="tx1"/>
                </a:solidFill>
              </a:rPr>
              <a:t>the</a:t>
            </a:r>
            <a:r>
              <a:rPr lang="es-ES_tradnl" sz="2800" dirty="0">
                <a:solidFill>
                  <a:schemeClr val="tx1"/>
                </a:solidFill>
              </a:rPr>
              <a:t> </a:t>
            </a:r>
            <a:r>
              <a:rPr lang="es-ES_tradnl" sz="2800" dirty="0" err="1">
                <a:solidFill>
                  <a:schemeClr val="tx1"/>
                </a:solidFill>
              </a:rPr>
              <a:t>life</a:t>
            </a:r>
            <a:r>
              <a:rPr lang="es-ES_tradnl" sz="2800" dirty="0">
                <a:solidFill>
                  <a:schemeClr val="tx1"/>
                </a:solidFill>
              </a:rPr>
              <a:t> of </a:t>
            </a:r>
            <a:r>
              <a:rPr lang="es-ES_tradnl" sz="2800" dirty="0" err="1">
                <a:solidFill>
                  <a:schemeClr val="tx1"/>
                </a:solidFill>
              </a:rPr>
              <a:t>insulation</a:t>
            </a:r>
            <a:r>
              <a:rPr lang="es-ES_tradnl" sz="2800" dirty="0">
                <a:solidFill>
                  <a:schemeClr val="tx1"/>
                </a:solidFill>
              </a:rPr>
              <a:t>.</a:t>
            </a:r>
            <a:br>
              <a:rPr lang="es-ES_tradnl" sz="2800" dirty="0">
                <a:solidFill>
                  <a:schemeClr val="tx1"/>
                </a:solidFill>
              </a:rPr>
            </a:br>
            <a:r>
              <a:rPr lang="es-ES_tradnl" sz="2800" dirty="0" err="1">
                <a:solidFill>
                  <a:schemeClr val="tx1"/>
                </a:solidFill>
              </a:rPr>
              <a:t>Every</a:t>
            </a:r>
            <a:r>
              <a:rPr lang="es-ES_tradnl" sz="2800" dirty="0">
                <a:solidFill>
                  <a:schemeClr val="tx1"/>
                </a:solidFill>
              </a:rPr>
              <a:t> </a:t>
            </a:r>
            <a:r>
              <a:rPr lang="es-ES_tradnl" sz="2800" dirty="0" err="1">
                <a:solidFill>
                  <a:schemeClr val="tx1"/>
                </a:solidFill>
              </a:rPr>
              <a:t>discharge</a:t>
            </a:r>
            <a:r>
              <a:rPr lang="es-ES_tradnl" sz="2800" dirty="0">
                <a:solidFill>
                  <a:schemeClr val="tx1"/>
                </a:solidFill>
              </a:rPr>
              <a:t> </a:t>
            </a:r>
            <a:r>
              <a:rPr lang="es-ES_tradnl" sz="2800" dirty="0" err="1">
                <a:solidFill>
                  <a:schemeClr val="tx1"/>
                </a:solidFill>
              </a:rPr>
              <a:t>event</a:t>
            </a:r>
            <a:r>
              <a:rPr lang="es-ES_tradnl" sz="2800" dirty="0">
                <a:solidFill>
                  <a:schemeClr val="tx1"/>
                </a:solidFill>
              </a:rPr>
              <a:t> causes a </a:t>
            </a:r>
            <a:r>
              <a:rPr lang="es-ES_tradnl" sz="2800" dirty="0" err="1">
                <a:solidFill>
                  <a:schemeClr val="tx1"/>
                </a:solidFill>
              </a:rPr>
              <a:t>deterioration</a:t>
            </a:r>
            <a:r>
              <a:rPr lang="es-ES_tradnl" sz="2800" dirty="0">
                <a:solidFill>
                  <a:schemeClr val="tx1"/>
                </a:solidFill>
              </a:rPr>
              <a:t> of </a:t>
            </a:r>
            <a:r>
              <a:rPr lang="es-ES_tradnl" sz="2800" dirty="0" err="1">
                <a:solidFill>
                  <a:schemeClr val="tx1"/>
                </a:solidFill>
              </a:rPr>
              <a:t>the</a:t>
            </a:r>
            <a:r>
              <a:rPr lang="es-ES_tradnl" sz="2800" dirty="0">
                <a:solidFill>
                  <a:schemeClr val="tx1"/>
                </a:solidFill>
              </a:rPr>
              <a:t> material </a:t>
            </a:r>
            <a:r>
              <a:rPr lang="es-ES_tradnl" sz="2800" dirty="0" err="1">
                <a:solidFill>
                  <a:schemeClr val="tx1"/>
                </a:solidFill>
              </a:rPr>
              <a:t>by</a:t>
            </a:r>
            <a:r>
              <a:rPr lang="es-ES_tradnl" sz="2800" dirty="0">
                <a:solidFill>
                  <a:schemeClr val="tx1"/>
                </a:solidFill>
              </a:rPr>
              <a:t> </a:t>
            </a:r>
            <a:r>
              <a:rPr lang="es-ES_tradnl" sz="2800" dirty="0" err="1">
                <a:solidFill>
                  <a:schemeClr val="tx1"/>
                </a:solidFill>
              </a:rPr>
              <a:t>energy</a:t>
            </a:r>
            <a:r>
              <a:rPr lang="es-ES_tradnl" sz="2800" dirty="0">
                <a:solidFill>
                  <a:schemeClr val="tx1"/>
                </a:solidFill>
              </a:rPr>
              <a:t> </a:t>
            </a:r>
            <a:r>
              <a:rPr lang="es-ES_tradnl" sz="2800" dirty="0" err="1">
                <a:solidFill>
                  <a:schemeClr val="tx1"/>
                </a:solidFill>
              </a:rPr>
              <a:t>impact</a:t>
            </a:r>
            <a:r>
              <a:rPr lang="es-ES_tradnl" sz="2800" dirty="0">
                <a:solidFill>
                  <a:schemeClr val="tx1"/>
                </a:solidFill>
              </a:rPr>
              <a:t>.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3EF5A-AB17-47C1-8F5A-C7F45B910483}" type="slidenum">
              <a:rPr lang="da-DK" smtClean="0"/>
              <a:pPr/>
              <a:t>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5395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2800" dirty="0" err="1"/>
              <a:t>Partial</a:t>
            </a:r>
            <a:r>
              <a:rPr lang="es-ES_tradnl" sz="2800" dirty="0"/>
              <a:t> </a:t>
            </a:r>
            <a:r>
              <a:rPr lang="es-ES_tradnl" sz="2800" dirty="0" err="1"/>
              <a:t>discharges</a:t>
            </a:r>
            <a:r>
              <a:rPr lang="es-ES_tradnl" sz="2800" dirty="0"/>
              <a:t> </a:t>
            </a:r>
            <a:r>
              <a:rPr lang="es-ES_tradnl" sz="2800" dirty="0" err="1"/>
              <a:t>measurement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62298" y="1277764"/>
            <a:ext cx="8686800" cy="5707062"/>
          </a:xfrm>
        </p:spPr>
        <p:txBody>
          <a:bodyPr/>
          <a:lstStyle/>
          <a:p>
            <a:pPr marL="0" indent="0">
              <a:buNone/>
            </a:pPr>
            <a:r>
              <a:rPr lang="es-ES_tradnl" sz="3200" b="1" dirty="0" err="1">
                <a:solidFill>
                  <a:schemeClr val="tx1"/>
                </a:solidFill>
              </a:rPr>
              <a:t>Types</a:t>
            </a:r>
            <a:r>
              <a:rPr lang="es-ES_tradnl" sz="3200" b="1" dirty="0">
                <a:solidFill>
                  <a:schemeClr val="tx1"/>
                </a:solidFill>
              </a:rPr>
              <a:t> of </a:t>
            </a:r>
            <a:r>
              <a:rPr lang="es-ES_tradnl" sz="3200" b="1" dirty="0" err="1">
                <a:solidFill>
                  <a:schemeClr val="tx1"/>
                </a:solidFill>
              </a:rPr>
              <a:t>Partial</a:t>
            </a:r>
            <a:r>
              <a:rPr lang="es-ES_tradnl" sz="3200" b="1" dirty="0">
                <a:solidFill>
                  <a:schemeClr val="tx1"/>
                </a:solidFill>
              </a:rPr>
              <a:t> </a:t>
            </a:r>
            <a:r>
              <a:rPr lang="es-ES_tradnl" sz="3200" b="1" dirty="0" err="1">
                <a:solidFill>
                  <a:schemeClr val="tx1"/>
                </a:solidFill>
              </a:rPr>
              <a:t>Discharges</a:t>
            </a:r>
            <a:r>
              <a:rPr lang="es-ES_tradnl" sz="3200" b="1" dirty="0">
                <a:solidFill>
                  <a:schemeClr val="tx1"/>
                </a:solidFill>
              </a:rPr>
              <a:t> (PD):</a:t>
            </a:r>
          </a:p>
          <a:p>
            <a:pPr>
              <a:buClr>
                <a:srgbClr val="E3A000"/>
              </a:buClr>
              <a:buFont typeface="Wingdings" pitchFamily="2" charset="2"/>
              <a:buChar char="§"/>
            </a:pPr>
            <a:endParaRPr lang="es-ES_tradnl" sz="2800" dirty="0"/>
          </a:p>
          <a:p>
            <a:pPr>
              <a:buClr>
                <a:srgbClr val="E3A000"/>
              </a:buClr>
              <a:buFont typeface="Wingdings" pitchFamily="2" charset="2"/>
              <a:buChar char="§"/>
            </a:pPr>
            <a:r>
              <a:rPr lang="es-ES_tradnl" sz="2800" b="1" dirty="0" err="1">
                <a:solidFill>
                  <a:schemeClr val="tx1"/>
                </a:solidFill>
              </a:rPr>
              <a:t>External</a:t>
            </a:r>
            <a:r>
              <a:rPr lang="es-ES_tradnl" sz="2800" b="1" dirty="0">
                <a:solidFill>
                  <a:schemeClr val="tx1"/>
                </a:solidFill>
              </a:rPr>
              <a:t> </a:t>
            </a:r>
            <a:r>
              <a:rPr lang="es-ES_tradnl" sz="2800" b="1" dirty="0" err="1">
                <a:solidFill>
                  <a:schemeClr val="tx1"/>
                </a:solidFill>
              </a:rPr>
              <a:t>Partial</a:t>
            </a:r>
            <a:r>
              <a:rPr lang="es-ES_tradnl" sz="2800" b="1" dirty="0">
                <a:solidFill>
                  <a:schemeClr val="tx1"/>
                </a:solidFill>
              </a:rPr>
              <a:t> </a:t>
            </a:r>
            <a:r>
              <a:rPr lang="es-ES_tradnl" sz="2800" b="1" dirty="0" err="1">
                <a:solidFill>
                  <a:schemeClr val="tx1"/>
                </a:solidFill>
              </a:rPr>
              <a:t>Discharges</a:t>
            </a:r>
            <a:endParaRPr lang="es-ES_tradnl" sz="2800" dirty="0">
              <a:solidFill>
                <a:schemeClr val="tx1"/>
              </a:solidFill>
            </a:endParaRPr>
          </a:p>
          <a:p>
            <a:pPr lvl="1">
              <a:buClr>
                <a:srgbClr val="E3A000"/>
              </a:buClr>
              <a:buFont typeface="Arial" pitchFamily="34" charset="0"/>
              <a:buChar char="•"/>
            </a:pPr>
            <a:r>
              <a:rPr lang="es-ES_tradnl" sz="2800" b="1" dirty="0"/>
              <a:t>Corona</a:t>
            </a:r>
            <a:r>
              <a:rPr lang="es-ES_tradnl" sz="2800" dirty="0"/>
              <a:t>: type of PD in gaseous media </a:t>
            </a:r>
            <a:r>
              <a:rPr lang="es-ES_tradnl" sz="2800" dirty="0" smtClean="0"/>
              <a:t>(audible </a:t>
            </a:r>
            <a:r>
              <a:rPr lang="es-ES_tradnl" sz="2800" dirty="0"/>
              <a:t>noise)</a:t>
            </a:r>
            <a:endParaRPr lang="es-ES_tradnl" sz="2400" dirty="0"/>
          </a:p>
          <a:p>
            <a:pPr lvl="1">
              <a:buClr>
                <a:srgbClr val="E3A000"/>
              </a:buClr>
              <a:buFont typeface="Arial" pitchFamily="34" charset="0"/>
              <a:buChar char="•"/>
            </a:pPr>
            <a:r>
              <a:rPr lang="es-ES_tradnl" sz="2800" b="1" dirty="0" err="1"/>
              <a:t>Surface</a:t>
            </a:r>
            <a:r>
              <a:rPr lang="es-ES_tradnl" sz="2800" b="1" dirty="0"/>
              <a:t> </a:t>
            </a:r>
            <a:r>
              <a:rPr lang="es-ES_tradnl" sz="2800" b="1" dirty="0" err="1"/>
              <a:t>discharges</a:t>
            </a:r>
            <a:r>
              <a:rPr lang="es-ES_tradnl" sz="2800" dirty="0"/>
              <a:t>: PD in </a:t>
            </a:r>
            <a:r>
              <a:rPr lang="es-ES_tradnl" sz="2800" dirty="0" err="1"/>
              <a:t>boundaries</a:t>
            </a:r>
            <a:r>
              <a:rPr lang="es-ES_tradnl" sz="2800" dirty="0"/>
              <a:t> </a:t>
            </a:r>
            <a:r>
              <a:rPr lang="es-ES_tradnl" sz="2800" dirty="0" err="1"/>
              <a:t>between</a:t>
            </a:r>
            <a:r>
              <a:rPr lang="es-ES_tradnl" sz="2800" dirty="0"/>
              <a:t> </a:t>
            </a:r>
            <a:r>
              <a:rPr lang="es-ES_tradnl" sz="2800" dirty="0" err="1"/>
              <a:t>different</a:t>
            </a:r>
            <a:r>
              <a:rPr lang="es-ES_tradnl" sz="2800" dirty="0"/>
              <a:t> </a:t>
            </a:r>
            <a:r>
              <a:rPr lang="es-ES_tradnl" sz="2800" dirty="0" err="1"/>
              <a:t>dielectrics</a:t>
            </a:r>
            <a:r>
              <a:rPr lang="es-ES_tradnl" sz="2800" dirty="0"/>
              <a:t> (i.e. gas/</a:t>
            </a:r>
            <a:r>
              <a:rPr lang="es-ES_tradnl" sz="2800" dirty="0" err="1"/>
              <a:t>oil</a:t>
            </a:r>
            <a:r>
              <a:rPr lang="es-ES_tradnl" sz="2800" dirty="0"/>
              <a:t>)</a:t>
            </a:r>
          </a:p>
          <a:p>
            <a:pPr lvl="1">
              <a:buClr>
                <a:srgbClr val="E3A000"/>
              </a:buClr>
              <a:buFont typeface="Arial" pitchFamily="34" charset="0"/>
              <a:buChar char="•"/>
            </a:pPr>
            <a:endParaRPr lang="es-ES_tradnl" sz="2800" dirty="0"/>
          </a:p>
          <a:p>
            <a:pPr>
              <a:buClr>
                <a:srgbClr val="E3A000"/>
              </a:buClr>
              <a:buFont typeface="Wingdings" pitchFamily="2" charset="2"/>
              <a:buChar char="§"/>
            </a:pPr>
            <a:r>
              <a:rPr lang="es-ES_tradnl" sz="2800" b="1" dirty="0" err="1">
                <a:solidFill>
                  <a:schemeClr val="tx1"/>
                </a:solidFill>
              </a:rPr>
              <a:t>Internal</a:t>
            </a:r>
            <a:r>
              <a:rPr lang="es-ES_tradnl" sz="2800" b="1" dirty="0">
                <a:solidFill>
                  <a:schemeClr val="tx1"/>
                </a:solidFill>
              </a:rPr>
              <a:t> </a:t>
            </a:r>
            <a:r>
              <a:rPr lang="es-ES_tradnl" sz="2800" b="1" dirty="0" err="1">
                <a:solidFill>
                  <a:schemeClr val="tx1"/>
                </a:solidFill>
              </a:rPr>
              <a:t>Partial</a:t>
            </a:r>
            <a:r>
              <a:rPr lang="es-ES_tradnl" sz="2800" b="1" dirty="0">
                <a:solidFill>
                  <a:schemeClr val="tx1"/>
                </a:solidFill>
              </a:rPr>
              <a:t> </a:t>
            </a:r>
            <a:r>
              <a:rPr lang="es-ES_tradnl" sz="2800" b="1" dirty="0" err="1">
                <a:solidFill>
                  <a:schemeClr val="tx1"/>
                </a:solidFill>
              </a:rPr>
              <a:t>Discharges</a:t>
            </a:r>
            <a:endParaRPr lang="es-ES_tradnl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ES_tradnl" sz="2800" dirty="0"/>
              <a:t>   </a:t>
            </a:r>
            <a:r>
              <a:rPr lang="es-ES_tradnl" sz="2800" dirty="0">
                <a:solidFill>
                  <a:schemeClr val="tx1"/>
                </a:solidFill>
              </a:rPr>
              <a:t>PD in </a:t>
            </a:r>
            <a:r>
              <a:rPr lang="es-ES_tradnl" sz="2800" dirty="0" err="1">
                <a:solidFill>
                  <a:schemeClr val="tx1"/>
                </a:solidFill>
              </a:rPr>
              <a:t>cavities</a:t>
            </a:r>
            <a:r>
              <a:rPr lang="es-ES_tradnl" sz="2800" dirty="0">
                <a:solidFill>
                  <a:schemeClr val="tx1"/>
                </a:solidFill>
              </a:rPr>
              <a:t> in </a:t>
            </a:r>
            <a:r>
              <a:rPr lang="es-ES_tradnl" sz="2800" dirty="0" err="1">
                <a:solidFill>
                  <a:schemeClr val="tx1"/>
                </a:solidFill>
              </a:rPr>
              <a:t>solid</a:t>
            </a:r>
            <a:r>
              <a:rPr lang="es-ES_tradnl" sz="2800" dirty="0">
                <a:solidFill>
                  <a:schemeClr val="tx1"/>
                </a:solidFill>
              </a:rPr>
              <a:t> </a:t>
            </a:r>
            <a:r>
              <a:rPr lang="es-ES_tradnl" sz="2800" dirty="0" err="1">
                <a:solidFill>
                  <a:schemeClr val="tx1"/>
                </a:solidFill>
              </a:rPr>
              <a:t>or</a:t>
            </a:r>
            <a:r>
              <a:rPr lang="es-ES_tradnl" sz="2800" dirty="0">
                <a:solidFill>
                  <a:schemeClr val="tx1"/>
                </a:solidFill>
              </a:rPr>
              <a:t> </a:t>
            </a:r>
            <a:r>
              <a:rPr lang="es-ES_tradnl" sz="2800" dirty="0" err="1">
                <a:solidFill>
                  <a:schemeClr val="tx1"/>
                </a:solidFill>
              </a:rPr>
              <a:t>liquid</a:t>
            </a:r>
            <a:r>
              <a:rPr lang="es-ES_tradnl" sz="2800" dirty="0">
                <a:solidFill>
                  <a:schemeClr val="tx1"/>
                </a:solidFill>
              </a:rPr>
              <a:t> </a:t>
            </a:r>
            <a:r>
              <a:rPr lang="es-ES_tradnl" sz="2800" dirty="0" err="1">
                <a:solidFill>
                  <a:schemeClr val="tx1"/>
                </a:solidFill>
              </a:rPr>
              <a:t>dielectrics</a:t>
            </a:r>
            <a:endParaRPr lang="es-ES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3EF5A-AB17-47C1-8F5A-C7F45B910483}" type="slidenum">
              <a:rPr lang="da-DK" smtClean="0"/>
              <a:pPr/>
              <a:t>26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877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2800" dirty="0" err="1"/>
              <a:t>Partial</a:t>
            </a:r>
            <a:r>
              <a:rPr lang="es-ES_tradnl" sz="2800" dirty="0"/>
              <a:t> </a:t>
            </a:r>
            <a:r>
              <a:rPr lang="es-ES_tradnl" sz="2800" dirty="0" err="1"/>
              <a:t>discharges</a:t>
            </a:r>
            <a:r>
              <a:rPr lang="es-ES_tradnl" sz="2800" dirty="0"/>
              <a:t> </a:t>
            </a:r>
            <a:r>
              <a:rPr lang="es-ES_tradnl" sz="2800" dirty="0" err="1"/>
              <a:t>measurement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90291" y="1223963"/>
            <a:ext cx="9073008" cy="570706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3200" b="1" dirty="0" err="1">
                <a:solidFill>
                  <a:schemeClr val="tx1"/>
                </a:solidFill>
              </a:rPr>
              <a:t>Laboratory</a:t>
            </a:r>
            <a:r>
              <a:rPr lang="es-ES_tradnl" sz="3200" b="1" dirty="0">
                <a:solidFill>
                  <a:schemeClr val="tx1"/>
                </a:solidFill>
              </a:rPr>
              <a:t> </a:t>
            </a:r>
            <a:r>
              <a:rPr lang="es-ES_tradnl" sz="3200" b="1" dirty="0" err="1">
                <a:solidFill>
                  <a:schemeClr val="tx1"/>
                </a:solidFill>
              </a:rPr>
              <a:t>setup</a:t>
            </a:r>
            <a:endParaRPr lang="es-ES_tradnl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3EF5A-AB17-47C1-8F5A-C7F45B910483}" type="slidenum">
              <a:rPr lang="da-DK" smtClean="0"/>
              <a:pPr/>
              <a:t>27</a:t>
            </a:fld>
            <a:endParaRPr lang="da-DK" dirty="0"/>
          </a:p>
        </p:txBody>
      </p:sp>
      <p:pic>
        <p:nvPicPr>
          <p:cNvPr id="4505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31" y="2255711"/>
            <a:ext cx="6120680" cy="2424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5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35" y="2639854"/>
            <a:ext cx="2427947" cy="150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906" y="4798234"/>
            <a:ext cx="1656184" cy="2186595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506314" y="5106228"/>
            <a:ext cx="5472608" cy="144655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>
              <a:buClr>
                <a:srgbClr val="E3A000"/>
              </a:buClr>
            </a:pPr>
            <a:endParaRPr lang="en-GB" dirty="0" smtClean="0"/>
          </a:p>
          <a:p>
            <a:pPr marL="342837" indent="-342837">
              <a:buClr>
                <a:srgbClr val="E3A000"/>
              </a:buClr>
              <a:buFont typeface="Wingdings" pitchFamily="2" charset="2"/>
              <a:buChar char="§"/>
            </a:pPr>
            <a:r>
              <a:rPr lang="en-GB" sz="2000" dirty="0"/>
              <a:t>At the moment when the PD appears, the sharpen part will be HV side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862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2800" dirty="0" err="1"/>
              <a:t>Partial</a:t>
            </a:r>
            <a:r>
              <a:rPr lang="es-ES_tradnl" sz="2800" dirty="0"/>
              <a:t> </a:t>
            </a:r>
            <a:r>
              <a:rPr lang="es-ES_tradnl" sz="2800" dirty="0" err="1"/>
              <a:t>discharges</a:t>
            </a:r>
            <a:r>
              <a:rPr lang="es-ES_tradnl" sz="2800" dirty="0"/>
              <a:t> </a:t>
            </a:r>
            <a:r>
              <a:rPr lang="es-ES_tradnl" sz="2800" dirty="0" err="1"/>
              <a:t>measurement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6276" y="1223963"/>
            <a:ext cx="9073008" cy="570706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3200" b="1" dirty="0">
                <a:solidFill>
                  <a:schemeClr val="tx1"/>
                </a:solidFill>
              </a:rPr>
              <a:t>Experimental </a:t>
            </a:r>
            <a:r>
              <a:rPr lang="es-ES_tradnl" sz="3200" b="1" dirty="0" err="1">
                <a:solidFill>
                  <a:schemeClr val="tx1"/>
                </a:solidFill>
              </a:rPr>
              <a:t>results</a:t>
            </a:r>
            <a:r>
              <a:rPr lang="es-ES_tradnl" sz="3200" b="1" dirty="0">
                <a:solidFill>
                  <a:schemeClr val="tx1"/>
                </a:solidFill>
              </a:rPr>
              <a:t> (HQQ 3-D </a:t>
            </a:r>
            <a:r>
              <a:rPr lang="es-ES_tradnl" sz="3200" b="1" dirty="0" err="1">
                <a:solidFill>
                  <a:schemeClr val="tx1"/>
                </a:solidFill>
              </a:rPr>
              <a:t>plot</a:t>
            </a:r>
            <a:r>
              <a:rPr lang="es-ES_tradnl" sz="3200" b="1" dirty="0">
                <a:solidFill>
                  <a:schemeClr val="tx1"/>
                </a:solidFill>
              </a:rPr>
              <a:t>)</a:t>
            </a:r>
            <a:endParaRPr lang="es-ES_tradnl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3EF5A-AB17-47C1-8F5A-C7F45B910483}" type="slidenum">
              <a:rPr lang="da-DK" smtClean="0"/>
              <a:pPr/>
              <a:t>28</a:t>
            </a:fld>
            <a:endParaRPr lang="da-DK" dirty="0"/>
          </a:p>
        </p:txBody>
      </p:sp>
      <p:pic>
        <p:nvPicPr>
          <p:cNvPr id="4515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788" y="3959243"/>
            <a:ext cx="4320481" cy="28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15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22" y="2088284"/>
            <a:ext cx="3744416" cy="2481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610770" y="2160290"/>
            <a:ext cx="4824536" cy="1815882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>
              <a:buClr>
                <a:srgbClr val="E3A000"/>
              </a:buClr>
            </a:pPr>
            <a:r>
              <a:rPr lang="en-GB" dirty="0" smtClean="0"/>
              <a:t>External partial discharges:</a:t>
            </a:r>
          </a:p>
          <a:p>
            <a:pPr>
              <a:buClr>
                <a:srgbClr val="E3A000"/>
              </a:buClr>
            </a:pPr>
            <a:endParaRPr lang="en-GB" dirty="0" smtClean="0"/>
          </a:p>
          <a:p>
            <a:pPr marL="342837" indent="-342837">
              <a:buClr>
                <a:srgbClr val="E3A000"/>
              </a:buClr>
              <a:buFont typeface="Wingdings" pitchFamily="2" charset="2"/>
              <a:buChar char="§"/>
            </a:pPr>
            <a:r>
              <a:rPr lang="en-GB" sz="2000" dirty="0"/>
              <a:t>Corona effect or surface discharges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10" name="9 CuadroTexto"/>
          <p:cNvSpPr txBox="1"/>
          <p:nvPr/>
        </p:nvSpPr>
        <p:spPr>
          <a:xfrm>
            <a:off x="218282" y="4677665"/>
            <a:ext cx="4536504" cy="243143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>
              <a:buClr>
                <a:srgbClr val="E3A000"/>
              </a:buClr>
            </a:pPr>
            <a:r>
              <a:rPr lang="en-GB" dirty="0" smtClean="0"/>
              <a:t>They occur:</a:t>
            </a:r>
          </a:p>
          <a:p>
            <a:pPr>
              <a:buClr>
                <a:srgbClr val="E3A000"/>
              </a:buClr>
            </a:pPr>
            <a:endParaRPr lang="en-GB" dirty="0" smtClean="0"/>
          </a:p>
          <a:p>
            <a:pPr marL="342837" indent="-342837">
              <a:buClr>
                <a:srgbClr val="E3A000"/>
              </a:buClr>
              <a:buFont typeface="Wingdings" pitchFamily="2" charset="2"/>
              <a:buChar char="§"/>
            </a:pPr>
            <a:r>
              <a:rPr lang="en-GB" sz="2000" dirty="0"/>
              <a:t>At the peaks of the Voltage waveform (90 or 270º)</a:t>
            </a:r>
          </a:p>
          <a:p>
            <a:pPr marL="342837" indent="-342837">
              <a:buClr>
                <a:srgbClr val="E3A000"/>
              </a:buClr>
              <a:buFont typeface="Wingdings" pitchFamily="2" charset="2"/>
              <a:buChar char="§"/>
            </a:pPr>
            <a:endParaRPr lang="en-GB" sz="2000" dirty="0"/>
          </a:p>
          <a:p>
            <a:pPr marL="342837" indent="-342837">
              <a:buClr>
                <a:srgbClr val="E3A000"/>
              </a:buClr>
              <a:buFont typeface="Wingdings" pitchFamily="2" charset="2"/>
              <a:buChar char="§"/>
            </a:pPr>
            <a:r>
              <a:rPr lang="en-GB" sz="2000" dirty="0"/>
              <a:t>A-&gt;K (90º) / K-&gt;A (270º)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194" y="2939831"/>
            <a:ext cx="897257" cy="516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48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2800" dirty="0" err="1" smtClean="0"/>
              <a:t>Partial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discharges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measurement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6274" y="1223963"/>
            <a:ext cx="9073008" cy="570706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3200" b="1" dirty="0" smtClean="0">
                <a:solidFill>
                  <a:schemeClr val="tx1"/>
                </a:solidFill>
              </a:rPr>
              <a:t>Experimental </a:t>
            </a:r>
            <a:r>
              <a:rPr lang="es-ES_tradnl" sz="3200" b="1" dirty="0" err="1" smtClean="0">
                <a:solidFill>
                  <a:schemeClr val="tx1"/>
                </a:solidFill>
              </a:rPr>
              <a:t>results</a:t>
            </a:r>
            <a:r>
              <a:rPr lang="es-ES_tradnl" sz="3200" b="1" dirty="0" smtClean="0">
                <a:solidFill>
                  <a:schemeClr val="tx1"/>
                </a:solidFill>
              </a:rPr>
              <a:t> </a:t>
            </a:r>
            <a:r>
              <a:rPr lang="es-ES_tradnl" sz="3200" b="1" dirty="0">
                <a:solidFill>
                  <a:schemeClr val="tx1"/>
                </a:solidFill>
              </a:rPr>
              <a:t>(HQQ 3-D </a:t>
            </a:r>
            <a:r>
              <a:rPr lang="es-ES_tradnl" sz="3200" b="1" dirty="0" err="1">
                <a:solidFill>
                  <a:schemeClr val="tx1"/>
                </a:solidFill>
              </a:rPr>
              <a:t>plot</a:t>
            </a:r>
            <a:r>
              <a:rPr lang="es-ES_tradnl" sz="3200" b="1" dirty="0">
                <a:solidFill>
                  <a:schemeClr val="tx1"/>
                </a:solidFill>
              </a:rPr>
              <a:t>)</a:t>
            </a:r>
            <a:endParaRPr lang="es-ES_tradnl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_tradnl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3EF5A-AB17-47C1-8F5A-C7F45B910483}" type="slidenum">
              <a:rPr lang="da-DK" smtClean="0"/>
              <a:pPr/>
              <a:t>29</a:t>
            </a:fld>
            <a:endParaRPr lang="da-DK" dirty="0"/>
          </a:p>
        </p:txBody>
      </p:sp>
      <p:pic>
        <p:nvPicPr>
          <p:cNvPr id="4526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15" y="2376314"/>
            <a:ext cx="4536504" cy="2904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914" y="4651655"/>
            <a:ext cx="3332453" cy="2189155"/>
          </a:xfrm>
          <a:prstGeom prst="rect">
            <a:avLst/>
          </a:prstGeom>
        </p:spPr>
      </p:pic>
      <p:sp>
        <p:nvSpPr>
          <p:cNvPr id="5" name="4 Elipse"/>
          <p:cNvSpPr/>
          <p:nvPr/>
        </p:nvSpPr>
        <p:spPr bwMode="auto">
          <a:xfrm>
            <a:off x="7009482" y="5030217"/>
            <a:ext cx="72008" cy="72008"/>
          </a:xfrm>
          <a:prstGeom prst="ellipse">
            <a:avLst/>
          </a:prstGeom>
          <a:noFill/>
          <a:ln w="25400" cap="flat" cmpd="sng" algn="ctr">
            <a:solidFill>
              <a:srgbClr val="E3A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295" tIns="48148" rIns="96295" bIns="481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63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10" name="9 Elipse"/>
          <p:cNvSpPr/>
          <p:nvPr/>
        </p:nvSpPr>
        <p:spPr bwMode="auto">
          <a:xfrm>
            <a:off x="7707114" y="5749623"/>
            <a:ext cx="72008" cy="7200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295" tIns="48148" rIns="96295" bIns="481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63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11" name="10 Elipse"/>
          <p:cNvSpPr/>
          <p:nvPr/>
        </p:nvSpPr>
        <p:spPr bwMode="auto">
          <a:xfrm>
            <a:off x="6312843" y="5750231"/>
            <a:ext cx="72008" cy="7200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295" tIns="48148" rIns="96295" bIns="481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63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12" name="11 Elipse"/>
          <p:cNvSpPr/>
          <p:nvPr/>
        </p:nvSpPr>
        <p:spPr bwMode="auto">
          <a:xfrm>
            <a:off x="9090446" y="5749623"/>
            <a:ext cx="72008" cy="7200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295" tIns="48148" rIns="96295" bIns="481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63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13" name="12 Elipse"/>
          <p:cNvSpPr/>
          <p:nvPr/>
        </p:nvSpPr>
        <p:spPr bwMode="auto">
          <a:xfrm>
            <a:off x="8408379" y="6463109"/>
            <a:ext cx="72008" cy="72008"/>
          </a:xfrm>
          <a:prstGeom prst="ellipse">
            <a:avLst/>
          </a:prstGeom>
          <a:noFill/>
          <a:ln w="25400" cap="flat" cmpd="sng" algn="ctr">
            <a:solidFill>
              <a:srgbClr val="E3A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295" tIns="48148" rIns="96295" bIns="481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63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grpSp>
        <p:nvGrpSpPr>
          <p:cNvPr id="9" name="8 Grupo"/>
          <p:cNvGrpSpPr/>
          <p:nvPr/>
        </p:nvGrpSpPr>
        <p:grpSpPr>
          <a:xfrm>
            <a:off x="8067154" y="4700471"/>
            <a:ext cx="1152128" cy="383232"/>
            <a:chOff x="8067154" y="4377730"/>
            <a:chExt cx="1152128" cy="383232"/>
          </a:xfrm>
        </p:grpSpPr>
        <p:sp>
          <p:nvSpPr>
            <p:cNvPr id="14" name="13 Elipse"/>
            <p:cNvSpPr/>
            <p:nvPr/>
          </p:nvSpPr>
          <p:spPr bwMode="auto">
            <a:xfrm>
              <a:off x="8139162" y="4463666"/>
              <a:ext cx="72008" cy="72008"/>
            </a:xfrm>
            <a:prstGeom prst="ellipse">
              <a:avLst/>
            </a:prstGeom>
            <a:noFill/>
            <a:ln w="25400" cap="flat" cmpd="sng" algn="ctr">
              <a:solidFill>
                <a:srgbClr val="E3A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6295" tIns="48148" rIns="96295" bIns="4814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63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5" name="14 Elipse"/>
            <p:cNvSpPr/>
            <p:nvPr/>
          </p:nvSpPr>
          <p:spPr bwMode="auto">
            <a:xfrm>
              <a:off x="8139162" y="4608562"/>
              <a:ext cx="72008" cy="72008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6295" tIns="48148" rIns="96295" bIns="4814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63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8283178" y="4377730"/>
              <a:ext cx="936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900" dirty="0" err="1" smtClean="0"/>
                <a:t>External</a:t>
              </a:r>
              <a:r>
                <a:rPr lang="es-ES_tradnl" sz="900" dirty="0" smtClean="0"/>
                <a:t> PD</a:t>
              </a:r>
              <a:endParaRPr lang="es-ES" sz="1800" dirty="0"/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8283178" y="4530130"/>
              <a:ext cx="936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900" dirty="0" err="1" smtClean="0"/>
                <a:t>Internal</a:t>
              </a:r>
              <a:r>
                <a:rPr lang="es-ES_tradnl" sz="900" dirty="0" smtClean="0"/>
                <a:t> PD</a:t>
              </a:r>
              <a:endParaRPr lang="es-ES" sz="1800" dirty="0"/>
            </a:p>
          </p:txBody>
        </p:sp>
        <p:sp>
          <p:nvSpPr>
            <p:cNvPr id="7" name="6 Rectángulo"/>
            <p:cNvSpPr/>
            <p:nvPr/>
          </p:nvSpPr>
          <p:spPr bwMode="auto">
            <a:xfrm>
              <a:off x="8067154" y="4377730"/>
              <a:ext cx="1095300" cy="383232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6295" tIns="48148" rIns="96295" bIns="4814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63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20" name="19 CuadroTexto"/>
          <p:cNvSpPr txBox="1"/>
          <p:nvPr/>
        </p:nvSpPr>
        <p:spPr>
          <a:xfrm>
            <a:off x="521297" y="5476721"/>
            <a:ext cx="482453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E3A000"/>
              </a:buClr>
            </a:pPr>
            <a:r>
              <a:rPr lang="en-GB" dirty="0" smtClean="0"/>
              <a:t>Internal partial discharges:</a:t>
            </a:r>
          </a:p>
          <a:p>
            <a:pPr>
              <a:buClr>
                <a:srgbClr val="E3A000"/>
              </a:buClr>
            </a:pPr>
            <a:endParaRPr lang="en-GB" dirty="0" smtClean="0"/>
          </a:p>
          <a:p>
            <a:pPr marL="342900" indent="-342900">
              <a:buClr>
                <a:srgbClr val="E3A000"/>
              </a:buClr>
              <a:buFont typeface="Wingdings" pitchFamily="2" charset="2"/>
              <a:buChar char="§"/>
            </a:pPr>
            <a:r>
              <a:rPr lang="en-GB" sz="2000" dirty="0" smtClean="0"/>
              <a:t>In voids or cavities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330850" y="2657956"/>
            <a:ext cx="43924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E3A000"/>
              </a:buClr>
            </a:pPr>
            <a:r>
              <a:rPr lang="en-GB" dirty="0" smtClean="0"/>
              <a:t>They occur:</a:t>
            </a:r>
          </a:p>
          <a:p>
            <a:pPr>
              <a:buClr>
                <a:srgbClr val="E3A000"/>
              </a:buClr>
            </a:pPr>
            <a:endParaRPr lang="en-GB" dirty="0" smtClean="0"/>
          </a:p>
          <a:p>
            <a:pPr marL="342900" indent="-342900">
              <a:buClr>
                <a:srgbClr val="E3A000"/>
              </a:buClr>
              <a:buFont typeface="Wingdings" pitchFamily="2" charset="2"/>
              <a:buChar char="§"/>
            </a:pPr>
            <a:r>
              <a:rPr lang="en-GB" sz="2000" dirty="0" smtClean="0"/>
              <a:t>At 0 / 180 / 360º</a:t>
            </a:r>
          </a:p>
          <a:p>
            <a:pPr marL="342900" indent="-342900">
              <a:buClr>
                <a:srgbClr val="E3A000"/>
              </a:buClr>
              <a:buFont typeface="Wingdings" pitchFamily="2" charset="2"/>
              <a:buChar char="§"/>
            </a:pPr>
            <a:endParaRPr lang="en-GB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705" y="5987828"/>
            <a:ext cx="851424" cy="95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89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2800" dirty="0" err="1"/>
              <a:t>Description</a:t>
            </a:r>
            <a:r>
              <a:rPr lang="es-ES_tradnl" sz="2800" dirty="0"/>
              <a:t> of </a:t>
            </a:r>
            <a:r>
              <a:rPr lang="es-ES_tradnl" sz="2800" dirty="0" err="1"/>
              <a:t>voltage</a:t>
            </a:r>
            <a:r>
              <a:rPr lang="es-ES_tradnl" sz="2800" dirty="0"/>
              <a:t> </a:t>
            </a:r>
            <a:r>
              <a:rPr lang="es-ES_tradnl" sz="2800" dirty="0" err="1"/>
              <a:t>transformer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90291" y="1223963"/>
            <a:ext cx="9073008" cy="5707062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s-ES_tradnl" sz="3200" b="1" u="sng" dirty="0" err="1">
                <a:solidFill>
                  <a:schemeClr val="tx1"/>
                </a:solidFill>
              </a:rPr>
              <a:t>Rated</a:t>
            </a:r>
            <a:r>
              <a:rPr lang="es-ES_tradnl" sz="3200" b="1" u="sng" dirty="0">
                <a:solidFill>
                  <a:schemeClr val="tx1"/>
                </a:solidFill>
              </a:rPr>
              <a:t> data</a:t>
            </a:r>
            <a:endParaRPr lang="es-ES_tradnl" sz="3200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3EF5A-AB17-47C1-8F5A-C7F45B910483}" type="slidenum">
              <a:rPr lang="da-DK" smtClean="0"/>
              <a:pPr/>
              <a:t>3</a:t>
            </a:fld>
            <a:endParaRPr lang="da-DK" dirty="0"/>
          </a:p>
        </p:txBody>
      </p:sp>
      <p:graphicFrame>
        <p:nvGraphicFramePr>
          <p:cNvPr id="9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420462"/>
              </p:ext>
            </p:extLst>
          </p:nvPr>
        </p:nvGraphicFramePr>
        <p:xfrm>
          <a:off x="1691680" y="2088283"/>
          <a:ext cx="6015434" cy="245842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007717"/>
                <a:gridCol w="3007717"/>
              </a:tblGrid>
              <a:tr h="432227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Voltage </a:t>
                      </a:r>
                      <a:r>
                        <a:rPr lang="it-IT" sz="1800" dirty="0" err="1" smtClean="0"/>
                        <a:t>Tranformer</a:t>
                      </a:r>
                      <a:endParaRPr lang="it-I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ABB</a:t>
                      </a:r>
                      <a:r>
                        <a:rPr lang="it-IT" sz="1800" baseline="0" dirty="0" smtClean="0"/>
                        <a:t> EMF 72</a:t>
                      </a:r>
                      <a:endParaRPr lang="it-IT" sz="1800" dirty="0"/>
                    </a:p>
                  </a:txBody>
                  <a:tcPr anchor="ctr"/>
                </a:tc>
              </a:tr>
              <a:tr h="746037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err="1" smtClean="0"/>
                        <a:t>Insulation</a:t>
                      </a:r>
                      <a:r>
                        <a:rPr lang="it-IT" sz="1800" baseline="0" dirty="0" smtClean="0"/>
                        <a:t> Level 140-350 </a:t>
                      </a:r>
                      <a:r>
                        <a:rPr lang="it-IT" sz="1800" baseline="0" dirty="0" err="1" smtClean="0"/>
                        <a:t>kV</a:t>
                      </a:r>
                      <a:endParaRPr lang="it-I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High Volt. for</a:t>
                      </a:r>
                      <a:r>
                        <a:rPr lang="it-IT" sz="1800" baseline="0" dirty="0" smtClean="0"/>
                        <a:t> </a:t>
                      </a:r>
                      <a:r>
                        <a:rPr lang="it-IT" sz="1800" baseline="0" dirty="0" err="1" smtClean="0"/>
                        <a:t>equipment</a:t>
                      </a:r>
                      <a:r>
                        <a:rPr lang="it-IT" sz="1800" baseline="0" dirty="0" smtClean="0"/>
                        <a:t> 72 </a:t>
                      </a:r>
                      <a:r>
                        <a:rPr lang="it-IT" sz="1800" baseline="0" dirty="0" err="1" smtClean="0"/>
                        <a:t>kV</a:t>
                      </a:r>
                      <a:r>
                        <a:rPr lang="it-IT" sz="1800" baseline="0" dirty="0" smtClean="0"/>
                        <a:t> 50 Hz</a:t>
                      </a:r>
                      <a:endParaRPr lang="it-IT" sz="1800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Standard</a:t>
                      </a:r>
                      <a:r>
                        <a:rPr lang="it-IT" sz="1800" baseline="0" dirty="0" smtClean="0"/>
                        <a:t> IEC 186</a:t>
                      </a:r>
                      <a:endParaRPr lang="it-I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Voltage </a:t>
                      </a:r>
                      <a:r>
                        <a:rPr lang="it-IT" sz="1800" dirty="0" err="1" smtClean="0"/>
                        <a:t>factor</a:t>
                      </a:r>
                      <a:r>
                        <a:rPr lang="it-IT" sz="1800" baseline="0" dirty="0" smtClean="0"/>
                        <a:t> (</a:t>
                      </a:r>
                      <a:r>
                        <a:rPr lang="it-IT" sz="1800" baseline="0" dirty="0" err="1" smtClean="0"/>
                        <a:t>Vf</a:t>
                      </a:r>
                      <a:r>
                        <a:rPr lang="it-IT" sz="1800" baseline="0" dirty="0" smtClean="0"/>
                        <a:t>) 1.9/8h</a:t>
                      </a:r>
                      <a:endParaRPr lang="it-IT" sz="1800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Total mass 190 kg</a:t>
                      </a:r>
                      <a:endParaRPr lang="it-I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err="1" smtClean="0"/>
                        <a:t>Year</a:t>
                      </a:r>
                      <a:r>
                        <a:rPr lang="it-IT" sz="1800" dirty="0" smtClean="0"/>
                        <a:t> of </a:t>
                      </a:r>
                      <a:r>
                        <a:rPr lang="it-IT" sz="1800" dirty="0" err="1" smtClean="0"/>
                        <a:t>manufacture</a:t>
                      </a:r>
                      <a:r>
                        <a:rPr lang="it-IT" sz="1800" dirty="0" smtClean="0"/>
                        <a:t> 1998</a:t>
                      </a:r>
                      <a:endParaRPr lang="it-IT" sz="1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535406"/>
              </p:ext>
            </p:extLst>
          </p:nvPr>
        </p:nvGraphicFramePr>
        <p:xfrm>
          <a:off x="1691679" y="4680570"/>
          <a:ext cx="6015436" cy="113384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03859"/>
                <a:gridCol w="1503859"/>
                <a:gridCol w="1503859"/>
                <a:gridCol w="1503859"/>
              </a:tblGrid>
              <a:tr h="493769"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dirty="0" smtClean="0"/>
                        <a:t>A-N</a:t>
                      </a:r>
                      <a:endParaRPr lang="it-IT" sz="18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 smtClean="0"/>
                        <a:t>1a-1n</a:t>
                      </a:r>
                      <a:endParaRPr lang="it-IT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 smtClean="0"/>
                        <a:t>2a-2n</a:t>
                      </a:r>
                      <a:endParaRPr lang="it-IT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 smtClean="0"/>
                        <a:t>da-</a:t>
                      </a:r>
                      <a:r>
                        <a:rPr lang="it-IT" sz="1800" b="0" dirty="0" err="1" smtClean="0"/>
                        <a:t>dn</a:t>
                      </a:r>
                      <a:endParaRPr lang="it-IT" sz="1800" b="0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60000V / √3</a:t>
                      </a:r>
                      <a:endParaRPr lang="it-I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smtClean="0"/>
                        <a:t>110V / √3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smtClean="0"/>
                        <a:t>110V / √3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smtClean="0"/>
                        <a:t>110V / √3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959668"/>
              </p:ext>
            </p:extLst>
          </p:nvPr>
        </p:nvGraphicFramePr>
        <p:xfrm>
          <a:off x="1691679" y="6048722"/>
          <a:ext cx="6015436" cy="8640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03859"/>
                <a:gridCol w="1503859"/>
                <a:gridCol w="1503859"/>
                <a:gridCol w="1503859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 err="1" smtClean="0"/>
                        <a:t>Load</a:t>
                      </a:r>
                      <a:endParaRPr lang="it-IT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 smtClean="0"/>
                        <a:t>1 – 15 VA</a:t>
                      </a:r>
                      <a:endParaRPr lang="it-IT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baseline="0" dirty="0" smtClean="0"/>
                        <a:t>1 – 65 VA</a:t>
                      </a:r>
                      <a:endParaRPr lang="it-IT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 smtClean="0"/>
                        <a:t>75 </a:t>
                      </a:r>
                      <a:r>
                        <a:rPr lang="it-IT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</a:t>
                      </a:r>
                      <a:endParaRPr lang="it-IT" sz="1800" b="0" dirty="0"/>
                    </a:p>
                  </a:txBody>
                  <a:tcPr anchor="ctr"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Class</a:t>
                      </a:r>
                      <a:endParaRPr lang="it-I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0,2</a:t>
                      </a:r>
                      <a:endParaRPr lang="it-I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0,2</a:t>
                      </a:r>
                      <a:endParaRPr lang="it-I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3P</a:t>
                      </a:r>
                      <a:endParaRPr lang="it-IT" sz="1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06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38" y="792138"/>
            <a:ext cx="8686800" cy="266700"/>
          </a:xfrm>
        </p:spPr>
        <p:txBody>
          <a:bodyPr/>
          <a:lstStyle/>
          <a:p>
            <a:r>
              <a:rPr lang="it-IT" b="1" dirty="0" err="1" smtClean="0"/>
              <a:t>Dielectric</a:t>
            </a:r>
            <a:r>
              <a:rPr lang="it-IT" b="1" dirty="0" smtClean="0"/>
              <a:t> </a:t>
            </a:r>
            <a:r>
              <a:rPr lang="it-IT" b="1" dirty="0" err="1" smtClean="0"/>
              <a:t>spectroscopy</a:t>
            </a:r>
            <a:r>
              <a:rPr lang="it-IT" b="1" dirty="0" smtClean="0"/>
              <a:t> test</a:t>
            </a:r>
            <a:br>
              <a:rPr lang="it-IT" b="1" dirty="0" smtClean="0"/>
            </a:b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3EF5A-AB17-47C1-8F5A-C7F45B910483}" type="slidenum">
              <a:rPr lang="da-DK" smtClean="0"/>
              <a:pPr/>
              <a:t>30</a:t>
            </a:fld>
            <a:endParaRPr lang="da-DK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208828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    -  </a:t>
            </a:r>
            <a:r>
              <a:rPr lang="en-US" sz="2400" dirty="0" smtClean="0"/>
              <a:t>Spectroscopy is the measurement of the parameters   	in the frequency of isolation</a:t>
            </a:r>
            <a:endParaRPr lang="it-IT" sz="2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0" y="4608562"/>
            <a:ext cx="9290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    -  </a:t>
            </a:r>
            <a:r>
              <a:rPr lang="en-US" dirty="0" smtClean="0"/>
              <a:t>The perfect isolation has a 90°</a:t>
            </a:r>
            <a:endParaRPr lang="it-IT" dirty="0" smtClean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69440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 smtClean="0"/>
              <a:t>LABORATORY SETUP</a:t>
            </a:r>
            <a:endParaRPr lang="es-ES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3EF5A-AB17-47C1-8F5A-C7F45B910483}" type="slidenum">
              <a:rPr lang="da-DK" smtClean="0"/>
              <a:pPr/>
              <a:t>31</a:t>
            </a:fld>
            <a:endParaRPr lang="da-DK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6394" y="1728242"/>
            <a:ext cx="7429500" cy="43434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603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 smtClean="0"/>
              <a:t>RESULTS</a:t>
            </a:r>
            <a:endParaRPr lang="es-ES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3EF5A-AB17-47C1-8F5A-C7F45B910483}" type="slidenum">
              <a:rPr lang="da-DK" smtClean="0"/>
              <a:pPr/>
              <a:t>32</a:t>
            </a:fld>
            <a:endParaRPr lang="da-DK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4386" y="1440210"/>
            <a:ext cx="7450062" cy="5059622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296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 smtClean="0"/>
              <a:t>RESULTS</a:t>
            </a:r>
            <a:endParaRPr lang="es-ES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3EF5A-AB17-47C1-8F5A-C7F45B910483}" type="slidenum">
              <a:rPr lang="da-DK" smtClean="0"/>
              <a:pPr/>
              <a:t>33</a:t>
            </a:fld>
            <a:endParaRPr lang="da-DK" dirty="0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298" y="1676565"/>
            <a:ext cx="6694263" cy="480420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Ovale 2"/>
          <p:cNvSpPr/>
          <p:nvPr/>
        </p:nvSpPr>
        <p:spPr bwMode="auto">
          <a:xfrm>
            <a:off x="2450530" y="3240410"/>
            <a:ext cx="2088232" cy="100811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295" tIns="48148" rIns="96295" bIns="481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63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cxnSp>
        <p:nvCxnSpPr>
          <p:cNvPr id="6" name="Connettore 2 5"/>
          <p:cNvCxnSpPr/>
          <p:nvPr/>
        </p:nvCxnSpPr>
        <p:spPr bwMode="auto">
          <a:xfrm flipV="1">
            <a:off x="4538762" y="3384426"/>
            <a:ext cx="2808312" cy="3600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CasellaDiTesto 6"/>
          <p:cNvSpPr txBox="1"/>
          <p:nvPr/>
        </p:nvSpPr>
        <p:spPr>
          <a:xfrm>
            <a:off x="7347074" y="2880370"/>
            <a:ext cx="2232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err="1" smtClean="0"/>
              <a:t>Moisture</a:t>
            </a:r>
            <a:r>
              <a:rPr lang="it-IT" sz="1800" dirty="0" smtClean="0"/>
              <a:t> </a:t>
            </a:r>
            <a:r>
              <a:rPr lang="it-IT" sz="1800" dirty="0" err="1" smtClean="0"/>
              <a:t>content</a:t>
            </a:r>
            <a:r>
              <a:rPr lang="it-IT" sz="1800" dirty="0" smtClean="0"/>
              <a:t>: 4,8 %</a:t>
            </a:r>
          </a:p>
          <a:p>
            <a:endParaRPr lang="it-IT" sz="1800" dirty="0"/>
          </a:p>
          <a:p>
            <a:r>
              <a:rPr lang="it-IT" sz="1800" dirty="0" err="1" smtClean="0"/>
              <a:t>Oil</a:t>
            </a:r>
            <a:r>
              <a:rPr lang="it-IT" sz="1800" dirty="0" smtClean="0"/>
              <a:t> </a:t>
            </a:r>
            <a:r>
              <a:rPr lang="it-IT" sz="1800" dirty="0" err="1" smtClean="0"/>
              <a:t>conductivity</a:t>
            </a:r>
            <a:r>
              <a:rPr lang="it-IT" sz="1800" dirty="0" smtClean="0"/>
              <a:t>: 35 </a:t>
            </a:r>
            <a:r>
              <a:rPr lang="it-IT" sz="1800" dirty="0" err="1" smtClean="0"/>
              <a:t>aS</a:t>
            </a:r>
            <a:r>
              <a:rPr lang="it-IT" sz="1800" dirty="0" smtClean="0"/>
              <a:t>/m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83625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2800" dirty="0" err="1" smtClean="0"/>
              <a:t>Partial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discharges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measurement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62298" y="1223963"/>
            <a:ext cx="9073008" cy="570706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3200" b="1" dirty="0" smtClean="0">
                <a:solidFill>
                  <a:schemeClr val="tx1"/>
                </a:solidFill>
              </a:rPr>
              <a:t>References</a:t>
            </a:r>
          </a:p>
          <a:p>
            <a:pPr>
              <a:buFont typeface="Wingdings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[1] E. </a:t>
            </a:r>
            <a:r>
              <a:rPr lang="en-GB" sz="2000" dirty="0" err="1">
                <a:solidFill>
                  <a:schemeClr val="tx1"/>
                </a:solidFill>
              </a:rPr>
              <a:t>Kuffel</a:t>
            </a:r>
            <a:r>
              <a:rPr lang="en-GB" sz="2000" dirty="0">
                <a:solidFill>
                  <a:schemeClr val="tx1"/>
                </a:solidFill>
              </a:rPr>
              <a:t>, </a:t>
            </a:r>
            <a:r>
              <a:rPr lang="en-GB" sz="2000" dirty="0" err="1">
                <a:solidFill>
                  <a:schemeClr val="tx1"/>
                </a:solidFill>
              </a:rPr>
              <a:t>W.S.Zaengl</a:t>
            </a:r>
            <a:r>
              <a:rPr lang="en-GB" sz="2000" dirty="0">
                <a:solidFill>
                  <a:schemeClr val="tx1"/>
                </a:solidFill>
              </a:rPr>
              <a:t> and J. </a:t>
            </a:r>
            <a:r>
              <a:rPr lang="en-GB" sz="2000" dirty="0" err="1">
                <a:solidFill>
                  <a:schemeClr val="tx1"/>
                </a:solidFill>
              </a:rPr>
              <a:t>Kuffel</a:t>
            </a:r>
            <a:r>
              <a:rPr lang="en-GB" sz="2000" dirty="0">
                <a:solidFill>
                  <a:schemeClr val="tx1"/>
                </a:solidFill>
              </a:rPr>
              <a:t>, High Voltage Engineering: </a:t>
            </a:r>
            <a:r>
              <a:rPr lang="en-GB" sz="2000" dirty="0" err="1">
                <a:solidFill>
                  <a:schemeClr val="tx1"/>
                </a:solidFill>
              </a:rPr>
              <a:t>Fundamentals,second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smtClean="0">
                <a:solidFill>
                  <a:schemeClr val="tx1"/>
                </a:solidFill>
              </a:rPr>
              <a:t>edition </a:t>
            </a:r>
            <a:r>
              <a:rPr lang="en-GB" sz="2000" dirty="0">
                <a:solidFill>
                  <a:schemeClr val="tx1"/>
                </a:solidFill>
              </a:rPr>
              <a:t>2000, </a:t>
            </a:r>
            <a:r>
              <a:rPr lang="en-GB" sz="2000" dirty="0" err="1">
                <a:solidFill>
                  <a:schemeClr val="tx1"/>
                </a:solidFill>
              </a:rPr>
              <a:t>Newnes</a:t>
            </a:r>
            <a:r>
              <a:rPr lang="en-GB" sz="2000" dirty="0">
                <a:solidFill>
                  <a:schemeClr val="tx1"/>
                </a:solidFill>
              </a:rPr>
              <a:t>, ISBN 0 7506 3634 3</a:t>
            </a:r>
            <a:r>
              <a:rPr lang="en-GB" sz="2000" dirty="0" smtClean="0">
                <a:solidFill>
                  <a:schemeClr val="tx1"/>
                </a:solidFill>
              </a:rPr>
              <a:t>. </a:t>
            </a:r>
          </a:p>
          <a:p>
            <a:pPr>
              <a:buFont typeface="Wingdings" pitchFamily="2" charset="2"/>
              <a:buChar char="§"/>
            </a:pPr>
            <a:r>
              <a:rPr lang="en-GB" sz="2000" dirty="0" smtClean="0">
                <a:solidFill>
                  <a:schemeClr val="tx1"/>
                </a:solidFill>
              </a:rPr>
              <a:t>Lectures and laboratory notes. High voltage engineering course. Aalborg University.</a:t>
            </a:r>
            <a:endParaRPr lang="es-ES_tradnl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_tradnl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3EF5A-AB17-47C1-8F5A-C7F45B910483}" type="slidenum">
              <a:rPr lang="da-DK" smtClean="0"/>
              <a:pPr/>
              <a:t>34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409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2800" dirty="0" err="1" smtClean="0"/>
              <a:t>Partial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discharges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measurement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080170"/>
            <a:ext cx="9653588" cy="6120729"/>
          </a:xfrm>
        </p:spPr>
        <p:txBody>
          <a:bodyPr anchor="ctr"/>
          <a:lstStyle/>
          <a:p>
            <a:pPr marL="0" indent="0" algn="ctr">
              <a:lnSpc>
                <a:spcPct val="150000"/>
              </a:lnSpc>
              <a:buNone/>
            </a:pPr>
            <a:r>
              <a:rPr lang="es-ES_tradnl" sz="5400" b="1" dirty="0" smtClean="0">
                <a:solidFill>
                  <a:schemeClr val="tx1"/>
                </a:solidFill>
              </a:rPr>
              <a:t>Thanks for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s-ES_tradnl" sz="5400" b="1" dirty="0" smtClean="0">
                <a:solidFill>
                  <a:schemeClr val="tx1"/>
                </a:solidFill>
              </a:rPr>
              <a:t>your attention!</a:t>
            </a:r>
            <a:endParaRPr lang="es-ES_tradnl" sz="5400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s-ES_tradnl" sz="36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3EF5A-AB17-47C1-8F5A-C7F45B910483}" type="slidenum">
              <a:rPr lang="da-DK" smtClean="0"/>
              <a:pPr/>
              <a:t>35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6190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2800" dirty="0" err="1"/>
              <a:t>Description</a:t>
            </a:r>
            <a:r>
              <a:rPr lang="es-ES_tradnl" sz="2800" dirty="0"/>
              <a:t> of </a:t>
            </a:r>
            <a:r>
              <a:rPr lang="es-ES_tradnl" sz="2800" dirty="0" err="1"/>
              <a:t>voltage</a:t>
            </a:r>
            <a:r>
              <a:rPr lang="es-ES_tradnl" sz="2800" dirty="0"/>
              <a:t> </a:t>
            </a:r>
            <a:r>
              <a:rPr lang="es-ES_tradnl" sz="2800" dirty="0" err="1"/>
              <a:t>transformer</a:t>
            </a:r>
            <a:endParaRPr lang="es-ES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3EF5A-AB17-47C1-8F5A-C7F45B910483}" type="slidenum">
              <a:rPr lang="da-DK" smtClean="0"/>
              <a:pPr/>
              <a:t>4</a:t>
            </a:fld>
            <a:endParaRPr lang="da-DK" dirty="0"/>
          </a:p>
        </p:txBody>
      </p:sp>
      <p:pic>
        <p:nvPicPr>
          <p:cNvPr id="9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48" y="1512220"/>
            <a:ext cx="1677355" cy="454176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Connettore 2 5"/>
          <p:cNvCxnSpPr/>
          <p:nvPr/>
        </p:nvCxnSpPr>
        <p:spPr>
          <a:xfrm>
            <a:off x="1658444" y="1728196"/>
            <a:ext cx="151216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6"/>
          <p:cNvCxnSpPr/>
          <p:nvPr/>
        </p:nvCxnSpPr>
        <p:spPr>
          <a:xfrm>
            <a:off x="1802460" y="2495603"/>
            <a:ext cx="151216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7"/>
          <p:cNvCxnSpPr/>
          <p:nvPr/>
        </p:nvCxnSpPr>
        <p:spPr>
          <a:xfrm>
            <a:off x="1952111" y="4067586"/>
            <a:ext cx="123324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sellaDiTesto 8"/>
          <p:cNvSpPr txBox="1"/>
          <p:nvPr/>
        </p:nvSpPr>
        <p:spPr>
          <a:xfrm>
            <a:off x="3185358" y="1543532"/>
            <a:ext cx="1713444" cy="40011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it-IT" sz="2000" b="1" dirty="0" err="1"/>
              <a:t>Conductor</a:t>
            </a:r>
            <a:endParaRPr lang="it-IT" sz="2000" b="1" dirty="0"/>
          </a:p>
        </p:txBody>
      </p:sp>
      <p:sp>
        <p:nvSpPr>
          <p:cNvPr id="14" name="CasellaDiTesto 9"/>
          <p:cNvSpPr txBox="1"/>
          <p:nvPr/>
        </p:nvSpPr>
        <p:spPr>
          <a:xfrm>
            <a:off x="3365465" y="2295548"/>
            <a:ext cx="720080" cy="40011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it-IT" sz="2000" b="1" dirty="0"/>
              <a:t>SF6</a:t>
            </a:r>
          </a:p>
        </p:txBody>
      </p:sp>
      <p:sp>
        <p:nvSpPr>
          <p:cNvPr id="15" name="CasellaDiTesto 10"/>
          <p:cNvSpPr txBox="1"/>
          <p:nvPr/>
        </p:nvSpPr>
        <p:spPr>
          <a:xfrm>
            <a:off x="2954586" y="3631762"/>
            <a:ext cx="2122931" cy="1015647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it-IT" sz="2000" b="1" dirty="0" err="1" smtClean="0"/>
              <a:t>Porcelain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Bushing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Insulators</a:t>
            </a:r>
            <a:endParaRPr lang="it-IT" sz="2000" b="1" dirty="0"/>
          </a:p>
        </p:txBody>
      </p:sp>
      <p:pic>
        <p:nvPicPr>
          <p:cNvPr id="16" name="Immagin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882" y="2088282"/>
            <a:ext cx="3637709" cy="3637709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7" name="CasellaDiTesto 13"/>
          <p:cNvSpPr txBox="1"/>
          <p:nvPr/>
        </p:nvSpPr>
        <p:spPr>
          <a:xfrm>
            <a:off x="398304" y="6113135"/>
            <a:ext cx="2520280" cy="830997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it-IT" b="1" dirty="0" err="1"/>
              <a:t>External</a:t>
            </a:r>
            <a:r>
              <a:rPr lang="it-IT" b="1" dirty="0"/>
              <a:t> </a:t>
            </a:r>
            <a:r>
              <a:rPr lang="it-IT" b="1" dirty="0" err="1"/>
              <a:t>Insulator</a:t>
            </a:r>
            <a:endParaRPr lang="it-IT" b="1" dirty="0"/>
          </a:p>
        </p:txBody>
      </p:sp>
      <p:sp>
        <p:nvSpPr>
          <p:cNvPr id="18" name="CasellaDiTesto 14"/>
          <p:cNvSpPr txBox="1"/>
          <p:nvPr/>
        </p:nvSpPr>
        <p:spPr>
          <a:xfrm>
            <a:off x="5971033" y="5897111"/>
            <a:ext cx="2520280" cy="830997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it-IT" b="1" dirty="0" err="1"/>
              <a:t>Internal</a:t>
            </a:r>
            <a:r>
              <a:rPr lang="it-IT" b="1" dirty="0"/>
              <a:t> </a:t>
            </a:r>
            <a:r>
              <a:rPr lang="it-IT" b="1" dirty="0" err="1"/>
              <a:t>Insulator</a:t>
            </a:r>
            <a:endParaRPr lang="it-IT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5618882" y="2130673"/>
            <a:ext cx="1808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Oil+Paper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36" y="1191592"/>
            <a:ext cx="1400746" cy="140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8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FD203-F976-4A2E-9098-AE9611D12B90}" type="slidenum">
              <a:rPr lang="da-DK"/>
              <a:pPr/>
              <a:t>5</a:t>
            </a:fld>
            <a:endParaRPr lang="da-DK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Transfer Ratio</a:t>
            </a:r>
            <a:endParaRPr lang="en-US" dirty="0"/>
          </a:p>
        </p:txBody>
      </p:sp>
      <p:pic>
        <p:nvPicPr>
          <p:cNvPr id="568325" name="Picture 5" descr="EMF_145_silicone_7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13" y="1600873"/>
            <a:ext cx="19145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74666" y="1728242"/>
            <a:ext cx="51125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E" dirty="0" smtClean="0"/>
              <a:t>The </a:t>
            </a:r>
            <a:r>
              <a:rPr lang="en-IE" dirty="0"/>
              <a:t>primary winding of the transformer is connected directly to the high voltage source transformer via aluminium </a:t>
            </a:r>
            <a:r>
              <a:rPr lang="en-IE" dirty="0" smtClean="0"/>
              <a:t>conductors</a:t>
            </a:r>
          </a:p>
          <a:p>
            <a:pPr marL="342900" indent="-342900">
              <a:buFont typeface="Arial" pitchFamily="34" charset="0"/>
              <a:buChar char="•"/>
            </a:pPr>
            <a:endParaRPr lang="en-IE" dirty="0"/>
          </a:p>
          <a:p>
            <a:pPr marL="342900" indent="-342900">
              <a:buFont typeface="Arial" pitchFamily="34" charset="0"/>
              <a:buChar char="•"/>
            </a:pPr>
            <a:r>
              <a:rPr lang="en-IE" dirty="0" smtClean="0"/>
              <a:t>Output voltage measured at secondary winding of transformer using a multimeter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3881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23438-5F88-40EB-83AA-4E2A73FDF2B7}" type="slidenum">
              <a:rPr lang="da-DK"/>
              <a:pPr/>
              <a:t>6</a:t>
            </a:fld>
            <a:endParaRPr lang="da-DK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z="2000" dirty="0"/>
              <a:t>Transfer Ratio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71427" y="4176514"/>
                <a:ext cx="1909497" cy="8556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427" y="4176514"/>
                <a:ext cx="1909497" cy="85561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494925" y="4176514"/>
                <a:ext cx="2768194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60000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110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=545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925" y="4176514"/>
                <a:ext cx="2768194" cy="7861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220138" y="2820927"/>
            <a:ext cx="3317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Rated transfer ratio 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807317" y="2759372"/>
            <a:ext cx="29156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 smtClean="0"/>
              <a:t>Ideal</a:t>
            </a:r>
            <a:r>
              <a:rPr lang="en-IE" sz="2800" dirty="0" smtClean="0"/>
              <a:t> </a:t>
            </a:r>
            <a:r>
              <a:rPr lang="en-IE" dirty="0" smtClean="0"/>
              <a:t>transformer</a:t>
            </a:r>
            <a:endParaRPr lang="en-IE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27933" y="3282592"/>
            <a:ext cx="2329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Transfer Ratio</a:t>
            </a:r>
            <a:endParaRPr lang="en-IE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4826794" y="2520330"/>
            <a:ext cx="4104456" cy="3312368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295" tIns="48148" rIns="96295" bIns="481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63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62298" y="2520330"/>
            <a:ext cx="4104456" cy="3312368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295" tIns="48148" rIns="96295" bIns="481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63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88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23438-5F88-40EB-83AA-4E2A73FDF2B7}" type="slidenum">
              <a:rPr lang="da-DK"/>
              <a:pPr/>
              <a:t>7</a:t>
            </a:fld>
            <a:endParaRPr lang="da-DK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z="2000" dirty="0"/>
              <a:t>Transfer Ratio</a:t>
            </a:r>
            <a:endParaRPr lang="en-US" sz="2000" dirty="0"/>
          </a:p>
        </p:txBody>
      </p:sp>
      <p:pic>
        <p:nvPicPr>
          <p:cNvPr id="57344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01" y="2040861"/>
            <a:ext cx="2776743" cy="1703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3" y="4080796"/>
            <a:ext cx="2868739" cy="2051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863" y="2040861"/>
            <a:ext cx="6479265" cy="407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82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4409" y="629852"/>
            <a:ext cx="7602095" cy="420098"/>
          </a:xfrm>
          <a:prstGeom prst="rect">
            <a:avLst/>
          </a:prstGeom>
          <a:noFill/>
        </p:spPr>
        <p:txBody>
          <a:bodyPr wrap="square" lIns="96278" tIns="48140" rIns="96278" bIns="48140" rtlCol="0">
            <a:spAutoFit/>
          </a:bodyPr>
          <a:lstStyle/>
          <a:p>
            <a:pPr algn="ctr" defTabSz="962781" fontAlgn="auto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FFC000"/>
                </a:solidFill>
                <a:latin typeface="Verdana"/>
              </a:rPr>
              <a:t>Lightning Overvoltage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7580" y="1483415"/>
            <a:ext cx="5213325" cy="387782"/>
          </a:xfrm>
          <a:prstGeom prst="rect">
            <a:avLst/>
          </a:prstGeom>
          <a:noFill/>
        </p:spPr>
        <p:txBody>
          <a:bodyPr wrap="square" lIns="96278" tIns="48140" rIns="96278" bIns="48140" rtlCol="0">
            <a:spAutoFit/>
          </a:bodyPr>
          <a:lstStyle/>
          <a:p>
            <a:pPr defTabSz="962781" fontAlgn="auto">
              <a:spcBef>
                <a:spcPts val="0"/>
              </a:spcBef>
              <a:spcAft>
                <a:spcPts val="0"/>
              </a:spcAft>
            </a:pPr>
            <a:r>
              <a:rPr lang="en-US" sz="1900" b="1" dirty="0">
                <a:solidFill>
                  <a:srgbClr val="000000"/>
                </a:solidFill>
                <a:latin typeface="Verdana"/>
              </a:rPr>
              <a:t>What’s Lightning overvoltage?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3994" y="3020598"/>
            <a:ext cx="4643013" cy="1260328"/>
          </a:xfrm>
          <a:prstGeom prst="rect">
            <a:avLst/>
          </a:prstGeom>
          <a:noFill/>
        </p:spPr>
        <p:txBody>
          <a:bodyPr wrap="square" lIns="96278" tIns="48140" rIns="96278" bIns="48140" rtlCol="0">
            <a:spAutoFit/>
          </a:bodyPr>
          <a:lstStyle/>
          <a:p>
            <a:pPr marL="300870" indent="-300870" algn="just" defTabSz="96278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900" dirty="0">
                <a:solidFill>
                  <a:srgbClr val="000000"/>
                </a:solidFill>
                <a:latin typeface="Verdana"/>
              </a:rPr>
              <a:t>Originated by lightning stroke on the phase wires of overhead line or </a:t>
            </a:r>
            <a:r>
              <a:rPr lang="en-US" sz="1900" dirty="0" err="1">
                <a:solidFill>
                  <a:srgbClr val="000000"/>
                </a:solidFill>
                <a:latin typeface="Verdana"/>
              </a:rPr>
              <a:t>busbars</a:t>
            </a:r>
            <a:endParaRPr lang="en-US" sz="1900" dirty="0">
              <a:solidFill>
                <a:srgbClr val="000000"/>
              </a:solidFill>
              <a:latin typeface="Verdana"/>
            </a:endParaRPr>
          </a:p>
          <a:p>
            <a:pPr marL="300870" indent="-300870" algn="just" defTabSz="96278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900" dirty="0">
                <a:solidFill>
                  <a:srgbClr val="000000"/>
                </a:solidFill>
                <a:latin typeface="Verdana"/>
              </a:rPr>
              <a:t>Caused by switching phenomena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459" y="2753132"/>
            <a:ext cx="2775407" cy="18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8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187" y="1123340"/>
            <a:ext cx="3953089" cy="678631"/>
          </a:xfrm>
          <a:prstGeom prst="rect">
            <a:avLst/>
          </a:prstGeom>
          <a:noFill/>
        </p:spPr>
        <p:txBody>
          <a:bodyPr wrap="square" lIns="96278" tIns="48140" rIns="96278" bIns="48140" rtlCol="0">
            <a:spAutoFit/>
          </a:bodyPr>
          <a:lstStyle/>
          <a:p>
            <a:pPr defTabSz="962781" fontAlgn="auto">
              <a:spcBef>
                <a:spcPts val="0"/>
              </a:spcBef>
              <a:spcAft>
                <a:spcPts val="0"/>
              </a:spcAft>
            </a:pPr>
            <a:r>
              <a:rPr lang="en-US" sz="1900" b="1" dirty="0">
                <a:solidFill>
                  <a:srgbClr val="000000"/>
                </a:solidFill>
                <a:latin typeface="Verdana"/>
              </a:rPr>
              <a:t>Waveforms of Lightning Impulse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966" y="1746001"/>
            <a:ext cx="2674247" cy="42739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02294" y="5944310"/>
            <a:ext cx="4181153" cy="1759223"/>
          </a:xfrm>
          <a:prstGeom prst="rect">
            <a:avLst/>
          </a:prstGeom>
          <a:noFill/>
        </p:spPr>
        <p:txBody>
          <a:bodyPr wrap="square" lIns="96278" tIns="48140" rIns="96278" bIns="48140" rtlCol="0">
            <a:spAutoFit/>
          </a:bodyPr>
          <a:lstStyle/>
          <a:p>
            <a:pPr algn="just" defTabSz="962781" fontAlgn="auto"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solidFill>
                  <a:srgbClr val="000000"/>
                </a:solidFill>
                <a:latin typeface="Verdana"/>
              </a:rPr>
              <a:t>Figure 1 General shapes and definitions of lightning impulse (LI)</a:t>
            </a:r>
          </a:p>
          <a:p>
            <a:pPr algn="just" defTabSz="962781" fontAlgn="auto"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solidFill>
                  <a:srgbClr val="000000"/>
                </a:solidFill>
                <a:latin typeface="Verdana"/>
              </a:rPr>
              <a:t>(a)Full LI (b) LI chopped on the tail (c)LI chopped on the front.</a:t>
            </a:r>
          </a:p>
          <a:p>
            <a:pPr algn="just" defTabSz="962781" fontAlgn="auto"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solidFill>
                  <a:srgbClr val="000000"/>
                </a:solidFill>
                <a:latin typeface="Verdana"/>
              </a:rPr>
              <a:t>T</a:t>
            </a:r>
            <a:r>
              <a:rPr lang="en-US" sz="1200" i="1" baseline="-25000" dirty="0">
                <a:solidFill>
                  <a:srgbClr val="000000"/>
                </a:solidFill>
                <a:latin typeface="Verdana"/>
              </a:rPr>
              <a:t>1</a:t>
            </a:r>
            <a:r>
              <a:rPr lang="en-US" sz="1200" i="1" dirty="0">
                <a:solidFill>
                  <a:srgbClr val="000000"/>
                </a:solidFill>
                <a:latin typeface="Verdana"/>
              </a:rPr>
              <a:t>: front time T</a:t>
            </a:r>
            <a:r>
              <a:rPr lang="en-US" sz="1200" i="1" baseline="-25000" dirty="0">
                <a:solidFill>
                  <a:srgbClr val="000000"/>
                </a:solidFill>
                <a:latin typeface="Verdana"/>
              </a:rPr>
              <a:t>2</a:t>
            </a:r>
            <a:r>
              <a:rPr lang="en-US" sz="1200" i="1" dirty="0">
                <a:solidFill>
                  <a:srgbClr val="000000"/>
                </a:solidFill>
                <a:latin typeface="Verdana"/>
              </a:rPr>
              <a:t>: time to half-value </a:t>
            </a:r>
            <a:r>
              <a:rPr lang="en-US" sz="1200" i="1" dirty="0" err="1">
                <a:solidFill>
                  <a:srgbClr val="000000"/>
                </a:solidFill>
                <a:latin typeface="Verdana"/>
              </a:rPr>
              <a:t>T</a:t>
            </a:r>
            <a:r>
              <a:rPr lang="en-US" sz="1200" i="1" baseline="-25000" dirty="0" err="1">
                <a:solidFill>
                  <a:srgbClr val="000000"/>
                </a:solidFill>
                <a:latin typeface="Verdana"/>
              </a:rPr>
              <a:t>c</a:t>
            </a:r>
            <a:r>
              <a:rPr lang="en-US" sz="1200" i="1" dirty="0">
                <a:solidFill>
                  <a:srgbClr val="000000"/>
                </a:solidFill>
                <a:latin typeface="Verdana"/>
              </a:rPr>
              <a:t>: time to chop o</a:t>
            </a:r>
            <a:r>
              <a:rPr lang="en-US" sz="1200" i="1" baseline="-25000" dirty="0">
                <a:solidFill>
                  <a:srgbClr val="000000"/>
                </a:solidFill>
                <a:latin typeface="Verdana"/>
              </a:rPr>
              <a:t>1</a:t>
            </a:r>
            <a:r>
              <a:rPr lang="en-US" sz="1200" i="1" dirty="0">
                <a:solidFill>
                  <a:srgbClr val="000000"/>
                </a:solidFill>
                <a:latin typeface="Verdana"/>
              </a:rPr>
              <a:t>: virtual origin </a:t>
            </a:r>
          </a:p>
          <a:p>
            <a:pPr defTabSz="962781" fontAlgn="auto">
              <a:spcBef>
                <a:spcPts val="0"/>
              </a:spcBef>
              <a:spcAft>
                <a:spcPts val="0"/>
              </a:spcAft>
            </a:pPr>
            <a:endParaRPr lang="en-US" sz="1200" i="1" dirty="0">
              <a:solidFill>
                <a:srgbClr val="000000"/>
              </a:solidFill>
              <a:latin typeface="Verdana"/>
            </a:endParaRPr>
          </a:p>
          <a:p>
            <a:pPr defTabSz="962781" fontAlgn="auto">
              <a:spcBef>
                <a:spcPts val="0"/>
              </a:spcBef>
              <a:spcAft>
                <a:spcPts val="0"/>
              </a:spcAft>
            </a:pPr>
            <a:endParaRPr lang="en-US" sz="1200" i="1" dirty="0">
              <a:solidFill>
                <a:srgbClr val="000000"/>
              </a:solidFill>
              <a:latin typeface="Verdana"/>
            </a:endParaRPr>
          </a:p>
          <a:p>
            <a:pPr defTabSz="962781" fontAlgn="auto">
              <a:spcBef>
                <a:spcPts val="0"/>
              </a:spcBef>
              <a:spcAft>
                <a:spcPts val="0"/>
              </a:spcAft>
            </a:pPr>
            <a:endParaRPr lang="en-US" sz="1200" i="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4409" y="629852"/>
            <a:ext cx="7602095" cy="420098"/>
          </a:xfrm>
          <a:prstGeom prst="rect">
            <a:avLst/>
          </a:prstGeom>
          <a:noFill/>
        </p:spPr>
        <p:txBody>
          <a:bodyPr wrap="square" lIns="96278" tIns="48140" rIns="96278" bIns="48140" rtlCol="0">
            <a:spAutoFit/>
          </a:bodyPr>
          <a:lstStyle/>
          <a:p>
            <a:pPr algn="ctr" defTabSz="962781" fontAlgn="auto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FFC000"/>
                </a:solidFill>
                <a:latin typeface="Verdana"/>
              </a:rPr>
              <a:t>Lightning Overvoltage Test</a:t>
            </a:r>
          </a:p>
        </p:txBody>
      </p:sp>
    </p:spTree>
    <p:extLst>
      <p:ext uri="{BB962C8B-B14F-4D97-AF65-F5344CB8AC3E}">
        <p14:creationId xmlns:p14="http://schemas.microsoft.com/office/powerpoint/2010/main" val="341460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æsentation 200 dpi vertikal AAU u baggrund">
  <a:themeElements>
    <a:clrScheme name="præsentation 200 dpi vertikal AAU u baggrun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æsentation 200 dpi vertikal AAU u baggrund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6295" tIns="48148" rIns="96295" bIns="48148" numCol="1" anchor="t" anchorCtr="0" compatLnSpc="1">
        <a:prstTxWarp prst="textNoShape">
          <a:avLst/>
        </a:prstTxWarp>
        <a:spAutoFit/>
      </a:bodyPr>
      <a:lstStyle>
        <a:defPPr marL="0" marR="0" indent="0" algn="l" defTabSz="9636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6295" tIns="48148" rIns="96295" bIns="48148" numCol="1" anchor="t" anchorCtr="0" compatLnSpc="1">
        <a:prstTxWarp prst="textNoShape">
          <a:avLst/>
        </a:prstTxWarp>
        <a:spAutoFit/>
      </a:bodyPr>
      <a:lstStyle>
        <a:defPPr marL="0" marR="0" indent="0" algn="l" defTabSz="9636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æsentation 200 dpi vertikal AAU u baggru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æsentation 200 dpi vertikal AAU u baggrun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æsentation 200 dpi vertikal AAU u baggrun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æsentation 200 dpi vertikal AAU u baggrun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æsentation 200 dpi vertikal AAU u baggrun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æsentation 200 dpi vertikal AAU u baggrun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æsentation 200 dpi vertikal AAU u baggrun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æsentation 200 dpi vertikal AAU u baggrun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æsentation 200 dpi vertikal AAU u baggrun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æsentation 200 dpi vertikal AAU u baggrun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æsentation 200 dpi vertikal AAU u baggrun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æsentation 200 dpi vertikal AAU u baggrun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ræsentation 200 dpi vertikal AAU u baggrund">
  <a:themeElements>
    <a:clrScheme name="præsentation 200 dpi vertikal AAU u baggrun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æsentation 200 dpi vertikal AAU u baggrund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6295" tIns="48148" rIns="96295" bIns="48148" numCol="1" anchor="t" anchorCtr="0" compatLnSpc="1">
        <a:prstTxWarp prst="textNoShape">
          <a:avLst/>
        </a:prstTxWarp>
        <a:spAutoFit/>
      </a:bodyPr>
      <a:lstStyle>
        <a:defPPr marL="0" marR="0" indent="0" algn="l" defTabSz="9636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6295" tIns="48148" rIns="96295" bIns="48148" numCol="1" anchor="t" anchorCtr="0" compatLnSpc="1">
        <a:prstTxWarp prst="textNoShape">
          <a:avLst/>
        </a:prstTxWarp>
        <a:spAutoFit/>
      </a:bodyPr>
      <a:lstStyle>
        <a:defPPr marL="0" marR="0" indent="0" algn="l" defTabSz="9636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æsentation 200 dpi vertikal AAU u baggru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æsentation 200 dpi vertikal AAU u baggrun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æsentation 200 dpi vertikal AAU u baggrun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æsentation 200 dpi vertikal AAU u baggrun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æsentation 200 dpi vertikal AAU u baggrun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æsentation 200 dpi vertikal AAU u baggrun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æsentation 200 dpi vertikal AAU u baggrun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æsentation 200 dpi vertikal AAU u baggrun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æsentation 200 dpi vertikal AAU u baggrun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æsentation 200 dpi vertikal AAU u baggrun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æsentation 200 dpi vertikal AAU u baggrun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æsentation 200 dpi vertikal AAU u baggrun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4864</TotalTime>
  <Words>1154</Words>
  <Application>Microsoft Office PowerPoint</Application>
  <PresentationFormat>Personalizzato</PresentationFormat>
  <Paragraphs>237</Paragraphs>
  <Slides>35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35</vt:i4>
      </vt:variant>
    </vt:vector>
  </HeadingPairs>
  <TitlesOfParts>
    <vt:vector size="37" baseType="lpstr">
      <vt:lpstr>præsentation 200 dpi vertikal AAU u baggrund</vt:lpstr>
      <vt:lpstr>1_præsentation 200 dpi vertikal AAU u baggrund</vt:lpstr>
      <vt:lpstr>HV mini-project seminar</vt:lpstr>
      <vt:lpstr>Description of voltage transformer</vt:lpstr>
      <vt:lpstr>Description of voltage transformer</vt:lpstr>
      <vt:lpstr>Description of voltage transformer</vt:lpstr>
      <vt:lpstr>Transfer Ratio</vt:lpstr>
      <vt:lpstr>Transfer Ratio</vt:lpstr>
      <vt:lpstr>Transfer Ratio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Dielectric Loss Angle Measurement</vt:lpstr>
      <vt:lpstr>LAB SET-UP</vt:lpstr>
      <vt:lpstr>Presentazione standard di PowerPoint</vt:lpstr>
      <vt:lpstr>Presentazione standard di PowerPoint</vt:lpstr>
      <vt:lpstr>Presentazione standard di PowerPoint</vt:lpstr>
      <vt:lpstr>Partial discharges measurement</vt:lpstr>
      <vt:lpstr>Partial discharges measurement</vt:lpstr>
      <vt:lpstr>Partial discharges measurement</vt:lpstr>
      <vt:lpstr>Partial discharges measurement</vt:lpstr>
      <vt:lpstr>Partial discharges measurement</vt:lpstr>
      <vt:lpstr>Dielectric spectroscopy test </vt:lpstr>
      <vt:lpstr>LABORATORY SETUP</vt:lpstr>
      <vt:lpstr>RESULTS</vt:lpstr>
      <vt:lpstr>RESULTS</vt:lpstr>
      <vt:lpstr>Partial discharges measurement</vt:lpstr>
      <vt:lpstr>Partial discharges measurement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Tobias L Rossel</dc:creator>
  <cp:lastModifiedBy>Giustino</cp:lastModifiedBy>
  <cp:revision>204</cp:revision>
  <dcterms:created xsi:type="dcterms:W3CDTF">2002-12-14T23:08:56Z</dcterms:created>
  <dcterms:modified xsi:type="dcterms:W3CDTF">2012-10-31T10:03:59Z</dcterms:modified>
</cp:coreProperties>
</file>