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5"/>
  </p:notesMasterIdLst>
  <p:handoutMasterIdLst>
    <p:handoutMasterId r:id="rId6"/>
  </p:handoutMasterIdLst>
  <p:sldIdLst>
    <p:sldId id="489" r:id="rId2"/>
    <p:sldId id="488" r:id="rId3"/>
    <p:sldId id="490" r:id="rId4"/>
  </p:sldIdLst>
  <p:sldSz cx="12192000" cy="6858000"/>
  <p:notesSz cx="6797675" cy="9926638"/>
  <p:defaultTextStyle>
    <a:defPPr rtl="0">
      <a:defRPr lang="en-GB"/>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89"/>
            <p14:sldId id="488"/>
            <p14:sldId id="4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7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uise Hartmann" initials="LH" lastIdx="4" clrIdx="0"/>
  <p:cmAuthor id="1" name="Lise Thorup-Pedersen" initials="LTP" lastIdx="0" clrIdx="1"/>
  <p:cmAuthor id="2" name="estefania ruiz arenaza" initials="era" lastIdx="8" clrIdx="2">
    <p:extLst>
      <p:ext uri="{19B8F6BF-5375-455C-9EA6-DF929625EA0E}">
        <p15:presenceInfo xmlns:p15="http://schemas.microsoft.com/office/powerpoint/2012/main" userId="ffc9582043c856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73650" autoAdjust="0"/>
  </p:normalViewPr>
  <p:slideViewPr>
    <p:cSldViewPr snapToGrid="0" snapToObjects="1">
      <p:cViewPr varScale="1">
        <p:scale>
          <a:sx n="63" d="100"/>
          <a:sy n="63" d="100"/>
        </p:scale>
        <p:origin x="1272" y="67"/>
      </p:cViewPr>
      <p:guideLst>
        <p:guide orient="horz" pos="2160"/>
        <p:guide pos="3840"/>
        <p:guide pos="371"/>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222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013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AALBORG UNIVERSITY</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8031879" y="957753"/>
            <a:ext cx="3588621" cy="1272251"/>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2" hasCustomPrompt="1"/>
          </p:nvPr>
        </p:nvSpPr>
        <p:spPr>
          <a:xfrm>
            <a:off x="8031879" y="2584598"/>
            <a:ext cx="3588621" cy="3500008"/>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10"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5" hasCustomPrompt="1"/>
          </p:nvPr>
        </p:nvSpPr>
        <p:spPr>
          <a:xfrm>
            <a:off x="587375" y="2127154"/>
            <a:ext cx="4229100" cy="3575409"/>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5" name="Gruppe 4"/>
          <p:cNvGrpSpPr/>
          <p:nvPr userDrawn="1"/>
        </p:nvGrpSpPr>
        <p:grpSpPr>
          <a:xfrm>
            <a:off x="-3502" y="657225"/>
            <a:ext cx="405154"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5"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8" name="Pladsholder til tekst 3"/>
          <p:cNvSpPr>
            <a:spLocks noGrp="1"/>
          </p:cNvSpPr>
          <p:nvPr>
            <p:ph type="body" sz="quarter" idx="17" hasCustomPrompt="1"/>
          </p:nvPr>
        </p:nvSpPr>
        <p:spPr>
          <a:xfrm>
            <a:off x="8027662" y="2804344"/>
            <a:ext cx="3592838" cy="3222624"/>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3" name="Slide Number Placeholder 2"/>
          <p:cNvSpPr>
            <a:spLocks noGrp="1"/>
          </p:cNvSpPr>
          <p:nvPr>
            <p:ph type="sldNum" sz="quarter" idx="10"/>
          </p:nvPr>
        </p:nvSpPr>
        <p:spPr/>
        <p:txBody>
          <a:bodyPr rtlCol="0"/>
          <a:lstStyle>
            <a:lvl1pPr>
              <a:defRPr>
                <a:solidFill>
                  <a:schemeClr val="bg1">
                    <a:alpha val="70000"/>
                  </a:schemeClr>
                </a:solidFill>
              </a:defRPr>
            </a:lvl1pPr>
          </a:lstStyle>
          <a:p>
            <a:pPr rtl="0"/>
            <a:fld id="{D8D877B3-D348-4611-9BDB-C5374591D951}" type="slidenum">
              <a:rPr lang="en-US" smtClean="0"/>
              <a:pPr rtl="0"/>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53" name="Title 4"/>
          <p:cNvSpPr>
            <a:spLocks noGrp="1"/>
          </p:cNvSpPr>
          <p:nvPr>
            <p:ph type="title" hasCustomPrompt="1"/>
          </p:nvPr>
        </p:nvSpPr>
        <p:spPr>
          <a:xfrm>
            <a:off x="8027664" y="943460"/>
            <a:ext cx="3592836" cy="1621619"/>
          </a:xfrm>
        </p:spPr>
        <p:txBody>
          <a:bodyPr rtlCol="0"/>
          <a:lstStyle>
            <a:lvl1pPr>
              <a:defRPr sz="3600">
                <a:solidFill>
                  <a:schemeClr val="bg1"/>
                </a:solidFill>
              </a:defRPr>
            </a:lvl1pPr>
          </a:lstStyle>
          <a:p>
            <a:pPr rtl="0"/>
            <a:r>
              <a:rPr lang="en-GB"/>
              <a:t>CLICK TO EDIT TITLE</a:t>
            </a:r>
            <a:endParaRPr lang="en-US" dirty="0"/>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BREAK</a:t>
            </a:r>
            <a:br>
              <a:rPr lang="en-US" dirty="0"/>
            </a:br>
            <a:r>
              <a:rPr lang="en-GB"/>
              <a:t>HEADLINE</a:t>
            </a:r>
            <a:endParaRPr lang="en-US"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
        <p:nvSpPr>
          <p:cNvPr id="13" name="Pladsholder til tekst 12"/>
          <p:cNvSpPr>
            <a:spLocks noGrp="1"/>
          </p:cNvSpPr>
          <p:nvPr>
            <p:ph type="body" sz="quarter" idx="13" hasCustomPrompt="1"/>
          </p:nvPr>
        </p:nvSpPr>
        <p:spPr>
          <a:xfrm>
            <a:off x="587375" y="2216150"/>
            <a:ext cx="5108574" cy="3419473"/>
          </a:xfrm>
        </p:spPr>
        <p:txBody>
          <a:bodyPr rtlCol="0">
            <a:normAutofit/>
          </a:bodyPr>
          <a:lstStyle>
            <a:lvl2pPr marL="285750" indent="-285750">
              <a:lnSpc>
                <a:spcPct val="120000"/>
              </a:lnSpc>
              <a:spcBef>
                <a:spcPts val="1000"/>
              </a:spcBef>
              <a:buFontTx/>
              <a:buBlip>
                <a:blip r:embed="rId2"/>
              </a:buBlip>
              <a:defRPr sz="1600" baseline="0"/>
            </a:lvl2pPr>
          </a:lstStyle>
          <a:p>
            <a:pPr lvl="1" rtl="0"/>
            <a:r>
              <a:rPr lang="en-GB"/>
              <a:t>Insert text</a:t>
            </a:r>
            <a:endParaRPr lang="da-DK" dirty="0"/>
          </a:p>
        </p:txBody>
      </p:sp>
      <p:sp>
        <p:nvSpPr>
          <p:cNvPr id="6" name="Picture Placeholder 4"/>
          <p:cNvSpPr>
            <a:spLocks noGrp="1"/>
          </p:cNvSpPr>
          <p:nvPr>
            <p:ph type="pic" sz="quarter" idx="11" hasCustomPrompt="1"/>
          </p:nvPr>
        </p:nvSpPr>
        <p:spPr>
          <a:xfrm>
            <a:off x="6096000" y="2216149"/>
            <a:ext cx="5524500" cy="3419475"/>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347870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3"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6" name="Title 4"/>
          <p:cNvSpPr>
            <a:spLocks noGrp="1"/>
          </p:cNvSpPr>
          <p:nvPr>
            <p:ph type="title" hasCustomPrompt="1"/>
          </p:nvPr>
        </p:nvSpPr>
        <p:spPr>
          <a:xfrm>
            <a:off x="587375" y="370764"/>
            <a:ext cx="4516438" cy="1473911"/>
          </a:xfrm>
        </p:spPr>
        <p:txBody>
          <a:bodyPr rtlCol="0"/>
          <a:lstStyle>
            <a:lvl1pPr>
              <a:defRPr sz="3600"/>
            </a:lvl1pPr>
          </a:lstStyle>
          <a:p>
            <a:pPr rtl="0"/>
            <a:r>
              <a:rPr lang="en-GB"/>
              <a:t>CLICK TO EDIT TITLE</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29" name="Pladsholder til tekst 10"/>
          <p:cNvSpPr>
            <a:spLocks noGrp="1"/>
          </p:cNvSpPr>
          <p:nvPr>
            <p:ph type="body" sz="quarter" idx="12"/>
          </p:nvPr>
        </p:nvSpPr>
        <p:spPr>
          <a:xfrm>
            <a:off x="587375" y="2065337"/>
            <a:ext cx="4516438" cy="3243263"/>
          </a:xfrm>
        </p:spPr>
        <p:txBody>
          <a:bodyPr rtlCol="0"/>
          <a:lstStyle>
            <a:lvl1pPr marL="285750" indent="-285750">
              <a:buFontTx/>
              <a:buBlip>
                <a:blip r:embed="rId3"/>
              </a:buBlip>
              <a:defRPr/>
            </a:lvl1pPr>
          </a:lstStyle>
          <a:p>
            <a:pPr lvl="0" rtl="0"/>
            <a:r>
              <a:rPr lang="en-GB"/>
              <a:t>Rediger typografien i masterens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rtlCol="0"/>
          <a:lstStyle>
            <a:lvl1pPr>
              <a:defRPr sz="3600"/>
            </a:lvl1pPr>
          </a:lstStyle>
          <a:p>
            <a:pPr rtl="0"/>
            <a:r>
              <a:rPr lang="en-GB"/>
              <a:t>CLICK TO EDIT TITLE</a:t>
            </a:r>
            <a:endParaRPr lang="en-US" dirty="0"/>
          </a:p>
        </p:txBody>
      </p:sp>
      <p:sp>
        <p:nvSpPr>
          <p:cNvPr id="11" name="Pladsholder til diagram 10"/>
          <p:cNvSpPr>
            <a:spLocks noGrp="1"/>
          </p:cNvSpPr>
          <p:nvPr>
            <p:ph type="chart" sz="quarter" idx="12"/>
          </p:nvPr>
        </p:nvSpPr>
        <p:spPr>
          <a:xfrm>
            <a:off x="6096000" y="2262579"/>
            <a:ext cx="5524500" cy="3572737"/>
          </a:xfrm>
        </p:spPr>
        <p:txBody>
          <a:bodyPr rtlCol="0"/>
          <a:lstStyle/>
          <a:p>
            <a:pPr rtl="0"/>
            <a:endParaRPr lang="da-DK"/>
          </a:p>
        </p:txBody>
      </p:sp>
      <p:sp>
        <p:nvSpPr>
          <p:cNvPr id="13" name="Pladsholder til tekst 12"/>
          <p:cNvSpPr>
            <a:spLocks noGrp="1"/>
          </p:cNvSpPr>
          <p:nvPr>
            <p:ph type="body" sz="quarter" idx="13" hasCustomPrompt="1"/>
          </p:nvPr>
        </p:nvSpPr>
        <p:spPr>
          <a:xfrm>
            <a:off x="587375" y="2262579"/>
            <a:ext cx="4886992" cy="3572737"/>
          </a:xfrm>
        </p:spPr>
        <p:txBody>
          <a:bodyPr rtlCol="0">
            <a:normAutofit/>
          </a:bodyPr>
          <a:lstStyle>
            <a:lvl2pPr marL="285750" indent="-285750">
              <a:buFontTx/>
              <a:buBlip>
                <a:blip r:embed="rId2"/>
              </a:buBlip>
              <a:defRPr sz="1600" baseline="0"/>
            </a:lvl2pPr>
          </a:lstStyle>
          <a:p>
            <a:pPr lvl="1" rtl="0"/>
            <a:r>
              <a:rPr lang="en-GB"/>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587374" y="359273"/>
            <a:ext cx="4490445"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587374" y="373446"/>
            <a:ext cx="4683125" cy="1471230"/>
          </a:xfrm>
        </p:spPr>
        <p:txBody>
          <a:bodyPr rtlCol="0"/>
          <a:lstStyle>
            <a:lvl1pPr>
              <a:defRPr sz="3600">
                <a:solidFill>
                  <a:schemeClr val="bg1"/>
                </a:solidFill>
              </a:defRPr>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3406" y="2101809"/>
            <a:ext cx="4687094" cy="37655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grpSp>
        <p:nvGrpSpPr>
          <p:cNvPr id="55" name="Gruppe 54"/>
          <p:cNvGrpSpPr/>
          <p:nvPr userDrawn="1"/>
        </p:nvGrpSpPr>
        <p:grpSpPr>
          <a:xfrm>
            <a:off x="5489575" y="5903913"/>
            <a:ext cx="1243013" cy="815976"/>
            <a:chOff x="5489575" y="5903913"/>
            <a:chExt cx="1243013" cy="815976"/>
          </a:xfrm>
        </p:grpSpPr>
        <p:sp>
          <p:nvSpPr>
            <p:cNvPr id="75"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8"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9"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0"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1"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2"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3"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4"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5"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6"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7"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8"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9"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0"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1"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2"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3"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4"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5"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6"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7"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8"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9"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0"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1"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2"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3"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4"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5"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6"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7"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8"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9"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0"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1"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2"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3"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4"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5"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6"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6" name="Title 4"/>
          <p:cNvSpPr>
            <a:spLocks noGrp="1"/>
          </p:cNvSpPr>
          <p:nvPr>
            <p:ph type="title" hasCustomPrompt="1"/>
          </p:nvPr>
        </p:nvSpPr>
        <p:spPr>
          <a:xfrm>
            <a:off x="587375" y="373446"/>
            <a:ext cx="4454526"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pPr rtl="0"/>
            <a:r>
              <a:rPr lang="en-GB"/>
              <a:t>YOUR TITLE HERE</a:t>
            </a:r>
            <a:endParaRPr lang="en-US" dirty="0"/>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4" rtl="0"/>
            <a:r>
              <a:rPr lang="en-GB"/>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59" name="Group 4"/>
          <p:cNvGrpSpPr>
            <a:grpSpLocks noChangeAspect="1"/>
          </p:cNvGrpSpPr>
          <p:nvPr userDrawn="1"/>
        </p:nvGrpSpPr>
        <p:grpSpPr bwMode="auto">
          <a:xfrm>
            <a:off x="5492750" y="5903913"/>
            <a:ext cx="1236663" cy="815975"/>
            <a:chOff x="3460" y="3719"/>
            <a:chExt cx="779" cy="514"/>
          </a:xfrm>
        </p:grpSpPr>
        <p:sp>
          <p:nvSpPr>
            <p:cNvPr id="60"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0"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1"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9" r:id="rId1"/>
    <p:sldLayoutId id="2147484053" r:id="rId2"/>
    <p:sldLayoutId id="2147484050"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18" r:id="rId12"/>
    <p:sldLayoutId id="2147484052"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5B05C4-115F-4EBA-8597-4F8C42B8788C}"/>
              </a:ext>
            </a:extLst>
          </p:cNvPr>
          <p:cNvSpPr>
            <a:spLocks noGrp="1"/>
          </p:cNvSpPr>
          <p:nvPr>
            <p:ph type="sldNum" sz="quarter" idx="10"/>
          </p:nvPr>
        </p:nvSpPr>
        <p:spPr/>
        <p:txBody>
          <a:bodyPr/>
          <a:lstStyle/>
          <a:p>
            <a:pPr rtl="0"/>
            <a:fld id="{D8D877B3-D348-4611-9BDB-C5374591D951}" type="slidenum">
              <a:rPr lang="en-US" smtClean="0"/>
              <a:pPr rtl="0"/>
              <a:t>1</a:t>
            </a:fld>
            <a:endParaRPr lang="en-US" dirty="0"/>
          </a:p>
        </p:txBody>
      </p:sp>
      <p:sp>
        <p:nvSpPr>
          <p:cNvPr id="4" name="Title 3">
            <a:extLst>
              <a:ext uri="{FF2B5EF4-FFF2-40B4-BE49-F238E27FC236}">
                <a16:creationId xmlns:a16="http://schemas.microsoft.com/office/drawing/2014/main" id="{57E76020-8C32-4905-A602-44CD603C223F}"/>
              </a:ext>
            </a:extLst>
          </p:cNvPr>
          <p:cNvSpPr>
            <a:spLocks noGrp="1"/>
          </p:cNvSpPr>
          <p:nvPr>
            <p:ph type="title"/>
          </p:nvPr>
        </p:nvSpPr>
        <p:spPr>
          <a:xfrm>
            <a:off x="587374" y="359273"/>
            <a:ext cx="10556114" cy="957463"/>
          </a:xfrm>
        </p:spPr>
        <p:txBody>
          <a:bodyPr/>
          <a:lstStyle/>
          <a:p>
            <a:r>
              <a:rPr lang="en-US" dirty="0"/>
              <a:t>Obtaining the battery parameters</a:t>
            </a:r>
          </a:p>
        </p:txBody>
      </p:sp>
      <p:pic>
        <p:nvPicPr>
          <p:cNvPr id="7" name="Picture 6">
            <a:extLst>
              <a:ext uri="{FF2B5EF4-FFF2-40B4-BE49-F238E27FC236}">
                <a16:creationId xmlns:a16="http://schemas.microsoft.com/office/drawing/2014/main" id="{B5DA8FAA-80F7-4B3D-BA36-29C6FC5AC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183" y="1319785"/>
            <a:ext cx="7091172" cy="3386328"/>
          </a:xfrm>
          <a:prstGeom prst="rect">
            <a:avLst/>
          </a:prstGeom>
        </p:spPr>
      </p:pic>
      <p:pic>
        <p:nvPicPr>
          <p:cNvPr id="9" name="Picture 8">
            <a:extLst>
              <a:ext uri="{FF2B5EF4-FFF2-40B4-BE49-F238E27FC236}">
                <a16:creationId xmlns:a16="http://schemas.microsoft.com/office/drawing/2014/main" id="{D3790C2E-E9DA-46A7-904A-089E3242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08" y="4836037"/>
            <a:ext cx="2359597" cy="1292930"/>
          </a:xfrm>
          <a:prstGeom prst="rect">
            <a:avLst/>
          </a:prstGeom>
        </p:spPr>
      </p:pic>
      <mc:AlternateContent xmlns:mc="http://schemas.openxmlformats.org/markup-compatibility/2006" xmlns:a14="http://schemas.microsoft.com/office/drawing/2010/main">
        <mc:Choice Requires="a14">
          <p:sp>
            <p:nvSpPr>
              <p:cNvPr id="10" name="Tekstfelt 4">
                <a:extLst>
                  <a:ext uri="{FF2B5EF4-FFF2-40B4-BE49-F238E27FC236}">
                    <a16:creationId xmlns:a16="http://schemas.microsoft.com/office/drawing/2014/main" id="{2B81757C-56F1-49CC-AEA6-1431B78447CC}"/>
                  </a:ext>
                </a:extLst>
              </p:cNvPr>
              <p:cNvSpPr txBox="1">
                <a:spLocks/>
              </p:cNvSpPr>
              <p:nvPr/>
            </p:nvSpPr>
            <p:spPr>
              <a:xfrm>
                <a:off x="587374" y="1804706"/>
                <a:ext cx="4232809" cy="4324261"/>
              </a:xfrm>
              <a:prstGeom prst="rect">
                <a:avLst/>
              </a:prstGeom>
              <a:noFill/>
            </p:spPr>
            <p:txBody>
              <a:bodyPr vert="horz" wrap="square" lIns="0" tIns="45720" rIns="0" bIns="45720" rtlCol="0">
                <a:spAutoFit/>
              </a:bodyPr>
              <a:lstStyle>
                <a:lvl1pPr marL="285750" indent="-285750" algn="l" defTabSz="914318" rtl="0" eaLnBrk="1" latinLnBrk="0" hangingPunct="1">
                  <a:lnSpc>
                    <a:spcPct val="100000"/>
                  </a:lnSpc>
                  <a:spcBef>
                    <a:spcPts val="600"/>
                  </a:spcBef>
                  <a:buFontTx/>
                  <a:buBlip>
                    <a:blip r:embed="rId4"/>
                  </a:buBlip>
                  <a:defRPr sz="1600" kern="1200" spc="0" baseline="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000" dirty="0">
                    <a:ea typeface="Cambria Math" panose="02040503050406030204" pitchFamily="18" charset="0"/>
                  </a:rPr>
                  <a:t>Time constant (</a:t>
                </a:r>
                <a14:m>
                  <m:oMath xmlns:m="http://schemas.openxmlformats.org/officeDocument/2006/math">
                    <m:r>
                      <a:rPr lang="en-US" sz="2000" i="1" dirty="0">
                        <a:latin typeface="Cambria Math" panose="02040503050406030204" pitchFamily="18" charset="0"/>
                        <a:ea typeface="Cambria Math" panose="02040503050406030204" pitchFamily="18" charset="0"/>
                      </a:rPr>
                      <m:t>𝜏</m:t>
                    </m:r>
                    <m:r>
                      <a:rPr lang="en-US" sz="2000" i="1" dirty="0">
                        <a:latin typeface="Cambria Math" panose="02040503050406030204" pitchFamily="18" charset="0"/>
                        <a:ea typeface="Cambria Math" panose="02040503050406030204" pitchFamily="18" charset="0"/>
                      </a:rPr>
                      <m:t>)</m:t>
                    </m:r>
                  </m:oMath>
                </a14:m>
                <a:r>
                  <a:rPr lang="en-US" sz="2000" dirty="0"/>
                  <a:t> was found by calculating the time necessary for the recovery curve to reach 63% of the VOC. It was assumed to be the same for all of the batteries due to their similar behavior when it comes to recovery curve. This was done because of the lack of data for batteries A and B. From this Ct can be further calculated using:</a:t>
                </a:r>
              </a:p>
              <a:p>
                <a:pPr algn="just">
                  <a:buFont typeface="Wingdings" panose="05000000000000000000" pitchFamily="2" charset="2"/>
                  <a:buChar char="Ø"/>
                </a:pPr>
                <a:endParaRPr lang="en-GB" sz="2000" spc="300" dirty="0"/>
              </a:p>
              <a:p>
                <a:pPr algn="just"/>
                <a:endParaRPr lang="en-GB" sz="2000" spc="300" dirty="0"/>
              </a:p>
              <a:p>
                <a:pPr algn="just"/>
                <a:endParaRPr lang="en-GB" sz="2000" spc="300" dirty="0"/>
              </a:p>
            </p:txBody>
          </p:sp>
        </mc:Choice>
        <mc:Fallback xmlns="">
          <p:sp>
            <p:nvSpPr>
              <p:cNvPr id="10" name="Tekstfelt 4">
                <a:extLst>
                  <a:ext uri="{FF2B5EF4-FFF2-40B4-BE49-F238E27FC236}">
                    <a16:creationId xmlns:a16="http://schemas.microsoft.com/office/drawing/2014/main" id="{2B81757C-56F1-49CC-AEA6-1431B78447CC}"/>
                  </a:ext>
                </a:extLst>
              </p:cNvPr>
              <p:cNvSpPr txBox="1">
                <a:spLocks noRot="1" noChangeAspect="1" noMove="1" noResize="1" noEditPoints="1" noAdjustHandles="1" noChangeArrowheads="1" noChangeShapeType="1" noTextEdit="1"/>
              </p:cNvSpPr>
              <p:nvPr/>
            </p:nvSpPr>
            <p:spPr>
              <a:xfrm>
                <a:off x="587374" y="1804706"/>
                <a:ext cx="4232809" cy="4324261"/>
              </a:xfrm>
              <a:prstGeom prst="rect">
                <a:avLst/>
              </a:prstGeom>
              <a:blipFill>
                <a:blip r:embed="rId5"/>
                <a:stretch>
                  <a:fillRect l="-3453" t="-564" r="-3597"/>
                </a:stretch>
              </a:blipFill>
            </p:spPr>
            <p:txBody>
              <a:bodyPr/>
              <a:lstStyle/>
              <a:p>
                <a:r>
                  <a:rPr lang="en-US">
                    <a:noFill/>
                  </a:rPr>
                  <a:t> </a:t>
                </a:r>
              </a:p>
            </p:txBody>
          </p:sp>
        </mc:Fallback>
      </mc:AlternateContent>
    </p:spTree>
    <p:extLst>
      <p:ext uri="{BB962C8B-B14F-4D97-AF65-F5344CB8AC3E}">
        <p14:creationId xmlns:p14="http://schemas.microsoft.com/office/powerpoint/2010/main" val="141028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458ADE-FE56-4CAB-8555-00F906E1BB52}"/>
              </a:ext>
            </a:extLst>
          </p:cNvPr>
          <p:cNvSpPr>
            <a:spLocks noGrp="1"/>
          </p:cNvSpPr>
          <p:nvPr>
            <p:ph type="sldNum" sz="quarter" idx="10"/>
          </p:nvPr>
        </p:nvSpPr>
        <p:spPr/>
        <p:txBody>
          <a:bodyPr/>
          <a:lstStyle/>
          <a:p>
            <a:pPr rtl="0"/>
            <a:fld id="{D8D877B3-D348-4611-9BDB-C5374591D951}" type="slidenum">
              <a:rPr lang="en-US" smtClean="0"/>
              <a:pPr rtl="0"/>
              <a:t>2</a:t>
            </a:fld>
            <a:endParaRPr lang="en-US" dirty="0"/>
          </a:p>
        </p:txBody>
      </p:sp>
      <p:sp>
        <p:nvSpPr>
          <p:cNvPr id="4" name="Title 3">
            <a:extLst>
              <a:ext uri="{FF2B5EF4-FFF2-40B4-BE49-F238E27FC236}">
                <a16:creationId xmlns:a16="http://schemas.microsoft.com/office/drawing/2014/main" id="{5710F4C3-49AF-4194-ACE1-DC7ACD1E2C0E}"/>
              </a:ext>
            </a:extLst>
          </p:cNvPr>
          <p:cNvSpPr>
            <a:spLocks noGrp="1"/>
          </p:cNvSpPr>
          <p:nvPr>
            <p:ph type="title"/>
          </p:nvPr>
        </p:nvSpPr>
        <p:spPr>
          <a:xfrm>
            <a:off x="587374" y="359273"/>
            <a:ext cx="11104754" cy="1621619"/>
          </a:xfrm>
        </p:spPr>
        <p:txBody>
          <a:bodyPr/>
          <a:lstStyle/>
          <a:p>
            <a:r>
              <a:rPr lang="en-US" dirty="0"/>
              <a:t>Obtaining the battery parameters</a:t>
            </a:r>
          </a:p>
        </p:txBody>
      </p:sp>
      <p:sp>
        <p:nvSpPr>
          <p:cNvPr id="5" name="Text Placeholder 4">
            <a:extLst>
              <a:ext uri="{FF2B5EF4-FFF2-40B4-BE49-F238E27FC236}">
                <a16:creationId xmlns:a16="http://schemas.microsoft.com/office/drawing/2014/main" id="{FD49AEFD-3989-49E4-8F04-45E9EDABC397}"/>
              </a:ext>
            </a:extLst>
          </p:cNvPr>
          <p:cNvSpPr>
            <a:spLocks noGrp="1"/>
          </p:cNvSpPr>
          <p:nvPr>
            <p:ph type="body" sz="quarter" idx="12"/>
          </p:nvPr>
        </p:nvSpPr>
        <p:spPr>
          <a:xfrm>
            <a:off x="587375" y="2143360"/>
            <a:ext cx="5020945" cy="27337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VRs’ and </a:t>
            </a:r>
            <a:r>
              <a:rPr lang="en-US" dirty="0" err="1"/>
              <a:t>VRt</a:t>
            </a:r>
            <a:r>
              <a:rPr lang="en-US" dirty="0"/>
              <a:t> are read from the picture nearby and I is 10A.</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141332EE-0FAB-49AB-AF07-43D40AB33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65" y="2762878"/>
            <a:ext cx="5150255" cy="1256538"/>
          </a:xfrm>
          <a:prstGeom prst="rect">
            <a:avLst/>
          </a:prstGeom>
        </p:spPr>
      </p:pic>
      <p:pic>
        <p:nvPicPr>
          <p:cNvPr id="11" name="Picture 10">
            <a:extLst>
              <a:ext uri="{FF2B5EF4-FFF2-40B4-BE49-F238E27FC236}">
                <a16:creationId xmlns:a16="http://schemas.microsoft.com/office/drawing/2014/main" id="{A5329125-45DB-4355-B1F8-DAE39C500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740" y="1861552"/>
            <a:ext cx="6104727" cy="3752115"/>
          </a:xfrm>
          <a:prstGeom prst="rect">
            <a:avLst/>
          </a:prstGeom>
        </p:spPr>
      </p:pic>
      <p:sp>
        <p:nvSpPr>
          <p:cNvPr id="13" name="Tekstfelt 4">
            <a:extLst>
              <a:ext uri="{FF2B5EF4-FFF2-40B4-BE49-F238E27FC236}">
                <a16:creationId xmlns:a16="http://schemas.microsoft.com/office/drawing/2014/main" id="{B3EAE853-1C36-4B7B-B769-45475D065546}"/>
              </a:ext>
            </a:extLst>
          </p:cNvPr>
          <p:cNvSpPr txBox="1"/>
          <p:nvPr/>
        </p:nvSpPr>
        <p:spPr>
          <a:xfrm>
            <a:off x="522339" y="1586447"/>
            <a:ext cx="5199174" cy="7294305"/>
          </a:xfrm>
          <a:prstGeom prst="rect">
            <a:avLst/>
          </a:prstGeom>
          <a:noFill/>
        </p:spPr>
        <p:txBody>
          <a:bodyPr wrap="square" rtlCol="0">
            <a:spAutoFit/>
          </a:bodyPr>
          <a:lstStyle/>
          <a:p>
            <a:pPr marL="285750" indent="-285750">
              <a:buFont typeface="Wingdings" panose="05000000000000000000" pitchFamily="2" charset="2"/>
              <a:buChar char="Ø"/>
            </a:pPr>
            <a:endParaRPr lang="en-GB" sz="1600" spc="300" dirty="0"/>
          </a:p>
          <a:p>
            <a:pPr marL="285750" indent="-285750">
              <a:buFont typeface="Wingdings" panose="05000000000000000000" pitchFamily="2" charset="2"/>
              <a:buChar char="Ø"/>
            </a:pPr>
            <a:r>
              <a:rPr lang="en-US" sz="2000" dirty="0"/>
              <a:t>Rs’ an Rt were obtained by substituting the values from the experimental test in the equations: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2000" dirty="0"/>
          </a:p>
          <a:p>
            <a:pPr marL="285750" indent="-285750">
              <a:buFont typeface="Wingdings" panose="05000000000000000000" pitchFamily="2" charset="2"/>
              <a:buChar char="Ø"/>
            </a:pPr>
            <a:r>
              <a:rPr lang="en-US" sz="2000" dirty="0"/>
              <a:t>Where VRs’ and </a:t>
            </a:r>
            <a:r>
              <a:rPr lang="en-US" sz="2000" dirty="0" err="1"/>
              <a:t>VRt</a:t>
            </a:r>
            <a:r>
              <a:rPr lang="en-US" sz="2000" dirty="0"/>
              <a:t> are read from the picture nearby and I is 10A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Ø"/>
            </a:pPr>
            <a:endParaRPr lang="en-GB" sz="1600" spc="300" dirty="0"/>
          </a:p>
          <a:p>
            <a:pPr marL="285750" indent="-285750">
              <a:buFont typeface="Wingdings" panose="05000000000000000000" pitchFamily="2" charset="2"/>
              <a:buChar char="Ø"/>
            </a:pPr>
            <a:endParaRPr lang="en-GB" sz="1600" spc="300" dirty="0"/>
          </a:p>
          <a:p>
            <a:pPr rtl="0"/>
            <a:endParaRPr lang="en-GB" sz="1600" spc="300" dirty="0"/>
          </a:p>
        </p:txBody>
      </p:sp>
    </p:spTree>
    <p:extLst>
      <p:ext uri="{BB962C8B-B14F-4D97-AF65-F5344CB8AC3E}">
        <p14:creationId xmlns:p14="http://schemas.microsoft.com/office/powerpoint/2010/main" val="19162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150497-6672-48EB-A8C8-1B20C208C8CC}"/>
              </a:ext>
            </a:extLst>
          </p:cNvPr>
          <p:cNvSpPr>
            <a:spLocks noGrp="1"/>
          </p:cNvSpPr>
          <p:nvPr>
            <p:ph type="sldNum" sz="quarter" idx="10"/>
          </p:nvPr>
        </p:nvSpPr>
        <p:spPr/>
        <p:txBody>
          <a:bodyPr/>
          <a:lstStyle/>
          <a:p>
            <a:pPr rtl="0"/>
            <a:fld id="{D8D877B3-D348-4611-9BDB-C5374591D951}" type="slidenum">
              <a:rPr lang="en-US" smtClean="0"/>
              <a:pPr rtl="0"/>
              <a:t>3</a:t>
            </a:fld>
            <a:endParaRPr lang="en-US" dirty="0"/>
          </a:p>
        </p:txBody>
      </p:sp>
      <p:sp>
        <p:nvSpPr>
          <p:cNvPr id="4" name="Title 3">
            <a:extLst>
              <a:ext uri="{FF2B5EF4-FFF2-40B4-BE49-F238E27FC236}">
                <a16:creationId xmlns:a16="http://schemas.microsoft.com/office/drawing/2014/main" id="{6606574B-8408-45EA-90D4-BF40B8B0FD68}"/>
              </a:ext>
            </a:extLst>
          </p:cNvPr>
          <p:cNvSpPr>
            <a:spLocks noGrp="1"/>
          </p:cNvSpPr>
          <p:nvPr>
            <p:ph type="title"/>
          </p:nvPr>
        </p:nvSpPr>
        <p:spPr>
          <a:xfrm>
            <a:off x="587374" y="359273"/>
            <a:ext cx="10495154" cy="969655"/>
          </a:xfrm>
        </p:spPr>
        <p:txBody>
          <a:bodyPr/>
          <a:lstStyle/>
          <a:p>
            <a:r>
              <a:rPr lang="en-US" dirty="0"/>
              <a:t>Model the batteries more precise</a:t>
            </a:r>
          </a:p>
        </p:txBody>
      </p:sp>
      <p:pic>
        <p:nvPicPr>
          <p:cNvPr id="14" name="Picture 13">
            <a:extLst>
              <a:ext uri="{FF2B5EF4-FFF2-40B4-BE49-F238E27FC236}">
                <a16:creationId xmlns:a16="http://schemas.microsoft.com/office/drawing/2014/main" id="{50B02607-6941-45EE-B6BC-5D629A307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4" y="1522925"/>
            <a:ext cx="4376487" cy="2278755"/>
          </a:xfrm>
          <a:prstGeom prst="rect">
            <a:avLst/>
          </a:prstGeom>
        </p:spPr>
      </p:pic>
      <p:pic>
        <p:nvPicPr>
          <p:cNvPr id="16" name="Picture 15">
            <a:extLst>
              <a:ext uri="{FF2B5EF4-FFF2-40B4-BE49-F238E27FC236}">
                <a16:creationId xmlns:a16="http://schemas.microsoft.com/office/drawing/2014/main" id="{313B06FB-79F4-4003-8940-FF091C904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834" y="1749643"/>
            <a:ext cx="6862521" cy="2120442"/>
          </a:xfrm>
          <a:prstGeom prst="rect">
            <a:avLst/>
          </a:prstGeom>
        </p:spPr>
      </p:pic>
      <p:sp>
        <p:nvSpPr>
          <p:cNvPr id="17" name="Tekstfelt 4">
            <a:extLst>
              <a:ext uri="{FF2B5EF4-FFF2-40B4-BE49-F238E27FC236}">
                <a16:creationId xmlns:a16="http://schemas.microsoft.com/office/drawing/2014/main" id="{F7F23ECD-C009-4873-ADE0-09C72AAA93A1}"/>
              </a:ext>
            </a:extLst>
          </p:cNvPr>
          <p:cNvSpPr txBox="1"/>
          <p:nvPr/>
        </p:nvSpPr>
        <p:spPr>
          <a:xfrm>
            <a:off x="587374" y="3995678"/>
            <a:ext cx="11291594" cy="2862322"/>
          </a:xfrm>
          <a:prstGeom prst="rect">
            <a:avLst/>
          </a:prstGeom>
          <a:noFill/>
        </p:spPr>
        <p:txBody>
          <a:bodyPr wrap="square" rtlCol="0">
            <a:spAutoFit/>
          </a:bodyPr>
          <a:lstStyle/>
          <a:p>
            <a:pPr marL="285750" indent="-285750">
              <a:buFont typeface="Wingdings" panose="05000000000000000000" pitchFamily="2" charset="2"/>
              <a:buChar char="Ø"/>
            </a:pPr>
            <a:r>
              <a:rPr lang="en-GB" sz="2000" spc="300" dirty="0"/>
              <a:t>A bigger number of RC parallel blocks in the model of the batteries will increase the accuracy of the model. This is because approximating the model with only one block it is a correct approach but as  it can be seen in the simulation result there is a mismatch in the portion representing charging a capacitor which suggests that the battery has actually more time constants of different values.</a:t>
            </a:r>
          </a:p>
          <a:p>
            <a:endParaRPr lang="en-GB" sz="2000" spc="300" dirty="0"/>
          </a:p>
          <a:p>
            <a:endParaRPr lang="en-GB" sz="2000" spc="300" dirty="0"/>
          </a:p>
          <a:p>
            <a:pPr rtl="0"/>
            <a:endParaRPr lang="en-GB" sz="2000" spc="300" dirty="0"/>
          </a:p>
        </p:txBody>
      </p:sp>
    </p:spTree>
    <p:extLst>
      <p:ext uri="{BB962C8B-B14F-4D97-AF65-F5344CB8AC3E}">
        <p14:creationId xmlns:p14="http://schemas.microsoft.com/office/powerpoint/2010/main" val="4163906896"/>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285</TotalTime>
  <Words>208</Words>
  <Application>Microsoft Office PowerPoint</Application>
  <PresentationFormat>Widescreen</PresentationFormat>
  <Paragraphs>36</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 Math</vt:lpstr>
      <vt:lpstr>Montserrat Medium</vt:lpstr>
      <vt:lpstr>Wingdings</vt:lpstr>
      <vt:lpstr>AAU PowerPoint</vt:lpstr>
      <vt:lpstr>Obtaining the battery parameters</vt:lpstr>
      <vt:lpstr>Obtaining the battery parameters</vt:lpstr>
      <vt:lpstr>Model the batteries more precise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Mihai Rusu</cp:lastModifiedBy>
  <cp:revision>543</cp:revision>
  <cp:lastPrinted>2019-01-10T14:45:54Z</cp:lastPrinted>
  <dcterms:created xsi:type="dcterms:W3CDTF">2016-11-10T06:07:03Z</dcterms:created>
  <dcterms:modified xsi:type="dcterms:W3CDTF">2019-06-17T15:19:06Z</dcterms:modified>
</cp:coreProperties>
</file>