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7"/>
  </p:notesMasterIdLst>
  <p:handoutMasterIdLst>
    <p:handoutMasterId r:id="rId8"/>
  </p:handoutMasterIdLst>
  <p:sldIdLst>
    <p:sldId id="444" r:id="rId2"/>
    <p:sldId id="521" r:id="rId3"/>
    <p:sldId id="481" r:id="rId4"/>
    <p:sldId id="520" r:id="rId5"/>
    <p:sldId id="522" r:id="rId6"/>
  </p:sldIdLst>
  <p:sldSz cx="12192000" cy="6858000"/>
  <p:notesSz cx="6797675" cy="9926638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44"/>
            <p14:sldId id="521"/>
            <p14:sldId id="481"/>
            <p14:sldId id="520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  <p:cmAuthor id="2" name="estefania ruiz arenaza" initials="era" lastIdx="8" clrIdx="2">
    <p:extLst>
      <p:ext uri="{19B8F6BF-5375-455C-9EA6-DF929625EA0E}">
        <p15:presenceInfo xmlns:p15="http://schemas.microsoft.com/office/powerpoint/2012/main" userId="ffc9582043c85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226" autoAdjust="0"/>
  </p:normalViewPr>
  <p:slideViewPr>
    <p:cSldViewPr snapToGrid="0" snapToObjects="1">
      <p:cViewPr varScale="1">
        <p:scale>
          <a:sx n="65" d="100"/>
          <a:sy n="65" d="100"/>
        </p:scale>
        <p:origin x="557" y="26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8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8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370290"/>
            <a:ext cx="9394825" cy="1474385"/>
          </a:xfrm>
        </p:spPr>
        <p:txBody>
          <a:bodyPr/>
          <a:lstStyle/>
          <a:p>
            <a:r>
              <a:rPr lang="en-US" dirty="0"/>
              <a:t>Power flow in regenerative braking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FECABE3-A2B8-428B-A60E-B11A60EC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60" y="1200410"/>
            <a:ext cx="7918938" cy="3137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9">
                <a:extLst>
                  <a:ext uri="{FF2B5EF4-FFF2-40B4-BE49-F238E27FC236}">
                    <a16:creationId xmlns:a16="http://schemas.microsoft.com/office/drawing/2014/main" id="{3D3A06CB-43FB-4BDC-9E3E-4CB21D163EA2}"/>
                  </a:ext>
                </a:extLst>
              </p:cNvPr>
              <p:cNvSpPr txBox="1"/>
              <p:nvPr/>
            </p:nvSpPr>
            <p:spPr>
              <a:xfrm>
                <a:off x="3063201" y="4484941"/>
                <a:ext cx="591905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CuadroTexto 9">
                <a:extLst>
                  <a:ext uri="{FF2B5EF4-FFF2-40B4-BE49-F238E27FC236}">
                    <a16:creationId xmlns:a16="http://schemas.microsoft.com/office/drawing/2014/main" id="{3D3A06CB-43FB-4BDC-9E3E-4CB21D16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01" y="4484941"/>
                <a:ext cx="5919056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370290"/>
            <a:ext cx="9394825" cy="1474385"/>
          </a:xfrm>
        </p:spPr>
        <p:txBody>
          <a:bodyPr/>
          <a:lstStyle/>
          <a:p>
            <a:r>
              <a:rPr lang="en-US" dirty="0"/>
              <a:t>Power flow in regenerative braking</a:t>
            </a: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E15D2559-9CAA-438B-8DE8-CF3036379FF9}"/>
              </a:ext>
            </a:extLst>
          </p:cNvPr>
          <p:cNvSpPr txBox="1"/>
          <p:nvPr/>
        </p:nvSpPr>
        <p:spPr>
          <a:xfrm>
            <a:off x="587374" y="2163772"/>
            <a:ext cx="110067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For the power to flow back to the DC-link the power has to </a:t>
            </a:r>
            <a:r>
              <a:rPr lang="da-DK" sz="2000" dirty="0" err="1"/>
              <a:t>become</a:t>
            </a:r>
            <a:r>
              <a:rPr lang="da-DK" sz="2000" dirty="0"/>
              <a:t> negative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For </a:t>
            </a:r>
            <a:r>
              <a:rPr lang="da-DK" sz="2000" dirty="0" err="1"/>
              <a:t>this</a:t>
            </a:r>
            <a:r>
              <a:rPr lang="da-DK" sz="2000" dirty="0"/>
              <a:t> to </a:t>
            </a:r>
            <a:r>
              <a:rPr lang="da-DK" sz="2000" dirty="0" err="1"/>
              <a:t>happen</a:t>
            </a:r>
            <a:r>
              <a:rPr lang="da-DK" sz="2000" dirty="0"/>
              <a:t> the q-part has to </a:t>
            </a:r>
            <a:r>
              <a:rPr lang="da-DK" sz="2000" dirty="0" err="1"/>
              <a:t>make</a:t>
            </a:r>
            <a:r>
              <a:rPr lang="da-DK" sz="2000" dirty="0"/>
              <a:t> the </a:t>
            </a:r>
            <a:r>
              <a:rPr lang="da-DK" sz="2000" dirty="0" err="1"/>
              <a:t>expression</a:t>
            </a:r>
            <a:r>
              <a:rPr lang="da-DK" sz="2000" dirty="0"/>
              <a:t> negative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 err="1"/>
              <a:t>When</a:t>
            </a:r>
            <a:r>
              <a:rPr lang="da-DK" sz="2000" dirty="0"/>
              <a:t> a negative </a:t>
            </a:r>
            <a:r>
              <a:rPr lang="da-DK" sz="2000" dirty="0" err="1"/>
              <a:t>torque</a:t>
            </a:r>
            <a:r>
              <a:rPr lang="da-DK" sz="2000" dirty="0"/>
              <a:t> reference is given, </a:t>
            </a:r>
            <a:r>
              <a:rPr lang="da-DK" sz="2000" dirty="0" err="1"/>
              <a:t>then</a:t>
            </a:r>
            <a:r>
              <a:rPr lang="da-DK" sz="2000" dirty="0"/>
              <a:t> the q-</a:t>
            </a:r>
            <a:r>
              <a:rPr lang="da-DK" sz="2000" dirty="0" err="1"/>
              <a:t>current</a:t>
            </a:r>
            <a:r>
              <a:rPr lang="da-DK" sz="2000" dirty="0"/>
              <a:t> </a:t>
            </a:r>
            <a:r>
              <a:rPr lang="da-DK" sz="2000" dirty="0" err="1"/>
              <a:t>will</a:t>
            </a:r>
            <a:r>
              <a:rPr lang="da-DK" sz="2000" dirty="0"/>
              <a:t> </a:t>
            </a:r>
            <a:r>
              <a:rPr lang="da-DK" sz="2000" dirty="0" err="1"/>
              <a:t>turn</a:t>
            </a:r>
            <a:r>
              <a:rPr lang="da-DK" sz="2000" dirty="0"/>
              <a:t> negative as </a:t>
            </a:r>
            <a:r>
              <a:rPr lang="da-DK" sz="2000" dirty="0" err="1"/>
              <a:t>well</a:t>
            </a: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As the d-</a:t>
            </a:r>
            <a:r>
              <a:rPr lang="da-DK" sz="2000" dirty="0" err="1"/>
              <a:t>current</a:t>
            </a:r>
            <a:r>
              <a:rPr lang="da-DK" sz="2000" dirty="0"/>
              <a:t> is positive, </a:t>
            </a:r>
            <a:r>
              <a:rPr lang="da-DK" sz="2000" dirty="0" err="1"/>
              <a:t>then</a:t>
            </a:r>
            <a:r>
              <a:rPr lang="da-DK" sz="2000" dirty="0"/>
              <a:t> the d-</a:t>
            </a:r>
            <a:r>
              <a:rPr lang="da-DK" sz="2000" dirty="0" err="1"/>
              <a:t>voltage</a:t>
            </a:r>
            <a:r>
              <a:rPr lang="da-DK" sz="2000" dirty="0"/>
              <a:t> has to drop, for </a:t>
            </a:r>
            <a:r>
              <a:rPr lang="da-DK" sz="2000" dirty="0" err="1"/>
              <a:t>that</a:t>
            </a:r>
            <a:r>
              <a:rPr lang="da-DK" sz="2000" dirty="0"/>
              <a:t> part to </a:t>
            </a:r>
            <a:r>
              <a:rPr lang="da-DK" sz="2000" dirty="0" err="1"/>
              <a:t>become</a:t>
            </a:r>
            <a:r>
              <a:rPr lang="da-DK" sz="2000" dirty="0"/>
              <a:t> smaller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04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3" y="379787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Integral anti-windup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01A0B416-FAE8-49E7-90BB-6694C8120241}"/>
              </a:ext>
            </a:extLst>
          </p:cNvPr>
          <p:cNvSpPr txBox="1"/>
          <p:nvPr/>
        </p:nvSpPr>
        <p:spPr>
          <a:xfrm>
            <a:off x="587374" y="2163772"/>
            <a:ext cx="82694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Limit the output of the PI controllers with </a:t>
            </a:r>
            <a:r>
              <a:rPr lang="da-DK" sz="2000" dirty="0" err="1"/>
              <a:t>saturation</a:t>
            </a:r>
            <a:r>
              <a:rPr lang="da-DK" sz="2000" dirty="0"/>
              <a:t> </a:t>
            </a:r>
            <a:r>
              <a:rPr lang="da-DK" sz="2000" dirty="0" err="1"/>
              <a:t>blocks</a:t>
            </a: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A </a:t>
            </a:r>
            <a:r>
              <a:rPr lang="da-DK" sz="2000" dirty="0" err="1"/>
              <a:t>saturated</a:t>
            </a:r>
            <a:r>
              <a:rPr lang="da-DK" sz="2000" dirty="0"/>
              <a:t> output </a:t>
            </a:r>
            <a:r>
              <a:rPr lang="da-DK" sz="2000" dirty="0" err="1"/>
              <a:t>would</a:t>
            </a:r>
            <a:r>
              <a:rPr lang="da-DK" sz="2000" dirty="0"/>
              <a:t> </a:t>
            </a:r>
            <a:r>
              <a:rPr lang="da-DK" sz="2000" dirty="0" err="1"/>
              <a:t>lead</a:t>
            </a:r>
            <a:r>
              <a:rPr lang="da-DK" sz="2000" dirty="0"/>
              <a:t> to a big </a:t>
            </a:r>
            <a:r>
              <a:rPr lang="da-DK" sz="2000" dirty="0" err="1"/>
              <a:t>error</a:t>
            </a:r>
            <a:r>
              <a:rPr lang="da-DK" sz="2000" dirty="0"/>
              <a:t> term, as the PI is not </a:t>
            </a:r>
            <a:r>
              <a:rPr lang="da-DK" sz="2000" dirty="0" err="1"/>
              <a:t>allowed</a:t>
            </a:r>
            <a:r>
              <a:rPr lang="da-DK" sz="2000" dirty="0"/>
              <a:t> to </a:t>
            </a:r>
            <a:r>
              <a:rPr lang="da-DK" sz="2000" dirty="0" err="1"/>
              <a:t>follow</a:t>
            </a:r>
            <a:r>
              <a:rPr lang="da-DK" sz="2000" dirty="0"/>
              <a:t> the reference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 Causes oscillations on the system </a:t>
            </a:r>
            <a:r>
              <a:rPr lang="da-DK" sz="2000" dirty="0" err="1"/>
              <a:t>response</a:t>
            </a: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This is </a:t>
            </a:r>
            <a:r>
              <a:rPr lang="da-DK" sz="2000" dirty="0" err="1"/>
              <a:t>solved</a:t>
            </a:r>
            <a:r>
              <a:rPr lang="da-DK" sz="2000" dirty="0"/>
              <a:t> by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anti-windup</a:t>
            </a: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03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3" y="379787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Integral anti-windup</a:t>
            </a:r>
            <a:endParaRPr lang="da-DK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9">
                <a:extLst>
                  <a:ext uri="{FF2B5EF4-FFF2-40B4-BE49-F238E27FC236}">
                    <a16:creationId xmlns:a16="http://schemas.microsoft.com/office/drawing/2014/main" id="{01A0B416-FAE8-49E7-90BB-6694C8120241}"/>
                  </a:ext>
                </a:extLst>
              </p:cNvPr>
              <p:cNvSpPr txBox="1"/>
              <p:nvPr/>
            </p:nvSpPr>
            <p:spPr>
              <a:xfrm>
                <a:off x="587374" y="1771044"/>
                <a:ext cx="9043134" cy="257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da-DK" sz="2000" dirty="0"/>
                  <a:t>Calculates the difference </a:t>
                </a:r>
                <a:r>
                  <a:rPr lang="da-DK" sz="2000" dirty="0" err="1"/>
                  <a:t>before</a:t>
                </a:r>
                <a:r>
                  <a:rPr lang="da-DK" sz="2000" dirty="0"/>
                  <a:t> and </a:t>
                </a:r>
                <a:r>
                  <a:rPr lang="da-DK" sz="2000" dirty="0" err="1"/>
                  <a:t>after</a:t>
                </a:r>
                <a:r>
                  <a:rPr lang="da-DK" sz="2000" dirty="0"/>
                  <a:t> the </a:t>
                </a:r>
                <a:r>
                  <a:rPr lang="da-DK" sz="2000" dirty="0" err="1"/>
                  <a:t>saturation</a:t>
                </a:r>
                <a:r>
                  <a:rPr lang="da-DK" sz="2000" dirty="0"/>
                  <a:t> </a:t>
                </a:r>
                <a:r>
                  <a:rPr lang="da-DK" sz="2000" dirty="0" err="1"/>
                  <a:t>block</a:t>
                </a:r>
                <a:endParaRPr lang="da-DK" sz="20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da-DK" sz="20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da-DK" sz="2000" dirty="0" err="1"/>
                  <a:t>Reduce</a:t>
                </a:r>
                <a:r>
                  <a:rPr lang="da-DK" sz="2000" dirty="0"/>
                  <a:t> it by a 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a-DK" sz="20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da-DK" sz="20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da-DK" sz="2000" dirty="0" err="1"/>
                  <a:t>Substract</a:t>
                </a:r>
                <a:r>
                  <a:rPr lang="da-DK" sz="2000" dirty="0"/>
                  <a:t> it from the integral part in the PI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da-DK" sz="20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da-DK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uadroTexto 9">
                <a:extLst>
                  <a:ext uri="{FF2B5EF4-FFF2-40B4-BE49-F238E27FC236}">
                    <a16:creationId xmlns:a16="http://schemas.microsoft.com/office/drawing/2014/main" id="{01A0B416-FAE8-49E7-90BB-6694C812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4" y="1771044"/>
                <a:ext cx="9043134" cy="2578206"/>
              </a:xfrm>
              <a:prstGeom prst="rect">
                <a:avLst/>
              </a:prstGeom>
              <a:blipFill>
                <a:blip r:embed="rId2"/>
                <a:stretch>
                  <a:fillRect l="-60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lede 1">
            <a:extLst>
              <a:ext uri="{FF2B5EF4-FFF2-40B4-BE49-F238E27FC236}">
                <a16:creationId xmlns:a16="http://schemas.microsoft.com/office/drawing/2014/main" id="{AE00E2F7-7FED-45C5-8D4F-456E8FF70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08" y="3539627"/>
            <a:ext cx="8681583" cy="28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3" y="379787"/>
            <a:ext cx="5584827" cy="1621619"/>
          </a:xfrm>
        </p:spPr>
        <p:txBody>
          <a:bodyPr rtlCol="0"/>
          <a:lstStyle/>
          <a:p>
            <a:pPr rtl="0"/>
            <a:r>
              <a:rPr lang="en-GB" dirty="0"/>
              <a:t>Serial and parallel regenerative braking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01A0B416-FAE8-49E7-90BB-6694C8120241}"/>
              </a:ext>
            </a:extLst>
          </p:cNvPr>
          <p:cNvSpPr txBox="1"/>
          <p:nvPr/>
        </p:nvSpPr>
        <p:spPr>
          <a:xfrm>
            <a:off x="587374" y="1806214"/>
            <a:ext cx="8269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In parallel regenerative </a:t>
            </a:r>
            <a:r>
              <a:rPr lang="da-DK" sz="2000" dirty="0" err="1"/>
              <a:t>braking</a:t>
            </a:r>
            <a:r>
              <a:rPr lang="da-DK" sz="2000" dirty="0"/>
              <a:t>, the </a:t>
            </a:r>
            <a:r>
              <a:rPr lang="da-DK" sz="2000" dirty="0" err="1"/>
              <a:t>braking</a:t>
            </a:r>
            <a:r>
              <a:rPr lang="da-DK" sz="2000" dirty="0"/>
              <a:t> </a:t>
            </a:r>
            <a:r>
              <a:rPr lang="da-DK" sz="2000" dirty="0" err="1"/>
              <a:t>torque</a:t>
            </a:r>
            <a:r>
              <a:rPr lang="da-DK" sz="2000" dirty="0"/>
              <a:t> is </a:t>
            </a:r>
            <a:r>
              <a:rPr lang="da-DK" sz="2000" dirty="0" err="1"/>
              <a:t>divided</a:t>
            </a:r>
            <a:r>
              <a:rPr lang="da-DK" sz="2000" dirty="0"/>
              <a:t> </a:t>
            </a:r>
            <a:r>
              <a:rPr lang="da-DK" sz="2000" dirty="0" err="1"/>
              <a:t>between</a:t>
            </a:r>
            <a:r>
              <a:rPr lang="da-DK" sz="2000" dirty="0"/>
              <a:t> </a:t>
            </a:r>
            <a:r>
              <a:rPr lang="da-DK" sz="2000" dirty="0" err="1"/>
              <a:t>frictional</a:t>
            </a:r>
            <a:r>
              <a:rPr lang="da-DK" sz="2000" dirty="0"/>
              <a:t> and regeneration, in the </a:t>
            </a:r>
            <a:r>
              <a:rPr lang="da-DK" sz="2000" dirty="0" err="1"/>
              <a:t>entire</a:t>
            </a:r>
            <a:r>
              <a:rPr lang="da-DK" sz="2000" dirty="0"/>
              <a:t> </a:t>
            </a:r>
            <a:r>
              <a:rPr lang="da-DK" sz="2000" dirty="0" err="1"/>
              <a:t>braking</a:t>
            </a:r>
            <a:r>
              <a:rPr lang="da-DK" sz="2000" dirty="0"/>
              <a:t> </a:t>
            </a:r>
            <a:r>
              <a:rPr lang="da-DK" sz="2000" dirty="0" err="1"/>
              <a:t>scope</a:t>
            </a: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a-DK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000" dirty="0"/>
              <a:t>In series regenerative </a:t>
            </a:r>
            <a:r>
              <a:rPr lang="da-DK" sz="2000" dirty="0" err="1"/>
              <a:t>braking</a:t>
            </a:r>
            <a:r>
              <a:rPr lang="da-DK" sz="2000" dirty="0"/>
              <a:t>, </a:t>
            </a:r>
            <a:r>
              <a:rPr lang="da-DK" sz="2000" dirty="0" err="1"/>
              <a:t>first</a:t>
            </a:r>
            <a:r>
              <a:rPr lang="da-DK" sz="2000" dirty="0"/>
              <a:t> the </a:t>
            </a:r>
            <a:r>
              <a:rPr lang="da-DK" sz="2000" dirty="0" err="1"/>
              <a:t>full</a:t>
            </a:r>
            <a:r>
              <a:rPr lang="da-DK" sz="2000" dirty="0"/>
              <a:t> regenerative </a:t>
            </a:r>
            <a:r>
              <a:rPr lang="da-DK" sz="2000" dirty="0" err="1"/>
              <a:t>torque</a:t>
            </a:r>
            <a:r>
              <a:rPr lang="da-DK" sz="2000" dirty="0"/>
              <a:t> is </a:t>
            </a:r>
            <a:r>
              <a:rPr lang="da-DK" sz="2000" dirty="0" err="1"/>
              <a:t>applied</a:t>
            </a:r>
            <a:r>
              <a:rPr lang="da-DK" sz="2000" dirty="0"/>
              <a:t>, </a:t>
            </a:r>
            <a:r>
              <a:rPr lang="da-DK" sz="2000" dirty="0" err="1"/>
              <a:t>before</a:t>
            </a:r>
            <a:r>
              <a:rPr lang="da-DK" sz="2000" dirty="0"/>
              <a:t> </a:t>
            </a:r>
            <a:r>
              <a:rPr lang="da-DK" sz="2000" dirty="0" err="1"/>
              <a:t>frictional</a:t>
            </a:r>
            <a:r>
              <a:rPr lang="da-DK" sz="2000" dirty="0"/>
              <a:t> </a:t>
            </a:r>
            <a:r>
              <a:rPr lang="da-DK" sz="2000" dirty="0" err="1"/>
              <a:t>braking</a:t>
            </a:r>
            <a:r>
              <a:rPr lang="da-DK" sz="2000" dirty="0"/>
              <a:t> is </a:t>
            </a:r>
            <a:r>
              <a:rPr lang="da-DK" sz="2000" dirty="0" err="1"/>
              <a:t>used</a:t>
            </a:r>
            <a:endParaRPr lang="da-DK" sz="2000" dirty="0"/>
          </a:p>
          <a:p>
            <a:endParaRPr lang="en-US" sz="2000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1AAEA09-1EC3-4E71-884E-F2F35794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1" y="3524264"/>
            <a:ext cx="9289318" cy="3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8477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795</TotalTime>
  <Words>200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Montserrat Medium</vt:lpstr>
      <vt:lpstr>Wingdings</vt:lpstr>
      <vt:lpstr>AAU PowerPoint</vt:lpstr>
      <vt:lpstr>Power flow in regenerative braking</vt:lpstr>
      <vt:lpstr>Power flow in regenerative braking</vt:lpstr>
      <vt:lpstr>Integral anti-windup</vt:lpstr>
      <vt:lpstr>Integral anti-windup</vt:lpstr>
      <vt:lpstr>Serial and parallel regenerative braking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Nicolai Haugaard Fransen</cp:lastModifiedBy>
  <cp:revision>541</cp:revision>
  <cp:lastPrinted>2019-01-10T14:45:54Z</cp:lastPrinted>
  <dcterms:created xsi:type="dcterms:W3CDTF">2016-11-10T06:07:03Z</dcterms:created>
  <dcterms:modified xsi:type="dcterms:W3CDTF">2019-06-17T15:30:48Z</dcterms:modified>
</cp:coreProperties>
</file>