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5"/>
  </p:notesMasterIdLst>
  <p:handoutMasterIdLst>
    <p:handoutMasterId r:id="rId6"/>
  </p:handoutMasterIdLst>
  <p:sldIdLst>
    <p:sldId id="447" r:id="rId2"/>
    <p:sldId id="521" r:id="rId3"/>
    <p:sldId id="522" r:id="rId4"/>
  </p:sldIdLst>
  <p:sldSz cx="12192000" cy="6858000"/>
  <p:notesSz cx="6797675" cy="9926638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447"/>
            <p14:sldId id="521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  <p:cmAuthor id="2" name="estefania ruiz arenaza" initials="era" lastIdx="8" clrIdx="2">
    <p:extLst>
      <p:ext uri="{19B8F6BF-5375-455C-9EA6-DF929625EA0E}">
        <p15:presenceInfo xmlns:p15="http://schemas.microsoft.com/office/powerpoint/2012/main" userId="ffc9582043c85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1" autoAdjust="0"/>
    <p:restoredTop sz="90625" autoAdjust="0"/>
  </p:normalViewPr>
  <p:slideViewPr>
    <p:cSldViewPr snapToGrid="0" snapToObjects="1">
      <p:cViewPr varScale="1">
        <p:scale>
          <a:sx n="45" d="100"/>
          <a:sy n="45" d="100"/>
        </p:scale>
        <p:origin x="58" y="758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2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8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1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7535900" cy="1474385"/>
          </a:xfrm>
        </p:spPr>
        <p:txBody>
          <a:bodyPr/>
          <a:lstStyle/>
          <a:p>
            <a:r>
              <a:rPr lang="en-US" dirty="0"/>
              <a:t>Parallel MOSFET</a:t>
            </a:r>
          </a:p>
        </p:txBody>
      </p:sp>
      <p:sp>
        <p:nvSpPr>
          <p:cNvPr id="12" name="Pladsholder til slidenummer 1">
            <a:extLst>
              <a:ext uri="{FF2B5EF4-FFF2-40B4-BE49-F238E27FC236}">
                <a16:creationId xmlns:a16="http://schemas.microsoft.com/office/drawing/2014/main" id="{B5AB4BCC-9C12-4604-AF44-53B6780A0039}"/>
              </a:ext>
            </a:extLst>
          </p:cNvPr>
          <p:cNvSpPr txBox="1">
            <a:spLocks/>
          </p:cNvSpPr>
          <p:nvPr/>
        </p:nvSpPr>
        <p:spPr>
          <a:xfrm>
            <a:off x="11335499" y="593223"/>
            <a:ext cx="389141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</a:t>
            </a:r>
          </a:p>
        </p:txBody>
      </p:sp>
      <p:sp>
        <p:nvSpPr>
          <p:cNvPr id="15" name="Pladsholder til slidenummer 1">
            <a:extLst>
              <a:ext uri="{FF2B5EF4-FFF2-40B4-BE49-F238E27FC236}">
                <a16:creationId xmlns:a16="http://schemas.microsoft.com/office/drawing/2014/main" id="{3C963DE5-DC0A-409E-9183-1AE8ACCCC83F}"/>
              </a:ext>
            </a:extLst>
          </p:cNvPr>
          <p:cNvSpPr txBox="1">
            <a:spLocks/>
          </p:cNvSpPr>
          <p:nvPr/>
        </p:nvSpPr>
        <p:spPr>
          <a:xfrm>
            <a:off x="11364307" y="755148"/>
            <a:ext cx="48063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 59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0">
                <a:extLst>
                  <a:ext uri="{FF2B5EF4-FFF2-40B4-BE49-F238E27FC236}">
                    <a16:creationId xmlns:a16="http://schemas.microsoft.com/office/drawing/2014/main" id="{20974715-654B-D645-AFB3-F01E84A3A1C5}"/>
                  </a:ext>
                </a:extLst>
              </p:cNvPr>
              <p:cNvSpPr txBox="1"/>
              <p:nvPr/>
            </p:nvSpPr>
            <p:spPr>
              <a:xfrm flipH="1">
                <a:off x="5242650" y="1298044"/>
                <a:ext cx="6797011" cy="500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=7300</m:t>
                      </m:r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spc="300" dirty="0"/>
              </a:p>
              <a:p>
                <a:endParaRPr lang="en-US" sz="2000" b="0" spc="300" dirty="0"/>
              </a:p>
              <a:p>
                <a:r>
                  <a:rPr lang="en-US" sz="2000" b="0" spc="300" dirty="0"/>
                  <a:t>Using the motor power factor and efficiency we can calculate total apparent power</a:t>
                </a:r>
              </a:p>
              <a:p>
                <a:endParaRPr lang="en-US" sz="2000" b="0" spc="300" dirty="0"/>
              </a:p>
              <a:p>
                <a:r>
                  <a:rPr lang="de-DE" sz="2000" spc="3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pc="3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30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pc="300" smtClean="0">
                            <a:latin typeface="Cambria Math" panose="02040503050406030204" pitchFamily="18" charset="0"/>
                          </a:rPr>
                          <m:t>𝑚𝑜𝑡𝑜𝑟</m:t>
                        </m:r>
                      </m:sub>
                    </m:sSub>
                    <m:r>
                      <a:rPr lang="en-US" sz="2000" b="0" i="1" spc="30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pc="3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𝑚𝑡𝑜𝑟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𝑃𝐹</m:t>
                            </m:r>
                          </m:e>
                          <m:sub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  <m:r>
                          <a:rPr lang="en-US" sz="2000" b="0" i="1" spc="300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</m:den>
                    </m:f>
                    <m:r>
                      <a:rPr lang="en-US" sz="2000" b="0" i="1" spc="300" smtClean="0">
                        <a:latin typeface="Cambria Math" panose="02040503050406030204" pitchFamily="18" charset="0"/>
                      </a:rPr>
                      <m:t>=10915 </m:t>
                    </m:r>
                    <m:r>
                      <a:rPr lang="en-US" sz="2000" b="0" i="1" spc="300" smtClean="0">
                        <a:latin typeface="Cambria Math" panose="02040503050406030204" pitchFamily="18" charset="0"/>
                      </a:rPr>
                      <m:t>𝑉𝐴</m:t>
                    </m:r>
                  </m:oMath>
                </a14:m>
                <a:endParaRPr lang="en-US" sz="2000" b="0" spc="300" dirty="0"/>
              </a:p>
              <a:p>
                <a:endParaRPr lang="en-US" sz="2000" spc="300" dirty="0"/>
              </a:p>
              <a:p>
                <a:r>
                  <a:rPr lang="en-US" sz="2000" spc="300" dirty="0"/>
                  <a:t> For a balanced 3-phase system</a:t>
                </a:r>
              </a:p>
              <a:p>
                <a:pPr/>
                <a:br>
                  <a:rPr lang="en-US" sz="2000" b="0" spc="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pc="3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2000" b="0" i="1" spc="3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sub>
                      </m:sSub>
                    </m:oMath>
                  </m:oMathPara>
                </a14:m>
                <a:endParaRPr lang="en-US" sz="2000" spc="300" dirty="0"/>
              </a:p>
              <a:p>
                <a:endParaRPr lang="en-US" sz="2000" spc="300" dirty="0"/>
              </a:p>
              <a:p>
                <a:r>
                  <a:rPr lang="en-US" sz="2000" spc="300" dirty="0"/>
                  <a:t> For a star connected load</a:t>
                </a:r>
              </a:p>
              <a:p>
                <a:pPr/>
                <a:br>
                  <a:rPr lang="en-US" sz="2000" spc="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US" sz="2000" i="1" spc="30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2000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sub>
                      </m:sSub>
                      <m:r>
                        <a:rPr lang="en-US" sz="2000" i="1" spc="3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=263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=371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br>
                  <a:rPr lang="en-US" sz="2000" spc="300" dirty="0"/>
                </a:br>
                <a:endParaRPr lang="en-US" sz="2000" spc="300" dirty="0"/>
              </a:p>
            </p:txBody>
          </p:sp>
        </mc:Choice>
        <mc:Fallback xmlns="">
          <p:sp>
            <p:nvSpPr>
              <p:cNvPr id="17" name="Textfeld 10">
                <a:extLst>
                  <a:ext uri="{FF2B5EF4-FFF2-40B4-BE49-F238E27FC236}">
                    <a16:creationId xmlns:a16="http://schemas.microsoft.com/office/drawing/2014/main" id="{20974715-654B-D645-AFB3-F01E84A3A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2650" y="1298044"/>
                <a:ext cx="6797011" cy="5003549"/>
              </a:xfrm>
              <a:prstGeom prst="rect">
                <a:avLst/>
              </a:prstGeom>
              <a:blipFill>
                <a:blip r:embed="rId3"/>
                <a:stretch>
                  <a:fillRect l="-746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ladsholder til slidenummer 1">
            <a:extLst>
              <a:ext uri="{FF2B5EF4-FFF2-40B4-BE49-F238E27FC236}">
                <a16:creationId xmlns:a16="http://schemas.microsoft.com/office/drawing/2014/main" id="{881BAC74-CF6F-BC47-87F4-BC41C7692D3B}"/>
              </a:ext>
            </a:extLst>
          </p:cNvPr>
          <p:cNvSpPr txBox="1">
            <a:spLocks/>
          </p:cNvSpPr>
          <p:nvPr/>
        </p:nvSpPr>
        <p:spPr>
          <a:xfrm>
            <a:off x="10761026" y="6264777"/>
            <a:ext cx="811214" cy="222933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Faheem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A05BC6-4538-B748-AA81-4E37F7A19AB2}"/>
              </a:ext>
            </a:extLst>
          </p:cNvPr>
          <p:cNvGrpSpPr/>
          <p:nvPr/>
        </p:nvGrpSpPr>
        <p:grpSpPr>
          <a:xfrm>
            <a:off x="328452" y="4539197"/>
            <a:ext cx="4386943" cy="1841271"/>
            <a:chOff x="6216976" y="1219204"/>
            <a:chExt cx="4386943" cy="184127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C23AC8-24D7-184F-A692-7B4BF395D149}"/>
                </a:ext>
              </a:extLst>
            </p:cNvPr>
            <p:cNvSpPr/>
            <p:nvPr/>
          </p:nvSpPr>
          <p:spPr>
            <a:xfrm>
              <a:off x="6216976" y="1220697"/>
              <a:ext cx="4386943" cy="18397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2B43BB3-D03F-C74F-B437-0588B7E415B8}"/>
                </a:ext>
              </a:extLst>
            </p:cNvPr>
            <p:cNvGrpSpPr/>
            <p:nvPr/>
          </p:nvGrpSpPr>
          <p:grpSpPr>
            <a:xfrm>
              <a:off x="6358592" y="1219204"/>
              <a:ext cx="4095695" cy="1701035"/>
              <a:chOff x="6683321" y="1090893"/>
              <a:chExt cx="4095695" cy="17010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BFCCB6-83DD-2943-A87A-8D70868452B0}"/>
                  </a:ext>
                </a:extLst>
              </p:cNvPr>
              <p:cNvGrpSpPr/>
              <p:nvPr/>
            </p:nvGrpSpPr>
            <p:grpSpPr>
              <a:xfrm>
                <a:off x="6683321" y="1348047"/>
                <a:ext cx="4095695" cy="1443881"/>
                <a:chOff x="5599875" y="1386596"/>
                <a:chExt cx="4095695" cy="1443881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59DB334-46CE-9840-98F8-454A5BDA5D50}"/>
                    </a:ext>
                  </a:extLst>
                </p:cNvPr>
                <p:cNvGrpSpPr/>
                <p:nvPr/>
              </p:nvGrpSpPr>
              <p:grpSpPr>
                <a:xfrm>
                  <a:off x="5599875" y="1386596"/>
                  <a:ext cx="2500561" cy="1131536"/>
                  <a:chOff x="5591783" y="1394688"/>
                  <a:chExt cx="2500561" cy="1131536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2D218B6D-DD1A-524B-87DF-C2130EFA5900}"/>
                      </a:ext>
                    </a:extLst>
                  </p:cNvPr>
                  <p:cNvGrpSpPr/>
                  <p:nvPr/>
                </p:nvGrpSpPr>
                <p:grpSpPr>
                  <a:xfrm>
                    <a:off x="5591783" y="1394688"/>
                    <a:ext cx="2500561" cy="1131536"/>
                    <a:chOff x="5591783" y="1394688"/>
                    <a:chExt cx="2500561" cy="1131536"/>
                  </a:xfrm>
                </p:grpSpPr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CA99E266-7526-CC4C-AFD6-51BC226550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1712938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5A7A88B5-5170-BC49-ABDE-6739A0476F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24988" y="1770851"/>
                      <a:ext cx="0" cy="38872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B16FB34C-8E12-DA41-8A45-DA8F33D7EE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1883197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9D71A99E-D2DE-A442-95AA-ED728C2126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2058925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10AC8645-5317-514F-BF5E-59597D0282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91783" y="2149813"/>
                      <a:ext cx="203696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26ECA215-E7F9-BF4C-905F-26684AB28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2083" y="2130925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E366B38F-EA6A-EC47-97B5-7703421BD5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2083" y="1952522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8EB87154-1F5F-D840-B4AB-1751A033C2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5836" y="1782488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16C80FC0-01E9-5A4F-8D1C-C9BF683B20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7131" y="1394688"/>
                      <a:ext cx="0" cy="39554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EBA08821-9EBE-1840-8F95-1AC711C8AB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7131" y="1944773"/>
                      <a:ext cx="0" cy="5814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1F32AB93-48D9-2C4A-BCB1-79841CFEAF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013683" y="1912179"/>
                      <a:ext cx="0" cy="36607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6F44831A-D6A7-D14A-A229-368BB5C518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934535" y="1912178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8C1542E3-1997-224D-BC72-87A66333E5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13439" y="1662381"/>
                      <a:ext cx="0" cy="24979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3E3824EC-7664-8F4F-8A92-C686C06C2E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55630" y="1670130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8C72F52D-EEE7-7747-A241-324A9D5918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60198" y="2279730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ECC05F7-244C-5A45-ADBE-68E6A760AB53}"/>
                      </a:ext>
                    </a:extLst>
                  </p:cNvPr>
                  <p:cNvSpPr/>
                  <p:nvPr/>
                </p:nvSpPr>
                <p:spPr>
                  <a:xfrm>
                    <a:off x="6943457" y="2111232"/>
                    <a:ext cx="406758" cy="9744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0EB7C97-4247-F646-92FE-0C1E5A296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47131" y="1394688"/>
                  <a:ext cx="16059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15F9531F-BEB7-2843-9D85-328F5E352F38}"/>
                    </a:ext>
                  </a:extLst>
                </p:cNvPr>
                <p:cNvGrpSpPr/>
                <p:nvPr/>
              </p:nvGrpSpPr>
              <p:grpSpPr>
                <a:xfrm>
                  <a:off x="8294336" y="1386596"/>
                  <a:ext cx="1401234" cy="1131536"/>
                  <a:chOff x="6691110" y="1394688"/>
                  <a:chExt cx="1401234" cy="1131536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1012C5A9-94AE-A143-ACC1-CDF6A91240D1}"/>
                      </a:ext>
                    </a:extLst>
                  </p:cNvPr>
                  <p:cNvGrpSpPr/>
                  <p:nvPr/>
                </p:nvGrpSpPr>
                <p:grpSpPr>
                  <a:xfrm>
                    <a:off x="6691110" y="1394688"/>
                    <a:ext cx="1401234" cy="1131536"/>
                    <a:chOff x="6691110" y="1394688"/>
                    <a:chExt cx="1401234" cy="1131536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762A9FD0-B8D5-404B-A7CC-F9683B8691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1712938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2ACAA863-4562-5648-989A-E1239A1CBB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24988" y="1770851"/>
                      <a:ext cx="0" cy="38872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4BB778F8-B3BE-404F-880A-A87ADCF69F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1883197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88D17A97-EA78-7445-9421-488D148E10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2058925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9676B405-C62E-1042-951E-4AC305AE7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691110" y="2156688"/>
                      <a:ext cx="94451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ACC54089-12B1-C24C-B5E1-D2291139B3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2083" y="2130925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97FF34DE-DFB4-6740-88D8-1B9F457DE9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2083" y="1952522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73F4301D-3902-3D4F-92CF-3643D1F6BF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5836" y="1782488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E66ADDA3-67D1-EF40-9685-D2AC43C6C2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7131" y="1394688"/>
                      <a:ext cx="0" cy="39554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5EB6480F-3C70-F94C-BF68-899387D262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7131" y="1944773"/>
                      <a:ext cx="0" cy="5814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B710DE59-97A4-2148-B9EF-6EFCBE585A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013683" y="1912179"/>
                      <a:ext cx="0" cy="36607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79012188-A6F9-5D43-8B55-3C8CF6C8F5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934535" y="1912178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C5F2747A-3DA5-1F4B-B173-B11E37C40D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13439" y="1662381"/>
                      <a:ext cx="0" cy="24979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D77FFF38-5B3C-B741-8938-74998D121F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55630" y="1670130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011BAE2A-E58D-3645-9271-0F262F3D92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60198" y="2279730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D0493B7B-C851-E54C-AFDE-F805C39172E4}"/>
                      </a:ext>
                    </a:extLst>
                  </p:cNvPr>
                  <p:cNvSpPr/>
                  <p:nvPr/>
                </p:nvSpPr>
                <p:spPr>
                  <a:xfrm>
                    <a:off x="6943457" y="2111232"/>
                    <a:ext cx="406758" cy="9744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C0D51987-43F8-A841-A1E1-9803963BE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2462" y="2510040"/>
                  <a:ext cx="16059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C99F7EA-0F24-4440-8F28-A51D46432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1762" y="2152552"/>
                  <a:ext cx="0" cy="4834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0AE043C-7F11-1E4B-9448-1F0EC23DC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76616" y="2629083"/>
                  <a:ext cx="1517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5E187E4-E685-144B-A98C-02F686A77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3491" y="2140680"/>
                  <a:ext cx="0" cy="4952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D7964395-399D-6D44-A2DE-C5F320088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2138" y="2349564"/>
                  <a:ext cx="0" cy="4809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riangle 76">
                  <a:extLst>
                    <a:ext uri="{FF2B5EF4-FFF2-40B4-BE49-F238E27FC236}">
                      <a16:creationId xmlns:a16="http://schemas.microsoft.com/office/drawing/2014/main" id="{D3935B6D-CBA7-BA40-BC9D-89F5AF15F5A9}"/>
                    </a:ext>
                  </a:extLst>
                </p:cNvPr>
                <p:cNvSpPr/>
                <p:nvPr/>
              </p:nvSpPr>
              <p:spPr>
                <a:xfrm rot="5400000">
                  <a:off x="5818796" y="1763485"/>
                  <a:ext cx="886684" cy="764383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B38B1D2-EA59-B945-A4EC-896222E1E9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2138" y="2820634"/>
                  <a:ext cx="24879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8F80157-83F5-044A-BD80-B4C37CE55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7743" y="2510040"/>
                  <a:ext cx="0" cy="3107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7CF997-EF7A-2542-8909-4EAC6292E948}"/>
                  </a:ext>
                </a:extLst>
              </p:cNvPr>
              <p:cNvSpPr txBox="1"/>
              <p:nvPr/>
            </p:nvSpPr>
            <p:spPr>
              <a:xfrm>
                <a:off x="9445093" y="1090893"/>
                <a:ext cx="5769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Drain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65ACFD1-8BBE-0242-9436-D3AF82DA8D6B}"/>
                  </a:ext>
                </a:extLst>
              </p:cNvPr>
              <p:cNvSpPr txBox="1"/>
              <p:nvPr/>
            </p:nvSpPr>
            <p:spPr>
              <a:xfrm>
                <a:off x="9899456" y="2436645"/>
                <a:ext cx="6805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Source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111583-0C86-8046-B9C7-D91A7F0C376E}"/>
                  </a:ext>
                </a:extLst>
              </p:cNvPr>
              <p:cNvSpPr txBox="1"/>
              <p:nvPr/>
            </p:nvSpPr>
            <p:spPr>
              <a:xfrm>
                <a:off x="9593949" y="1762556"/>
                <a:ext cx="491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R</a:t>
                </a:r>
                <a:r>
                  <a:rPr lang="en-US" sz="1400" baseline="-25000" dirty="0" err="1"/>
                  <a:t>gate</a:t>
                </a:r>
                <a:endParaRPr lang="en-US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A84423-04BF-764E-96DB-94A5CD3C378A}"/>
                  </a:ext>
                </a:extLst>
              </p:cNvPr>
              <p:cNvSpPr txBox="1"/>
              <p:nvPr/>
            </p:nvSpPr>
            <p:spPr>
              <a:xfrm>
                <a:off x="7972352" y="1762556"/>
                <a:ext cx="491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R</a:t>
                </a:r>
                <a:r>
                  <a:rPr lang="en-US" sz="1400" baseline="-25000" dirty="0" err="1"/>
                  <a:t>gate</a:t>
                </a:r>
                <a:endParaRPr lang="en-US" sz="14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F483E0-3833-6246-9E19-5DE17ADE363A}"/>
                  </a:ext>
                </a:extLst>
              </p:cNvPr>
              <p:cNvSpPr txBox="1"/>
              <p:nvPr/>
            </p:nvSpPr>
            <p:spPr>
              <a:xfrm>
                <a:off x="6967508" y="1942856"/>
                <a:ext cx="631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Driver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F44DD9-689A-7C47-A05B-62C0B3083FB9}"/>
              </a:ext>
            </a:extLst>
          </p:cNvPr>
          <p:cNvGrpSpPr/>
          <p:nvPr/>
        </p:nvGrpSpPr>
        <p:grpSpPr>
          <a:xfrm>
            <a:off x="500845" y="1737766"/>
            <a:ext cx="4670692" cy="2516463"/>
            <a:chOff x="1282562" y="1510072"/>
            <a:chExt cx="4670692" cy="251646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5FEAF4-931C-EE4C-9091-93AEC262F79F}"/>
                </a:ext>
              </a:extLst>
            </p:cNvPr>
            <p:cNvCxnSpPr>
              <a:cxnSpLocks/>
            </p:cNvCxnSpPr>
            <p:nvPr/>
          </p:nvCxnSpPr>
          <p:spPr>
            <a:xfrm>
              <a:off x="1458559" y="1510072"/>
              <a:ext cx="38200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AC08E2-9240-3847-B878-E7D647DFEF33}"/>
                </a:ext>
              </a:extLst>
            </p:cNvPr>
            <p:cNvGrpSpPr/>
            <p:nvPr/>
          </p:nvGrpSpPr>
          <p:grpSpPr>
            <a:xfrm>
              <a:off x="5098472" y="1514505"/>
              <a:ext cx="180111" cy="2500393"/>
              <a:chOff x="5098472" y="1514505"/>
              <a:chExt cx="180111" cy="250039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8D40083-292C-994D-89AC-1EFDDAFC4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1514505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6D83B09-E33E-3345-8F39-F3CA04BBA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3" y="2202798"/>
                <a:ext cx="0" cy="1109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E585C1E-7D8C-B246-A245-874DB4B41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3" y="2013342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BF5BE4E-EC18-9C4C-A925-2E4F092B6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3502206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FDD7B30-8F28-4144-BAFC-6D7F596AB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2" y="3294462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C75404-58F1-7945-B585-EAAD45BC1BAB}"/>
                </a:ext>
              </a:extLst>
            </p:cNvPr>
            <p:cNvCxnSpPr>
              <a:cxnSpLocks/>
            </p:cNvCxnSpPr>
            <p:nvPr/>
          </p:nvCxnSpPr>
          <p:spPr>
            <a:xfrm>
              <a:off x="1458559" y="4019331"/>
              <a:ext cx="38200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7203CA0-34A4-F043-9F43-9874F88BF7CC}"/>
                </a:ext>
              </a:extLst>
            </p:cNvPr>
            <p:cNvGrpSpPr/>
            <p:nvPr/>
          </p:nvGrpSpPr>
          <p:grpSpPr>
            <a:xfrm>
              <a:off x="4281608" y="1526142"/>
              <a:ext cx="180111" cy="2500393"/>
              <a:chOff x="5098472" y="1514505"/>
              <a:chExt cx="180111" cy="2500393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6EB2F0E-F495-D543-8739-CAF060196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1514505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AAE48CC-5A4B-6849-A66E-0B3190586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3" y="2202798"/>
                <a:ext cx="0" cy="1109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55B8DA8-EF7A-9A40-AF34-DF171408E5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3" y="1995054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8C0C81E-2C27-DA4F-BD2E-ABF6436C0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3502206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CCCC236-F846-B547-BD30-A8FF27786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2" y="3294462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25127C-B03D-A440-947C-042AEC5BFC7E}"/>
                </a:ext>
              </a:extLst>
            </p:cNvPr>
            <p:cNvGrpSpPr/>
            <p:nvPr/>
          </p:nvGrpSpPr>
          <p:grpSpPr>
            <a:xfrm>
              <a:off x="3402671" y="1526142"/>
              <a:ext cx="180111" cy="2500393"/>
              <a:chOff x="5098472" y="1514505"/>
              <a:chExt cx="180111" cy="2500393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6CAE094-EC9A-FD46-B154-ABC61B9C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1514505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2EDCFEA-2FBB-C246-A9D1-1887DF758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3" y="2202798"/>
                <a:ext cx="0" cy="1109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36E91DE-B0A2-E34B-889B-02FCCE0078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3" y="1995054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AC2565F-0BF1-1A46-B609-E5A058A86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3502206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96B5BD7-C418-4245-8A19-5C92C63C0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2" y="3294462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D9F950-E93D-974A-9715-F10EEF93ED92}"/>
                </a:ext>
              </a:extLst>
            </p:cNvPr>
            <p:cNvGrpSpPr/>
            <p:nvPr/>
          </p:nvGrpSpPr>
          <p:grpSpPr>
            <a:xfrm>
              <a:off x="1971156" y="1525467"/>
              <a:ext cx="369404" cy="2487887"/>
              <a:chOff x="1957602" y="1526142"/>
              <a:chExt cx="369404" cy="248788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4A3395-110F-264F-BBE6-6435BA52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414" y="1526142"/>
                <a:ext cx="0" cy="108904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8D63EB-5CB6-C84C-BB59-9D2847C37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7603" y="2615184"/>
                <a:ext cx="3694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EFF5C1C-CBD3-8943-B96E-C604AC172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7602" y="2739486"/>
                <a:ext cx="3694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4DCD108-5AD1-D64D-9218-6F648EB99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303" y="2739486"/>
                <a:ext cx="0" cy="1274543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7CEDB7-8E75-4E49-A4C4-8C9FCD430CB5}"/>
                </a:ext>
              </a:extLst>
            </p:cNvPr>
            <p:cNvCxnSpPr>
              <a:cxnSpLocks/>
            </p:cNvCxnSpPr>
            <p:nvPr/>
          </p:nvCxnSpPr>
          <p:spPr>
            <a:xfrm>
              <a:off x="1487373" y="1526142"/>
              <a:ext cx="0" cy="110685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943B321-0548-7742-92C0-E0D285F2C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2562" y="2632992"/>
              <a:ext cx="369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5E2605-5AED-4242-80BD-A0F4EC2034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7746" y="2727214"/>
              <a:ext cx="2048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75F46-8D56-5143-BEF9-5806BD8C63FD}"/>
                </a:ext>
              </a:extLst>
            </p:cNvPr>
            <p:cNvCxnSpPr>
              <a:cxnSpLocks/>
            </p:cNvCxnSpPr>
            <p:nvPr/>
          </p:nvCxnSpPr>
          <p:spPr>
            <a:xfrm>
              <a:off x="1467262" y="2739486"/>
              <a:ext cx="0" cy="1274543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0EB78E53-4705-5546-9611-4782D2342A24}"/>
                </a:ext>
              </a:extLst>
            </p:cNvPr>
            <p:cNvSpPr/>
            <p:nvPr/>
          </p:nvSpPr>
          <p:spPr>
            <a:xfrm rot="10001162">
              <a:off x="4928375" y="3200052"/>
              <a:ext cx="739079" cy="744146"/>
            </a:xfrm>
            <a:prstGeom prst="teardrop">
              <a:avLst>
                <a:gd name="adj" fmla="val 145920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A024EF-A73D-954D-B6E1-345F165D1B29}"/>
                </a:ext>
              </a:extLst>
            </p:cNvPr>
            <p:cNvCxnSpPr>
              <a:cxnSpLocks/>
            </p:cNvCxnSpPr>
            <p:nvPr/>
          </p:nvCxnSpPr>
          <p:spPr>
            <a:xfrm>
              <a:off x="3582781" y="2597210"/>
              <a:ext cx="237047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C52E2B7-10A7-434B-B3B4-0BE1698F40EF}"/>
                </a:ext>
              </a:extLst>
            </p:cNvPr>
            <p:cNvCxnSpPr>
              <a:cxnSpLocks/>
            </p:cNvCxnSpPr>
            <p:nvPr/>
          </p:nvCxnSpPr>
          <p:spPr>
            <a:xfrm>
              <a:off x="4461718" y="2769411"/>
              <a:ext cx="149153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67BD01-2EA4-644F-9024-5AB65AB7F267}"/>
                </a:ext>
              </a:extLst>
            </p:cNvPr>
            <p:cNvCxnSpPr>
              <a:cxnSpLocks/>
            </p:cNvCxnSpPr>
            <p:nvPr/>
          </p:nvCxnSpPr>
          <p:spPr>
            <a:xfrm>
              <a:off x="5275098" y="2914202"/>
              <a:ext cx="6781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F5FF7B-3A6E-3340-957A-B590384FDFE1}"/>
                </a:ext>
              </a:extLst>
            </p:cNvPr>
            <p:cNvSpPr txBox="1"/>
            <p:nvPr/>
          </p:nvSpPr>
          <p:spPr>
            <a:xfrm rot="16200000">
              <a:off x="1447169" y="254414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DC Link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CF560E-72BE-624F-AFD5-968F1A430918}"/>
                </a:ext>
              </a:extLst>
            </p:cNvPr>
            <p:cNvSpPr/>
            <p:nvPr/>
          </p:nvSpPr>
          <p:spPr>
            <a:xfrm>
              <a:off x="3197621" y="1845680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4DFB44-2F42-AE45-8F5C-3478A670FFCC}"/>
                </a:ext>
              </a:extLst>
            </p:cNvPr>
            <p:cNvSpPr/>
            <p:nvPr/>
          </p:nvSpPr>
          <p:spPr>
            <a:xfrm>
              <a:off x="4067689" y="1834675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1C82E17-9794-FC4E-97AC-34513E672A5C}"/>
                </a:ext>
              </a:extLst>
            </p:cNvPr>
            <p:cNvSpPr/>
            <p:nvPr/>
          </p:nvSpPr>
          <p:spPr>
            <a:xfrm>
              <a:off x="4918103" y="1834675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7A50E-9CB9-DB49-A4FC-71769ADB37EA}"/>
                </a:ext>
              </a:extLst>
            </p:cNvPr>
            <p:cNvSpPr/>
            <p:nvPr/>
          </p:nvSpPr>
          <p:spPr>
            <a:xfrm>
              <a:off x="3191620" y="3075676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978613-A695-8643-B892-E7BA01E1DA7F}"/>
                </a:ext>
              </a:extLst>
            </p:cNvPr>
            <p:cNvSpPr/>
            <p:nvPr/>
          </p:nvSpPr>
          <p:spPr>
            <a:xfrm>
              <a:off x="4061688" y="3064671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00F774-CE22-4446-8104-D7494C91666F}"/>
                </a:ext>
              </a:extLst>
            </p:cNvPr>
            <p:cNvSpPr/>
            <p:nvPr/>
          </p:nvSpPr>
          <p:spPr>
            <a:xfrm>
              <a:off x="4912102" y="3064671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2C7611-0C37-3141-B49C-2E7B5929E05F}"/>
                </a:ext>
              </a:extLst>
            </p:cNvPr>
            <p:cNvSpPr txBox="1"/>
            <p:nvPr/>
          </p:nvSpPr>
          <p:spPr>
            <a:xfrm>
              <a:off x="3219486" y="2384511"/>
              <a:ext cx="347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</a:t>
              </a:r>
              <a:r>
                <a:rPr lang="en-US" sz="1400" baseline="-25000" dirty="0"/>
                <a:t>A</a:t>
              </a:r>
              <a:endParaRPr 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90D42D-5F34-C944-B784-F96C10189152}"/>
                </a:ext>
              </a:extLst>
            </p:cNvPr>
            <p:cNvSpPr txBox="1"/>
            <p:nvPr/>
          </p:nvSpPr>
          <p:spPr>
            <a:xfrm>
              <a:off x="4111836" y="2613252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</a:t>
              </a:r>
              <a:r>
                <a:rPr lang="en-US" sz="1400" baseline="-25000" dirty="0"/>
                <a:t>B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4B9D15-4053-6A4D-A847-1A4E0625E5EF}"/>
                </a:ext>
              </a:extLst>
            </p:cNvPr>
            <p:cNvSpPr txBox="1"/>
            <p:nvPr/>
          </p:nvSpPr>
          <p:spPr>
            <a:xfrm>
              <a:off x="4916458" y="2767140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</a:t>
              </a:r>
              <a:r>
                <a:rPr lang="en-US" sz="1400" baseline="-25000" dirty="0"/>
                <a:t>C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49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7535900" cy="1474385"/>
          </a:xfrm>
        </p:spPr>
        <p:txBody>
          <a:bodyPr/>
          <a:lstStyle/>
          <a:p>
            <a:r>
              <a:rPr lang="en-US" dirty="0"/>
              <a:t>Parallel MOSFET</a:t>
            </a:r>
          </a:p>
        </p:txBody>
      </p:sp>
      <p:sp>
        <p:nvSpPr>
          <p:cNvPr id="12" name="Pladsholder til slidenummer 1">
            <a:extLst>
              <a:ext uri="{FF2B5EF4-FFF2-40B4-BE49-F238E27FC236}">
                <a16:creationId xmlns:a16="http://schemas.microsoft.com/office/drawing/2014/main" id="{B5AB4BCC-9C12-4604-AF44-53B6780A0039}"/>
              </a:ext>
            </a:extLst>
          </p:cNvPr>
          <p:cNvSpPr txBox="1">
            <a:spLocks/>
          </p:cNvSpPr>
          <p:nvPr/>
        </p:nvSpPr>
        <p:spPr>
          <a:xfrm>
            <a:off x="11335499" y="593223"/>
            <a:ext cx="389141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</a:t>
            </a:r>
          </a:p>
        </p:txBody>
      </p:sp>
      <p:sp>
        <p:nvSpPr>
          <p:cNvPr id="15" name="Pladsholder til slidenummer 1">
            <a:extLst>
              <a:ext uri="{FF2B5EF4-FFF2-40B4-BE49-F238E27FC236}">
                <a16:creationId xmlns:a16="http://schemas.microsoft.com/office/drawing/2014/main" id="{3C963DE5-DC0A-409E-9183-1AE8ACCCC83F}"/>
              </a:ext>
            </a:extLst>
          </p:cNvPr>
          <p:cNvSpPr txBox="1">
            <a:spLocks/>
          </p:cNvSpPr>
          <p:nvPr/>
        </p:nvSpPr>
        <p:spPr>
          <a:xfrm>
            <a:off x="11364307" y="755148"/>
            <a:ext cx="48063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 59</a:t>
            </a:r>
          </a:p>
        </p:txBody>
      </p:sp>
      <p:sp>
        <p:nvSpPr>
          <p:cNvPr id="9" name="Pladsholder til slidenummer 1">
            <a:extLst>
              <a:ext uri="{FF2B5EF4-FFF2-40B4-BE49-F238E27FC236}">
                <a16:creationId xmlns:a16="http://schemas.microsoft.com/office/drawing/2014/main" id="{881BAC74-CF6F-BC47-87F4-BC41C7692D3B}"/>
              </a:ext>
            </a:extLst>
          </p:cNvPr>
          <p:cNvSpPr txBox="1">
            <a:spLocks/>
          </p:cNvSpPr>
          <p:nvPr/>
        </p:nvSpPr>
        <p:spPr>
          <a:xfrm>
            <a:off x="10761026" y="6264777"/>
            <a:ext cx="811214" cy="222933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Faheem</a:t>
            </a:r>
            <a:endParaRPr lang="en-US" dirty="0"/>
          </a:p>
        </p:txBody>
      </p:sp>
      <p:sp>
        <p:nvSpPr>
          <p:cNvPr id="114" name="Textfeld 10">
            <a:extLst>
              <a:ext uri="{FF2B5EF4-FFF2-40B4-BE49-F238E27FC236}">
                <a16:creationId xmlns:a16="http://schemas.microsoft.com/office/drawing/2014/main" id="{89EA3117-6F4B-D644-8A89-90A698C6F3B9}"/>
              </a:ext>
            </a:extLst>
          </p:cNvPr>
          <p:cNvSpPr txBox="1"/>
          <p:nvPr/>
        </p:nvSpPr>
        <p:spPr>
          <a:xfrm flipH="1">
            <a:off x="-1" y="2043740"/>
            <a:ext cx="5885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spc="300" dirty="0"/>
              <a:t>By comparing multiple available MOSFETs from different manufactures of rating 60V </a:t>
            </a:r>
            <a:r>
              <a:rPr lang="en-US" sz="1600" spc="300" dirty="0"/>
              <a:t>and 80V for 300A. </a:t>
            </a:r>
            <a:endParaRPr lang="en-US" sz="1600" b="0" spc="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E6BBA-A938-2A48-A1DF-C02F8FB97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44" y="2043740"/>
            <a:ext cx="6123614" cy="3285064"/>
          </a:xfrm>
          <a:prstGeom prst="rect">
            <a:avLst/>
          </a:prstGeom>
        </p:spPr>
      </p:pic>
      <p:sp>
        <p:nvSpPr>
          <p:cNvPr id="115" name="Textfeld 10">
            <a:extLst>
              <a:ext uri="{FF2B5EF4-FFF2-40B4-BE49-F238E27FC236}">
                <a16:creationId xmlns:a16="http://schemas.microsoft.com/office/drawing/2014/main" id="{A55547D6-71F9-4845-9F01-49FEAE995B3F}"/>
              </a:ext>
            </a:extLst>
          </p:cNvPr>
          <p:cNvSpPr txBox="1"/>
          <p:nvPr/>
        </p:nvSpPr>
        <p:spPr>
          <a:xfrm flipH="1">
            <a:off x="-1" y="3073802"/>
            <a:ext cx="5835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/>
              <a:t>Based on the obtained SPICE model simulation IPT007N06N and IPT012N08N5 are the most suitable MOSFETS. But, due to </a:t>
            </a:r>
            <a:r>
              <a:rPr lang="en-US" sz="1600" spc="300" dirty="0">
                <a:solidFill>
                  <a:srgbClr val="FF0000"/>
                </a:solidFill>
              </a:rPr>
              <a:t>IPT012N08N5</a:t>
            </a:r>
            <a:r>
              <a:rPr lang="en-US" sz="1600" spc="300" dirty="0"/>
              <a:t> higher drain-source voltage of 80V, it can ensure a better safety margin that occurs in turn off transition of the MOSFETs. </a:t>
            </a:r>
          </a:p>
        </p:txBody>
      </p:sp>
    </p:spTree>
    <p:extLst>
      <p:ext uri="{BB962C8B-B14F-4D97-AF65-F5344CB8AC3E}">
        <p14:creationId xmlns:p14="http://schemas.microsoft.com/office/powerpoint/2010/main" val="210349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3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7535900" cy="1474385"/>
          </a:xfrm>
        </p:spPr>
        <p:txBody>
          <a:bodyPr/>
          <a:lstStyle/>
          <a:p>
            <a:r>
              <a:rPr lang="en-US" dirty="0"/>
              <a:t>MOSFET loss calculation</a:t>
            </a:r>
          </a:p>
        </p:txBody>
      </p:sp>
      <p:sp>
        <p:nvSpPr>
          <p:cNvPr id="12" name="Pladsholder til slidenummer 1">
            <a:extLst>
              <a:ext uri="{FF2B5EF4-FFF2-40B4-BE49-F238E27FC236}">
                <a16:creationId xmlns:a16="http://schemas.microsoft.com/office/drawing/2014/main" id="{B5AB4BCC-9C12-4604-AF44-53B6780A0039}"/>
              </a:ext>
            </a:extLst>
          </p:cNvPr>
          <p:cNvSpPr txBox="1">
            <a:spLocks/>
          </p:cNvSpPr>
          <p:nvPr/>
        </p:nvSpPr>
        <p:spPr>
          <a:xfrm>
            <a:off x="11335499" y="593223"/>
            <a:ext cx="389141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</a:t>
            </a:r>
          </a:p>
        </p:txBody>
      </p:sp>
      <p:sp>
        <p:nvSpPr>
          <p:cNvPr id="15" name="Pladsholder til slidenummer 1">
            <a:extLst>
              <a:ext uri="{FF2B5EF4-FFF2-40B4-BE49-F238E27FC236}">
                <a16:creationId xmlns:a16="http://schemas.microsoft.com/office/drawing/2014/main" id="{3C963DE5-DC0A-409E-9183-1AE8ACCCC83F}"/>
              </a:ext>
            </a:extLst>
          </p:cNvPr>
          <p:cNvSpPr txBox="1">
            <a:spLocks/>
          </p:cNvSpPr>
          <p:nvPr/>
        </p:nvSpPr>
        <p:spPr>
          <a:xfrm>
            <a:off x="11364307" y="755148"/>
            <a:ext cx="48063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 59</a:t>
            </a:r>
          </a:p>
        </p:txBody>
      </p:sp>
      <p:sp>
        <p:nvSpPr>
          <p:cNvPr id="9" name="Pladsholder til slidenummer 1">
            <a:extLst>
              <a:ext uri="{FF2B5EF4-FFF2-40B4-BE49-F238E27FC236}">
                <a16:creationId xmlns:a16="http://schemas.microsoft.com/office/drawing/2014/main" id="{881BAC74-CF6F-BC47-87F4-BC41C7692D3B}"/>
              </a:ext>
            </a:extLst>
          </p:cNvPr>
          <p:cNvSpPr txBox="1">
            <a:spLocks/>
          </p:cNvSpPr>
          <p:nvPr/>
        </p:nvSpPr>
        <p:spPr>
          <a:xfrm>
            <a:off x="10761026" y="6264777"/>
            <a:ext cx="811214" cy="222933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Faheem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CA8B36-99E7-4C4E-97F4-2316BCAA0121}"/>
              </a:ext>
            </a:extLst>
          </p:cNvPr>
          <p:cNvGraphicFramePr>
            <a:graphicFrameLocks noGrp="1"/>
          </p:cNvGraphicFramePr>
          <p:nvPr/>
        </p:nvGraphicFramePr>
        <p:xfrm>
          <a:off x="458750" y="1346748"/>
          <a:ext cx="4873104" cy="246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482">
                  <a:extLst>
                    <a:ext uri="{9D8B030D-6E8A-4147-A177-3AD203B41FA5}">
                      <a16:colId xmlns:a16="http://schemas.microsoft.com/office/drawing/2014/main" val="3286011944"/>
                    </a:ext>
                  </a:extLst>
                </a:gridCol>
                <a:gridCol w="978350">
                  <a:extLst>
                    <a:ext uri="{9D8B030D-6E8A-4147-A177-3AD203B41FA5}">
                      <a16:colId xmlns:a16="http://schemas.microsoft.com/office/drawing/2014/main" val="1976365796"/>
                    </a:ext>
                  </a:extLst>
                </a:gridCol>
                <a:gridCol w="886272">
                  <a:extLst>
                    <a:ext uri="{9D8B030D-6E8A-4147-A177-3AD203B41FA5}">
                      <a16:colId xmlns:a16="http://schemas.microsoft.com/office/drawing/2014/main" val="3443767259"/>
                    </a:ext>
                  </a:extLst>
                </a:gridCol>
              </a:tblGrid>
              <a:tr h="307901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Operating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74169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96466"/>
                  </a:ext>
                </a:extLst>
              </a:tr>
              <a:tr h="450569">
                <a:tc>
                  <a:txBody>
                    <a:bodyPr/>
                    <a:lstStyle/>
                    <a:p>
                      <a:r>
                        <a:rPr lang="en-US" sz="1600" dirty="0"/>
                        <a:t>DC link voltage (V</a:t>
                      </a:r>
                      <a:r>
                        <a:rPr lang="en-US" sz="1600" baseline="-25000" dirty="0"/>
                        <a:t>DC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67052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r>
                        <a:rPr lang="en-US" sz="1600" dirty="0"/>
                        <a:t>Power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82590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r>
                        <a:rPr lang="en-US" sz="1600" dirty="0"/>
                        <a:t>RMS current (I</a:t>
                      </a:r>
                      <a:r>
                        <a:rPr lang="en-US" sz="1600" baseline="-25000" dirty="0"/>
                        <a:t>RMS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93039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r>
                        <a:rPr lang="en-US" sz="1600" dirty="0"/>
                        <a:t>Peak current (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baseline="-25000" dirty="0" err="1"/>
                        <a:t>pk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707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r>
                        <a:rPr lang="en-US" sz="1600" dirty="0"/>
                        <a:t>Switching Frequency (</a:t>
                      </a:r>
                      <a:r>
                        <a:rPr lang="en-US" sz="1600" dirty="0" err="1"/>
                        <a:t>f</a:t>
                      </a:r>
                      <a:r>
                        <a:rPr lang="en-US" sz="1600" baseline="-25000" dirty="0" err="1"/>
                        <a:t>sw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693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EBAE32-3A2F-8A4C-A3F7-ADF115BCFE54}"/>
              </a:ext>
            </a:extLst>
          </p:cNvPr>
          <p:cNvGraphicFramePr>
            <a:graphicFrameLocks noGrp="1"/>
          </p:cNvGraphicFramePr>
          <p:nvPr/>
        </p:nvGraphicFramePr>
        <p:xfrm>
          <a:off x="458749" y="4088644"/>
          <a:ext cx="4873105" cy="239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483">
                  <a:extLst>
                    <a:ext uri="{9D8B030D-6E8A-4147-A177-3AD203B41FA5}">
                      <a16:colId xmlns:a16="http://schemas.microsoft.com/office/drawing/2014/main" val="3286011944"/>
                    </a:ext>
                  </a:extLst>
                </a:gridCol>
                <a:gridCol w="978351">
                  <a:extLst>
                    <a:ext uri="{9D8B030D-6E8A-4147-A177-3AD203B41FA5}">
                      <a16:colId xmlns:a16="http://schemas.microsoft.com/office/drawing/2014/main" val="1976365796"/>
                    </a:ext>
                  </a:extLst>
                </a:gridCol>
                <a:gridCol w="886271">
                  <a:extLst>
                    <a:ext uri="{9D8B030D-6E8A-4147-A177-3AD203B41FA5}">
                      <a16:colId xmlns:a16="http://schemas.microsoft.com/office/drawing/2014/main" val="3443767259"/>
                    </a:ext>
                  </a:extLst>
                </a:gridCol>
              </a:tblGrid>
              <a:tr h="342724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MOSFET Parameter (IPT012N08N5)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74169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96466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DS voltage (V</a:t>
                      </a:r>
                      <a:r>
                        <a:rPr lang="en-US" sz="1600" baseline="-25000" dirty="0"/>
                        <a:t>DS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67052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DS(on),max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</a:t>
                      </a:r>
                      <a:r>
                        <a:rPr lang="en-US" altLang="ja-JP" sz="1600" dirty="0" err="1"/>
                        <a:t>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82590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Drain current (I</a:t>
                      </a:r>
                      <a:r>
                        <a:rPr lang="en-US" sz="1600" baseline="-25000" dirty="0"/>
                        <a:t>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93039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Output Capacitance (</a:t>
                      </a:r>
                      <a:r>
                        <a:rPr lang="en-US" sz="1600" dirty="0" err="1"/>
                        <a:t>Q</a:t>
                      </a:r>
                      <a:r>
                        <a:rPr lang="en-US" sz="1600" baseline="-25000" dirty="0" err="1"/>
                        <a:t>oss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707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Gate Capacitance (Q</a:t>
                      </a:r>
                      <a:r>
                        <a:rPr lang="en-US" sz="1600" baseline="-25000" dirty="0"/>
                        <a:t>G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69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0">
                <a:extLst>
                  <a:ext uri="{FF2B5EF4-FFF2-40B4-BE49-F238E27FC236}">
                    <a16:creationId xmlns:a16="http://schemas.microsoft.com/office/drawing/2014/main" id="{B0D28FE3-A374-7B4B-92FB-8FA6212834D7}"/>
                  </a:ext>
                </a:extLst>
              </p:cNvPr>
              <p:cNvSpPr txBox="1"/>
              <p:nvPr/>
            </p:nvSpPr>
            <p:spPr>
              <a:xfrm flipH="1">
                <a:off x="5705341" y="1144237"/>
                <a:ext cx="6486658" cy="5376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/>
                  <a:t>MOSFET loss can be modelled in parts</a:t>
                </a:r>
                <a:endParaRPr lang="en-US" sz="1600" b="0" i="1" spc="3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=30.3</m:t>
                      </m:r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spc="300" dirty="0"/>
              </a:p>
              <a:p>
                <a:endParaRPr lang="en-US" sz="1600" spc="300" dirty="0"/>
              </a:p>
              <a:p>
                <a:r>
                  <a:rPr lang="en-US" sz="1600" spc="300" dirty="0"/>
                  <a:t>Conduction losses</a:t>
                </a:r>
                <a:endParaRPr lang="en-US" sz="1600" b="0" spc="300" dirty="0"/>
              </a:p>
              <a:p>
                <a:endParaRPr lang="de-DE" sz="1600" spc="300" dirty="0"/>
              </a:p>
              <a:p>
                <a:r>
                  <a:rPr lang="de-DE" sz="1600" spc="3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𝑐𝑜𝑛</m:t>
                        </m:r>
                      </m:sub>
                    </m:sSub>
                    <m:r>
                      <a:rPr lang="en-US" sz="1600" b="0" i="1" spc="30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pc="3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spc="3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spc="3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  <m:t>𝑝𝑎𝑟𝑎𝑙𝑙𝑒𝑙</m:t>
                                    </m:r>
                                  </m:sub>
                                </m:sSub>
                                <m:r>
                                  <a:rPr lang="en-US" sz="1600" i="1" spc="3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b="0" i="1" spc="3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pc="300" baseline="-25000" smtClean="0">
                            <a:latin typeface="Cambria Math" panose="02040503050406030204" pitchFamily="18" charset="0"/>
                          </a:rPr>
                          <m:t>𝐷𝑆</m:t>
                        </m:r>
                      </m:e>
                      <m:sub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sz="1600" b="0" i="1" spc="300" smtClean="0">
                        <a:latin typeface="Cambria Math" panose="02040503050406030204" pitchFamily="18" charset="0"/>
                      </a:rPr>
                      <m:t>=24.2</m:t>
                    </m:r>
                    <m:r>
                      <a:rPr lang="en-US" sz="1600" b="0" i="1" spc="30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600" spc="300" dirty="0"/>
              </a:p>
              <a:p>
                <a:endParaRPr lang="en-US" sz="1600" spc="300" dirty="0"/>
              </a:p>
              <a:p>
                <a:r>
                  <a:rPr lang="en-US" sz="1600" spc="300" dirty="0"/>
                  <a:t> Switching losses</a:t>
                </a:r>
              </a:p>
              <a:p>
                <a:endParaRPr lang="de-DE" sz="1600" spc="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1600" i="1" spc="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𝑝𝑎𝑟𝑎𝑙𝑙𝑒𝑙</m:t>
                              </m:r>
                            </m:sub>
                          </m:sSub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 spc="300" smtClean="0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600" b="0" spc="300" dirty="0"/>
                </a:br>
                <a:r>
                  <a:rPr lang="de-DE" sz="1600" spc="3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lang="en-US" sz="1600" i="1" spc="3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pc="3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r>
                      <a:rPr lang="en-US" sz="1600" i="1" spc="30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600" i="1" spc="3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pc="3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pc="30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pc="300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 spc="3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pc="3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spc="300">
                                <a:latin typeface="Cambria Math" panose="02040503050406030204" pitchFamily="18" charset="0"/>
                              </a:rPr>
                              <m:t>𝑝𝑎𝑟𝑎𝑙𝑙𝑒𝑙</m:t>
                            </m:r>
                          </m:sub>
                        </m:sSub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i="1" spc="3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 spc="3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endParaRPr lang="en-US" sz="1600" spc="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=5.9</m:t>
                      </m:r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spc="300" dirty="0"/>
              </a:p>
              <a:p>
                <a:endParaRPr lang="en-US" sz="1600" spc="300" dirty="0"/>
              </a:p>
              <a:p>
                <a:r>
                  <a:rPr lang="en-US" sz="1600" spc="300" dirty="0"/>
                  <a:t> Gate loss</a:t>
                </a:r>
              </a:p>
              <a:p>
                <a:pPr/>
                <a:br>
                  <a:rPr lang="en-US" sz="1600" spc="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𝑄𝑔</m:t>
                          </m:r>
                        </m:sub>
                      </m:sSub>
                      <m:r>
                        <a:rPr lang="en-US" sz="1600" i="1" spc="3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i="1" spc="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spc="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i="1" spc="3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𝑄𝑔</m:t>
                              </m:r>
                            </m:sub>
                          </m:s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𝑅𝑔</m:t>
                              </m:r>
                            </m:sub>
                          </m:sSub>
                        </m:e>
                      </m:d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=0.211</m:t>
                      </m:r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br>
                  <a:rPr lang="en-US" sz="1600" spc="300" dirty="0"/>
                </a:br>
                <a:endParaRPr lang="en-US" sz="1600" spc="300" dirty="0"/>
              </a:p>
            </p:txBody>
          </p:sp>
        </mc:Choice>
        <mc:Fallback xmlns="">
          <p:sp>
            <p:nvSpPr>
              <p:cNvPr id="13" name="Textfeld 10">
                <a:extLst>
                  <a:ext uri="{FF2B5EF4-FFF2-40B4-BE49-F238E27FC236}">
                    <a16:creationId xmlns:a16="http://schemas.microsoft.com/office/drawing/2014/main" id="{B0D28FE3-A374-7B4B-92FB-8FA62128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05341" y="1144237"/>
                <a:ext cx="6486658" cy="5376857"/>
              </a:xfrm>
              <a:prstGeom prst="rect">
                <a:avLst/>
              </a:prstGeom>
              <a:blipFill>
                <a:blip r:embed="rId3"/>
                <a:stretch>
                  <a:fillRect l="-391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950512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834</TotalTime>
  <Words>213</Words>
  <Application>Microsoft Office PowerPoint</Application>
  <PresentationFormat>Panorámica</PresentationFormat>
  <Paragraphs>94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AAU PowerPoint</vt:lpstr>
      <vt:lpstr>Parallel MOSFET</vt:lpstr>
      <vt:lpstr>Parallel MOSFET</vt:lpstr>
      <vt:lpstr>MOSFET loss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Aitor Terán Menéndez</cp:lastModifiedBy>
  <cp:revision>545</cp:revision>
  <cp:lastPrinted>2019-01-10T14:45:54Z</cp:lastPrinted>
  <dcterms:created xsi:type="dcterms:W3CDTF">2016-11-10T06:07:03Z</dcterms:created>
  <dcterms:modified xsi:type="dcterms:W3CDTF">2019-06-18T14:16:33Z</dcterms:modified>
</cp:coreProperties>
</file>