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6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7CD5FD-D134-4D96-8CD8-34A6D1D3FD5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541EC1-10D7-4E60-8F3B-72F34F5D41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29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1353-4801-4AB3-A58E-45A3829D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Sentiment Analysis on Amazon Fine Food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AB779-2AB0-4A43-BF17-4623A2982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HY577 Project / Nikolaos </a:t>
            </a:r>
            <a:r>
              <a:rPr lang="en-US" dirty="0" err="1"/>
              <a:t>Gounakis</a:t>
            </a:r>
            <a:r>
              <a:rPr lang="en-US" dirty="0"/>
              <a:t> – csdp1254</a:t>
            </a:r>
          </a:p>
        </p:txBody>
      </p:sp>
    </p:spTree>
    <p:extLst>
      <p:ext uri="{BB962C8B-B14F-4D97-AF65-F5344CB8AC3E}">
        <p14:creationId xmlns:p14="http://schemas.microsoft.com/office/powerpoint/2010/main" val="343793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18D4-5FE5-466C-85B9-A6DFBCD7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9B2E0-9320-476D-9726-C91FB0C6F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366781"/>
            <a:ext cx="10832123" cy="29598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53BBC-8CF7-44EF-9D11-D9C11CA3295A}"/>
              </a:ext>
            </a:extLst>
          </p:cNvPr>
          <p:cNvSpPr txBox="1"/>
          <p:nvPr/>
        </p:nvSpPr>
        <p:spPr>
          <a:xfrm>
            <a:off x="712432" y="5326601"/>
            <a:ext cx="1021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TF-IDF performs 45% better than Doc2Vec in multi-class classification with the SVM-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59D-9456-49E0-AA37-520C41CE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7DBE9-3CC7-4BE8-8C0D-F0819563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62" y="2009577"/>
            <a:ext cx="11147545" cy="30365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87101-2578-4662-B89C-0BBDEFCF51BD}"/>
              </a:ext>
            </a:extLst>
          </p:cNvPr>
          <p:cNvSpPr txBox="1"/>
          <p:nvPr/>
        </p:nvSpPr>
        <p:spPr>
          <a:xfrm>
            <a:off x="721310" y="5046111"/>
            <a:ext cx="10748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Again, TF-IDF performs better by 31% with SMV-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rbf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Binary Classification performance was better than multi-class by 29%.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0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0A4B-24AC-4905-9094-1F847767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COncslusions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774E-6083-41A8-9CD9-65AAB231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382626"/>
          </a:xfrm>
        </p:spPr>
        <p:txBody>
          <a:bodyPr/>
          <a:lstStyle/>
          <a:p>
            <a:r>
              <a:rPr lang="en-US" dirty="0"/>
              <a:t>We can say that TF-IDF more preferable for extracting features for review-like text</a:t>
            </a:r>
          </a:p>
          <a:p>
            <a:r>
              <a:rPr lang="en-US" dirty="0"/>
              <a:t>SMV with </a:t>
            </a:r>
            <a:r>
              <a:rPr lang="en-US" dirty="0" err="1"/>
              <a:t>rbf</a:t>
            </a:r>
            <a:r>
              <a:rPr lang="en-US" dirty="0"/>
              <a:t> kernel is a very good choice in combination with these feature extraction methods</a:t>
            </a:r>
          </a:p>
          <a:p>
            <a:r>
              <a:rPr lang="en-US" dirty="0"/>
              <a:t>The neutral class resulted in confusing the classification, maybe should focus in separating the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DE3AA-710E-4C84-9E0D-41861617C745}"/>
              </a:ext>
            </a:extLst>
          </p:cNvPr>
          <p:cNvSpPr txBox="1"/>
          <p:nvPr/>
        </p:nvSpPr>
        <p:spPr>
          <a:xfrm>
            <a:off x="4852680" y="5027664"/>
            <a:ext cx="248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5246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CDAE-70EE-443B-9378-E388D996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9DDD-232A-4903-A36D-761570D3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Quoc Le and Tomas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Mikolov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Distributed representations of sentences and documents. In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Proceedings of the 31st International Conference on International Conference on Machine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- Volume 32, ICML’14, pages II–1188–II–1196. JMLR.org, 2014.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Avinash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Madasu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Sivasankar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E. A study of feature extraction techniques for sentiment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analysis, 2019.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 Julian John McAuley and Jure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Leskovec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From amateurs to connoisseurs: Modeling the evolution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user expertise through online reviews. In Proceedings of the 22nd International Conference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World Wide Web, WWW ’13, pages 897–908, New York, NY, USA, 2013. Association for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Machinery.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[4] F.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Pedregosa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Varoquaux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Gramfort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V. Michel, B.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Thirion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O. Grisel, M. Blondel, P.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tenhofer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Weiss, V.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Dubourg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Vanderplas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Passos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Cournapeau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Brucher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 Perrot,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E.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Duchesnay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Scikit-learn: Machine learning in Python. Journal of Machine Learning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Research, 12:2825–2830, 2011.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[5]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Radim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ˇReh ̊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uˇrek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Petr Sojka. Software Framework for Topic Modelling with Large Corpora.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Proceedings of the LREC 2010 Workshop on New Challenges for NLP Frameworks, pages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45–50, Valletta, Malta, May 2010. ELRA.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[6] Claude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Sammut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Geoffrey I. Webb, editors. TF–IDF, pages 986–987. Springer US, Boston,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MA, 2010.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66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83C1-2D77-43C8-9034-1170A95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C65C-3E5E-4C04-96CE-794C6A4A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analysis, studies the expression a piece of text can provide.</a:t>
            </a:r>
          </a:p>
          <a:p>
            <a:r>
              <a:rPr lang="en-US" dirty="0"/>
              <a:t>The most common pattern is to determine if a piece of text has a positive, negative or neutral meaning.</a:t>
            </a:r>
          </a:p>
          <a:p>
            <a:pPr marL="0" indent="0">
              <a:buNone/>
            </a:pPr>
            <a:r>
              <a:rPr lang="en-US" dirty="0"/>
              <a:t>Where it can be useful?</a:t>
            </a:r>
          </a:p>
          <a:p>
            <a:r>
              <a:rPr lang="en-US" dirty="0"/>
              <a:t>Large companies such as Facebook and Twitter</a:t>
            </a:r>
          </a:p>
          <a:p>
            <a:r>
              <a:rPr lang="en-US" dirty="0"/>
              <a:t>Better analytics (reviews, feedback)</a:t>
            </a:r>
          </a:p>
          <a:p>
            <a:r>
              <a:rPr lang="en-US" dirty="0"/>
              <a:t>Spotting users that post unwanted content</a:t>
            </a:r>
          </a:p>
        </p:txBody>
      </p:sp>
    </p:spTree>
    <p:extLst>
      <p:ext uri="{BB962C8B-B14F-4D97-AF65-F5344CB8AC3E}">
        <p14:creationId xmlns:p14="http://schemas.microsoft.com/office/powerpoint/2010/main" val="310235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E2D-5A4F-4059-8402-25BDA4FC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Fine Food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76E-45F6-45E8-9A6F-B2AF0076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This dataset [3]  consists of reviews of fine foods from amazon. The data span a period of more than 10 years, including all ~500,000 reviews up to October 2012. Reviews include product and user information, ratings, and a plain text review. It also includes reviews from all other Amazon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6EE2-9A84-48C1-B743-F4B5E7E7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1158-DD27-4054-A7F5-CECDC618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57969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use of the columns: Score &amp; Text</a:t>
            </a:r>
          </a:p>
          <a:p>
            <a:pPr marL="0" indent="0">
              <a:buNone/>
            </a:pPr>
            <a:r>
              <a:rPr lang="en-US" b="1" dirty="0"/>
              <a:t>Score</a:t>
            </a:r>
            <a:r>
              <a:rPr lang="en-US" dirty="0"/>
              <a:t>: The Score of the review ranges from 1 to 5 indicating how positive or negative it is. We use this as our label feature (Y).</a:t>
            </a:r>
          </a:p>
          <a:p>
            <a:pPr marL="0" indent="0">
              <a:buNone/>
            </a:pPr>
            <a:r>
              <a:rPr lang="en-US" b="1" dirty="0"/>
              <a:t>Text</a:t>
            </a:r>
            <a:r>
              <a:rPr lang="en-US" dirty="0"/>
              <a:t>: The actual text of the review (X)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9DE68-1EDF-4F04-871C-ED83DA63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45" y="1976126"/>
            <a:ext cx="6216953" cy="4662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F0C95-2109-43BF-A45B-15F9A9B7FED1}"/>
              </a:ext>
            </a:extLst>
          </p:cNvPr>
          <p:cNvSpPr txBox="1"/>
          <p:nvPr/>
        </p:nvSpPr>
        <p:spPr>
          <a:xfrm>
            <a:off x="6883047" y="1976126"/>
            <a:ext cx="32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Count Distribution (1-5)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E7BE9-E88C-4E91-9CC7-0E54B14D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0" y="4929536"/>
            <a:ext cx="1705213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00EEC-EB77-470E-AB25-EC577F15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96" y="4915942"/>
            <a:ext cx="1686160" cy="1076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772AA-FB8E-481B-A008-F1C2AB170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989" y="4918759"/>
            <a:ext cx="167663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C427-A0AE-4EE9-8FC1-FC695A14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2F4D-A47E-44B3-97F4-5FFB163B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26140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idea is to use the </a:t>
            </a:r>
            <a:r>
              <a:rPr lang="en-US" b="1" dirty="0"/>
              <a:t>Text</a:t>
            </a:r>
            <a:r>
              <a:rPr lang="en-US" dirty="0"/>
              <a:t> of the review in order to predict its </a:t>
            </a:r>
            <a:r>
              <a:rPr lang="en-US" b="1" dirty="0"/>
              <a:t>Score.</a:t>
            </a:r>
          </a:p>
          <a:p>
            <a:pPr marL="0" indent="0">
              <a:buNone/>
            </a:pPr>
            <a:r>
              <a:rPr lang="en-US" dirty="0"/>
              <a:t>To simplify the problem for multi-class classification we consider:</a:t>
            </a:r>
          </a:p>
          <a:p>
            <a:r>
              <a:rPr lang="en-US" dirty="0"/>
              <a:t>Positive review with </a:t>
            </a:r>
            <a:r>
              <a:rPr lang="en-US" b="1" dirty="0"/>
              <a:t>Score </a:t>
            </a:r>
            <a:r>
              <a:rPr lang="en-US" dirty="0"/>
              <a:t>of 4 or 5</a:t>
            </a:r>
          </a:p>
          <a:p>
            <a:r>
              <a:rPr lang="en-US" dirty="0"/>
              <a:t>Neutral review with </a:t>
            </a:r>
            <a:r>
              <a:rPr lang="en-US" b="1" dirty="0"/>
              <a:t>Score</a:t>
            </a:r>
            <a:r>
              <a:rPr lang="en-US" dirty="0"/>
              <a:t> of 3</a:t>
            </a:r>
          </a:p>
          <a:p>
            <a:r>
              <a:rPr lang="en-US" dirty="0"/>
              <a:t>Negative review with </a:t>
            </a:r>
            <a:r>
              <a:rPr lang="en-US" b="1" dirty="0"/>
              <a:t>Score</a:t>
            </a:r>
            <a:r>
              <a:rPr lang="en-US" dirty="0"/>
              <a:t> of 1 or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A8E76-F981-4BC7-9FE7-4F9B4C373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27" y="2180496"/>
            <a:ext cx="5555743" cy="4166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87CB9-EE31-403D-92EF-0736AE448DAF}"/>
              </a:ext>
            </a:extLst>
          </p:cNvPr>
          <p:cNvSpPr txBox="1"/>
          <p:nvPr/>
        </p:nvSpPr>
        <p:spPr>
          <a:xfrm>
            <a:off x="7078356" y="1976309"/>
            <a:ext cx="424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Count Distribution (1-3) after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63954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083-A4D4-4A77-97F3-3D2E43FE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46CE-8403-40B3-9AA6-9595F010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Challenge:</a:t>
            </a:r>
            <a:r>
              <a:rPr lang="en-US" dirty="0"/>
              <a:t> how to extract features from text, or more specific how to turn a sentence into a vector?</a:t>
            </a:r>
          </a:p>
          <a:p>
            <a:pPr marL="0" indent="0">
              <a:buNone/>
            </a:pPr>
            <a:r>
              <a:rPr lang="en-US" dirty="0"/>
              <a:t>There are several techniques out there such as </a:t>
            </a:r>
            <a:r>
              <a:rPr lang="en-US" b="1" dirty="0"/>
              <a:t>Bag of Words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considered a study of </a:t>
            </a:r>
            <a:r>
              <a:rPr lang="fi-FI" b="1" dirty="0"/>
              <a:t>Avinash M and Sivasankar E</a:t>
            </a:r>
            <a:r>
              <a:rPr lang="en-US" dirty="0"/>
              <a:t> [2] of feature extraction for sentiment analysis, in which they compared 2 methods, </a:t>
            </a:r>
            <a:r>
              <a:rPr lang="en-US" b="1" dirty="0"/>
              <a:t>TF-IDF</a:t>
            </a:r>
            <a:r>
              <a:rPr lang="en-US" dirty="0"/>
              <a:t> and </a:t>
            </a:r>
            <a:r>
              <a:rPr lang="en-US" b="1" dirty="0"/>
              <a:t>Doc2Vec.</a:t>
            </a:r>
          </a:p>
        </p:txBody>
      </p:sp>
    </p:spTree>
    <p:extLst>
      <p:ext uri="{BB962C8B-B14F-4D97-AF65-F5344CB8AC3E}">
        <p14:creationId xmlns:p14="http://schemas.microsoft.com/office/powerpoint/2010/main" val="18961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BE98-35AA-4D2E-B97A-C019C6E4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4FBF-0C3B-477A-A622-E8D8F143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TF-IDF [6]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s short form for term frequency-inverse document frequency.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s a weight metric which determines the importance of word for that document.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Doc2Vec</a:t>
            </a:r>
          </a:p>
          <a:p>
            <a:r>
              <a:rPr lang="en-US" dirty="0">
                <a:latin typeface="Arial" panose="020B0604020202020204" pitchFamily="34" charset="0"/>
              </a:rPr>
              <a:t>W</a:t>
            </a:r>
            <a:r>
              <a:rPr lang="en-US" b="0" i="0" dirty="0">
                <a:effectLst/>
                <a:latin typeface="Arial" panose="020B0604020202020204" pitchFamily="34" charset="0"/>
              </a:rPr>
              <a:t>as put forward by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Quoc Le and Tomas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Mikolov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[1] to improve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learning of embeddings from word to word sequences.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can be applied for word n-gram sentence, paragraph or document.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Is a set of approaches to represent documents as fixed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length low dimensional vectors.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1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321-1459-41BC-9755-F5FA5FA8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24E2-B730-416E-BADE-84450ABF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097992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 the hyperparameters displayed in the tables for each method in order to export a dataset (X) for each method.</a:t>
            </a:r>
          </a:p>
          <a:p>
            <a:pPr marL="0" indent="0">
              <a:buNone/>
            </a:pPr>
            <a:r>
              <a:rPr lang="en-US" dirty="0"/>
              <a:t>For the extraction we used all the samples for the neutral class and then</a:t>
            </a:r>
          </a:p>
          <a:p>
            <a:pPr marL="0" indent="0">
              <a:buNone/>
            </a:pPr>
            <a:r>
              <a:rPr lang="en-US" dirty="0"/>
              <a:t>sampled the same size for the other 2 classes, resulting in a total of </a:t>
            </a:r>
            <a:r>
              <a:rPr lang="en-US" b="0" i="0" dirty="0">
                <a:effectLst/>
                <a:latin typeface="Arial" panose="020B0604020202020204" pitchFamily="34" charset="0"/>
              </a:rPr>
              <a:t>127.920 rows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resulting datasets shapes are:</a:t>
            </a:r>
          </a:p>
          <a:p>
            <a:pPr marL="0" indent="0">
              <a:buNone/>
            </a:pPr>
            <a:r>
              <a:rPr lang="en-US" b="1" dirty="0"/>
              <a:t>TF-IDF</a:t>
            </a:r>
            <a:r>
              <a:rPr lang="en-US" dirty="0"/>
              <a:t>: </a:t>
            </a:r>
            <a:r>
              <a:rPr lang="en-US" b="0" i="0" dirty="0">
                <a:effectLst/>
                <a:latin typeface="Arial" panose="020B0604020202020204" pitchFamily="34" charset="0"/>
              </a:rPr>
              <a:t>638*127.920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</a:rPr>
              <a:t>Doc2Vec: </a:t>
            </a:r>
            <a:r>
              <a:rPr lang="en-US" b="0" i="0" dirty="0">
                <a:effectLst/>
                <a:latin typeface="Arial" panose="020B0604020202020204" pitchFamily="34" charset="0"/>
              </a:rPr>
              <a:t>100*127.920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383-95C5-4B3D-AF52-96503395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60" y="4524959"/>
            <a:ext cx="3886985" cy="1767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01BF9-DB54-4B8A-8334-333D2914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960" y="2251653"/>
            <a:ext cx="402184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63C-2420-48E9-A531-3217F877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2CA1-61E8-4748-887D-6166DC75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compare the 2 methods we used 5 classifiers: 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1" i="0" dirty="0">
                <a:effectLst/>
                <a:latin typeface="Arial" panose="020B0604020202020204" pitchFamily="34" charset="0"/>
              </a:rPr>
              <a:t>KNN n=5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</a:rPr>
              <a:t>SVM-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rbf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</a:rPr>
              <a:t>Naive Bayes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</a:rPr>
              <a:t>Random Forests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</a:p>
          <a:p>
            <a:r>
              <a:rPr lang="en-US" dirty="0">
                <a:latin typeface="Arial" panose="020B0604020202020204" pitchFamily="34" charset="0"/>
              </a:rPr>
              <a:t>Used the </a:t>
            </a:r>
            <a:r>
              <a:rPr lang="en-US" dirty="0" err="1">
                <a:latin typeface="Arial" panose="020B0604020202020204" pitchFamily="34" charset="0"/>
              </a:rPr>
              <a:t>sklearn</a:t>
            </a:r>
            <a:r>
              <a:rPr lang="en-US" dirty="0">
                <a:latin typeface="Arial" panose="020B0604020202020204" pitchFamily="34" charset="0"/>
              </a:rPr>
              <a:t> [4] implementation of the classifiers and no hyperparameters were set.</a:t>
            </a:r>
          </a:p>
          <a:p>
            <a:r>
              <a:rPr lang="en-US" dirty="0">
                <a:latin typeface="Arial" panose="020B0604020202020204" pitchFamily="34" charset="0"/>
              </a:rPr>
              <a:t>Randomly selected 10.000 samples with equal class distribution</a:t>
            </a:r>
          </a:p>
          <a:p>
            <a:r>
              <a:rPr lang="en-US" dirty="0">
                <a:latin typeface="Arial" panose="020B0604020202020204" pitchFamily="34" charset="0"/>
              </a:rPr>
              <a:t>Performed stratified 10-fold cross validation</a:t>
            </a:r>
          </a:p>
          <a:p>
            <a:r>
              <a:rPr lang="en-US" dirty="0">
                <a:latin typeface="Arial" panose="020B0604020202020204" pitchFamily="34" charset="0"/>
              </a:rPr>
              <a:t>Measured Accuracy, F1 , AUC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8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228</TotalTime>
  <Words>945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Inter</vt:lpstr>
      <vt:lpstr>Wingdings 2</vt:lpstr>
      <vt:lpstr>Dividend</vt:lpstr>
      <vt:lpstr>Multi-Class Sentiment Analysis on Amazon Fine Food Reviews</vt:lpstr>
      <vt:lpstr>What is sentiment analysis?</vt:lpstr>
      <vt:lpstr>Amazon Fine Food Reviews</vt:lpstr>
      <vt:lpstr>Feature selection</vt:lpstr>
      <vt:lpstr>Feature selection</vt:lpstr>
      <vt:lpstr>Feature extraction</vt:lpstr>
      <vt:lpstr>Feature extraction</vt:lpstr>
      <vt:lpstr>Feature extraction</vt:lpstr>
      <vt:lpstr>Evaluation</vt:lpstr>
      <vt:lpstr>Multi-class results</vt:lpstr>
      <vt:lpstr>Binary classification</vt:lpstr>
      <vt:lpstr>COncslusions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Sentiment Analysis on Amazon Fine Food Reviews</dc:title>
  <dc:creator>Nicolai</dc:creator>
  <cp:lastModifiedBy>Nicolai</cp:lastModifiedBy>
  <cp:revision>7</cp:revision>
  <dcterms:created xsi:type="dcterms:W3CDTF">2022-02-09T11:15:15Z</dcterms:created>
  <dcterms:modified xsi:type="dcterms:W3CDTF">2022-02-09T15:04:09Z</dcterms:modified>
</cp:coreProperties>
</file>