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B90F01-4F96-9EF1-59E9-9F52C45C1641}" v="73" dt="2024-10-03T08:51:34.641"/>
    <p1510:client id="{6504A9A2-38B9-4091-B0E1-9189BDFE68B8}" v="1" dt="2024-10-03T11:52:25.589"/>
    <p1510:client id="{6FA8955D-F9F4-43B2-9EF2-120B82836D64}" v="1380" dt="2024-10-03T08:28:33.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10/3/2024</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‹nr.›</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76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10/3/2024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191725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10/3/2024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35244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43220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10/3/2024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887597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1505089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123906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10/3/2024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34764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10/3/2024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29453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10/3/2024</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1939718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10/3/2024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78193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10/3/2024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‹nr.›</a:t>
            </a:fld>
            <a:endParaRPr lang="en-US"/>
          </a:p>
        </p:txBody>
      </p:sp>
    </p:spTree>
    <p:extLst>
      <p:ext uri="{BB962C8B-B14F-4D97-AF65-F5344CB8AC3E}">
        <p14:creationId xmlns:p14="http://schemas.microsoft.com/office/powerpoint/2010/main" val="19535334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NicolaiIbsenIBA/FirstSemesterProjekt"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A8A6154D-F24A-922E-A24A-8F4A069795F1}"/>
              </a:ext>
            </a:extLst>
          </p:cNvPr>
          <p:cNvPicPr>
            <a:picLocks noChangeAspect="1"/>
          </p:cNvPicPr>
          <p:nvPr/>
        </p:nvPicPr>
        <p:blipFill>
          <a:blip r:embed="rId2">
            <a:alphaModFix amt="60000"/>
          </a:blip>
          <a:srcRect t="29671" r="-2" b="-2"/>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p:cNvSpPr>
            <a:spLocks noGrp="1"/>
          </p:cNvSpPr>
          <p:nvPr>
            <p:ph type="ctrTitle"/>
          </p:nvPr>
        </p:nvSpPr>
        <p:spPr>
          <a:xfrm>
            <a:off x="1804988" y="1442172"/>
            <a:ext cx="8582025" cy="2177328"/>
          </a:xfrm>
        </p:spPr>
        <p:txBody>
          <a:bodyPr anchor="ctr">
            <a:normAutofit/>
          </a:bodyPr>
          <a:lstStyle/>
          <a:p>
            <a:pPr algn="ctr"/>
            <a:r>
              <a:rPr lang="en-US" sz="7200"/>
              <a:t>Nexttech</a:t>
            </a: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Undertitel 2"/>
          <p:cNvSpPr>
            <a:spLocks noGrp="1"/>
          </p:cNvSpPr>
          <p:nvPr>
            <p:ph type="subTitle" idx="1"/>
          </p:nvPr>
        </p:nvSpPr>
        <p:spPr>
          <a:xfrm>
            <a:off x="2566988" y="3962400"/>
            <a:ext cx="7058025" cy="581025"/>
          </a:xfrm>
        </p:spPr>
        <p:txBody>
          <a:bodyPr vert="horz" lIns="91440" tIns="45720" rIns="91440" bIns="45720" rtlCol="0" anchor="ctr">
            <a:normAutofit/>
          </a:bodyPr>
          <a:lstStyle/>
          <a:p>
            <a:pPr algn="ctr"/>
            <a:r>
              <a:rPr lang="en-US">
                <a:solidFill>
                  <a:srgbClr val="FFFFFF"/>
                </a:solidFill>
              </a:rPr>
              <a:t>Projekt 1</a:t>
            </a:r>
          </a:p>
        </p:txBody>
      </p:sp>
    </p:spTree>
    <p:extLst>
      <p:ext uri="{BB962C8B-B14F-4D97-AF65-F5344CB8AC3E}">
        <p14:creationId xmlns:p14="http://schemas.microsoft.com/office/powerpoint/2010/main" val="342494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430C71-ACB0-251E-E7C9-3CF186D77389}"/>
              </a:ext>
            </a:extLst>
          </p:cNvPr>
          <p:cNvSpPr>
            <a:spLocks noGrp="1"/>
          </p:cNvSpPr>
          <p:nvPr>
            <p:ph type="title"/>
          </p:nvPr>
        </p:nvSpPr>
        <p:spPr/>
        <p:txBody>
          <a:bodyPr/>
          <a:lstStyle/>
          <a:p>
            <a:r>
              <a:rPr lang="en-US" err="1"/>
              <a:t>Præsentationens</a:t>
            </a:r>
            <a:r>
              <a:rPr lang="en-US"/>
              <a:t> </a:t>
            </a:r>
            <a:r>
              <a:rPr lang="en-US" err="1"/>
              <a:t>indhold</a:t>
            </a:r>
            <a:endParaRPr lang="en-DK"/>
          </a:p>
        </p:txBody>
      </p:sp>
      <p:sp>
        <p:nvSpPr>
          <p:cNvPr id="3" name="Pladsholder til indhold 2">
            <a:extLst>
              <a:ext uri="{FF2B5EF4-FFF2-40B4-BE49-F238E27FC236}">
                <a16:creationId xmlns:a16="http://schemas.microsoft.com/office/drawing/2014/main" id="{8E7CD368-EC63-B4FC-0562-6DA799E60FE8}"/>
              </a:ext>
            </a:extLst>
          </p:cNvPr>
          <p:cNvSpPr>
            <a:spLocks noGrp="1"/>
          </p:cNvSpPr>
          <p:nvPr>
            <p:ph idx="1"/>
          </p:nvPr>
        </p:nvSpPr>
        <p:spPr/>
        <p:txBody>
          <a:bodyPr/>
          <a:lstStyle/>
          <a:p>
            <a:pPr marL="0" indent="0">
              <a:buNone/>
            </a:pPr>
            <a:r>
              <a:rPr lang="en-US" err="1"/>
              <a:t>Første</a:t>
            </a:r>
            <a:r>
              <a:rPr lang="en-US"/>
              <a:t> </a:t>
            </a:r>
            <a:r>
              <a:rPr lang="en-US" err="1"/>
              <a:t>prioritet</a:t>
            </a:r>
            <a:endParaRPr lang="en-US"/>
          </a:p>
          <a:p>
            <a:pPr marL="0" indent="0">
              <a:buNone/>
            </a:pPr>
            <a:endParaRPr lang="en-US"/>
          </a:p>
          <a:p>
            <a:pPr marL="0" indent="0">
              <a:buNone/>
            </a:pPr>
            <a:endParaRPr lang="en-US"/>
          </a:p>
          <a:p>
            <a:pPr marL="0" indent="0">
              <a:buNone/>
            </a:pPr>
            <a:endParaRPr lang="en-US"/>
          </a:p>
          <a:p>
            <a:pPr marL="0" indent="0">
              <a:buNone/>
            </a:pPr>
            <a:r>
              <a:rPr lang="en-US" err="1"/>
              <a:t>Til</a:t>
            </a:r>
            <a:r>
              <a:rPr lang="en-US"/>
              <a:t> </a:t>
            </a:r>
            <a:r>
              <a:rPr lang="en-US" err="1"/>
              <a:t>mindre</a:t>
            </a:r>
            <a:r>
              <a:rPr lang="en-US"/>
              <a:t> </a:t>
            </a:r>
            <a:r>
              <a:rPr lang="en-US" err="1"/>
              <a:t>overvejelse</a:t>
            </a:r>
            <a:endParaRPr lang="en-US"/>
          </a:p>
          <a:p>
            <a:pPr marL="0" indent="0">
              <a:buNone/>
            </a:pPr>
            <a:endParaRPr lang="en-DK"/>
          </a:p>
        </p:txBody>
      </p:sp>
      <p:pic>
        <p:nvPicPr>
          <p:cNvPr id="8" name="Billede 7">
            <a:extLst>
              <a:ext uri="{FF2B5EF4-FFF2-40B4-BE49-F238E27FC236}">
                <a16:creationId xmlns:a16="http://schemas.microsoft.com/office/drawing/2014/main" id="{B1A3914C-6A8C-537D-F335-F34F1BACDFF6}"/>
              </a:ext>
            </a:extLst>
          </p:cNvPr>
          <p:cNvPicPr>
            <a:picLocks noChangeAspect="1"/>
          </p:cNvPicPr>
          <p:nvPr/>
        </p:nvPicPr>
        <p:blipFill>
          <a:blip r:embed="rId2"/>
          <a:stretch>
            <a:fillRect/>
          </a:stretch>
        </p:blipFill>
        <p:spPr>
          <a:xfrm>
            <a:off x="1115569" y="5029738"/>
            <a:ext cx="5116552" cy="1105054"/>
          </a:xfrm>
          <a:prstGeom prst="rect">
            <a:avLst/>
          </a:prstGeom>
        </p:spPr>
      </p:pic>
      <p:pic>
        <p:nvPicPr>
          <p:cNvPr id="10" name="Billede 9">
            <a:extLst>
              <a:ext uri="{FF2B5EF4-FFF2-40B4-BE49-F238E27FC236}">
                <a16:creationId xmlns:a16="http://schemas.microsoft.com/office/drawing/2014/main" id="{3BD39FB5-203C-324D-B215-9D3E53F445D3}"/>
              </a:ext>
            </a:extLst>
          </p:cNvPr>
          <p:cNvPicPr>
            <a:picLocks noChangeAspect="1"/>
          </p:cNvPicPr>
          <p:nvPr/>
        </p:nvPicPr>
        <p:blipFill>
          <a:blip r:embed="rId3"/>
          <a:stretch>
            <a:fillRect/>
          </a:stretch>
        </p:blipFill>
        <p:spPr>
          <a:xfrm>
            <a:off x="6199633" y="5141498"/>
            <a:ext cx="5311648" cy="864167"/>
          </a:xfrm>
          <a:prstGeom prst="rect">
            <a:avLst/>
          </a:prstGeom>
        </p:spPr>
      </p:pic>
      <p:pic>
        <p:nvPicPr>
          <p:cNvPr id="12" name="Billede 11">
            <a:extLst>
              <a:ext uri="{FF2B5EF4-FFF2-40B4-BE49-F238E27FC236}">
                <a16:creationId xmlns:a16="http://schemas.microsoft.com/office/drawing/2014/main" id="{EBB77980-FE58-1AD2-15F4-0FF2F15A67DA}"/>
              </a:ext>
            </a:extLst>
          </p:cNvPr>
          <p:cNvPicPr>
            <a:picLocks noChangeAspect="1"/>
          </p:cNvPicPr>
          <p:nvPr/>
        </p:nvPicPr>
        <p:blipFill>
          <a:blip r:embed="rId4"/>
          <a:stretch>
            <a:fillRect/>
          </a:stretch>
        </p:blipFill>
        <p:spPr>
          <a:xfrm>
            <a:off x="1115567" y="2859843"/>
            <a:ext cx="6412993" cy="1227871"/>
          </a:xfrm>
          <a:prstGeom prst="rect">
            <a:avLst/>
          </a:prstGeom>
        </p:spPr>
      </p:pic>
      <p:sp>
        <p:nvSpPr>
          <p:cNvPr id="13" name="Tekstfelt 12">
            <a:extLst>
              <a:ext uri="{FF2B5EF4-FFF2-40B4-BE49-F238E27FC236}">
                <a16:creationId xmlns:a16="http://schemas.microsoft.com/office/drawing/2014/main" id="{83A8F31A-60CB-E851-38D9-BAEF2F64C4BF}"/>
              </a:ext>
            </a:extLst>
          </p:cNvPr>
          <p:cNvSpPr txBox="1"/>
          <p:nvPr/>
        </p:nvSpPr>
        <p:spPr>
          <a:xfrm>
            <a:off x="7817394" y="2368292"/>
            <a:ext cx="2194832" cy="2123787"/>
          </a:xfrm>
          <a:prstGeom prst="rect">
            <a:avLst/>
          </a:prstGeom>
          <a:noFill/>
        </p:spPr>
        <p:txBody>
          <a:bodyPr wrap="none" rtlCol="0">
            <a:spAutoFit/>
          </a:bodyPr>
          <a:lstStyle/>
          <a:p>
            <a:pPr>
              <a:lnSpc>
                <a:spcPct val="150000"/>
              </a:lnSpc>
            </a:pPr>
            <a:r>
              <a:rPr lang="en-US" b="1" err="1">
                <a:solidFill>
                  <a:srgbClr val="0070C0"/>
                </a:solidFill>
              </a:rPr>
              <a:t>Planlægning</a:t>
            </a:r>
            <a:endParaRPr lang="en-US" b="1">
              <a:solidFill>
                <a:srgbClr val="0070C0"/>
              </a:solidFill>
            </a:endParaRPr>
          </a:p>
          <a:p>
            <a:pPr>
              <a:lnSpc>
                <a:spcPct val="150000"/>
              </a:lnSpc>
            </a:pPr>
            <a:r>
              <a:rPr lang="en-US" b="1" err="1">
                <a:solidFill>
                  <a:srgbClr val="0070C0"/>
                </a:solidFill>
              </a:rPr>
              <a:t>Målhierarki</a:t>
            </a:r>
            <a:endParaRPr lang="en-US" b="1">
              <a:solidFill>
                <a:srgbClr val="0070C0"/>
              </a:solidFill>
            </a:endParaRPr>
          </a:p>
          <a:p>
            <a:pPr>
              <a:lnSpc>
                <a:spcPct val="150000"/>
              </a:lnSpc>
            </a:pPr>
            <a:r>
              <a:rPr lang="en-US" b="1" err="1">
                <a:solidFill>
                  <a:srgbClr val="0070C0"/>
                </a:solidFill>
              </a:rPr>
              <a:t>Visuel</a:t>
            </a:r>
            <a:r>
              <a:rPr lang="en-US" b="1">
                <a:solidFill>
                  <a:srgbClr val="0070C0"/>
                </a:solidFill>
              </a:rPr>
              <a:t> </a:t>
            </a:r>
            <a:r>
              <a:rPr lang="en-US" b="1" err="1">
                <a:solidFill>
                  <a:srgbClr val="0070C0"/>
                </a:solidFill>
              </a:rPr>
              <a:t>fremstilling</a:t>
            </a:r>
            <a:endParaRPr lang="en-US" b="1">
              <a:solidFill>
                <a:srgbClr val="0070C0"/>
              </a:solidFill>
            </a:endParaRPr>
          </a:p>
          <a:p>
            <a:pPr>
              <a:lnSpc>
                <a:spcPct val="150000"/>
              </a:lnSpc>
            </a:pPr>
            <a:r>
              <a:rPr lang="en-US" b="1">
                <a:solidFill>
                  <a:srgbClr val="0070C0"/>
                </a:solidFill>
              </a:rPr>
              <a:t>Design</a:t>
            </a:r>
          </a:p>
          <a:p>
            <a:pPr>
              <a:lnSpc>
                <a:spcPct val="150000"/>
              </a:lnSpc>
            </a:pPr>
            <a:r>
              <a:rPr lang="en-US" b="1">
                <a:solidFill>
                  <a:srgbClr val="0070C0"/>
                </a:solidFill>
              </a:rPr>
              <a:t>Flowchart</a:t>
            </a:r>
            <a:endParaRPr lang="en-DK" b="1">
              <a:solidFill>
                <a:srgbClr val="0070C0"/>
              </a:solidFill>
            </a:endParaRPr>
          </a:p>
        </p:txBody>
      </p:sp>
    </p:spTree>
    <p:extLst>
      <p:ext uri="{BB962C8B-B14F-4D97-AF65-F5344CB8AC3E}">
        <p14:creationId xmlns:p14="http://schemas.microsoft.com/office/powerpoint/2010/main" val="88814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35F85A-75E4-BE67-E254-88B9FED54961}"/>
              </a:ext>
            </a:extLst>
          </p:cNvPr>
          <p:cNvSpPr>
            <a:spLocks noGrp="1"/>
          </p:cNvSpPr>
          <p:nvPr>
            <p:ph type="title"/>
          </p:nvPr>
        </p:nvSpPr>
        <p:spPr/>
        <p:txBody>
          <a:bodyPr/>
          <a:lstStyle/>
          <a:p>
            <a:r>
              <a:rPr lang="en-US" err="1"/>
              <a:t>Planlægning</a:t>
            </a:r>
            <a:endParaRPr lang="en-DK"/>
          </a:p>
        </p:txBody>
      </p:sp>
      <p:sp>
        <p:nvSpPr>
          <p:cNvPr id="3" name="Pladsholder til indhold 2">
            <a:extLst>
              <a:ext uri="{FF2B5EF4-FFF2-40B4-BE49-F238E27FC236}">
                <a16:creationId xmlns:a16="http://schemas.microsoft.com/office/drawing/2014/main" id="{1A2DB5FA-9724-398C-8197-BBC07DC77039}"/>
              </a:ext>
            </a:extLst>
          </p:cNvPr>
          <p:cNvSpPr>
            <a:spLocks noGrp="1"/>
          </p:cNvSpPr>
          <p:nvPr>
            <p:ph idx="1"/>
          </p:nvPr>
        </p:nvSpPr>
        <p:spPr/>
        <p:txBody>
          <a:bodyPr>
            <a:normAutofit/>
          </a:bodyPr>
          <a:lstStyle/>
          <a:p>
            <a:pPr marL="0" indent="0">
              <a:buNone/>
            </a:pPr>
            <a:r>
              <a:rPr lang="en-US" sz="2000"/>
              <a:t>SCRUM-</a:t>
            </a:r>
            <a:r>
              <a:rPr lang="en-US" sz="2000" err="1"/>
              <a:t>esque</a:t>
            </a:r>
            <a:r>
              <a:rPr lang="en-US" sz="2000"/>
              <a:t> </a:t>
            </a:r>
            <a:r>
              <a:rPr lang="en-US" sz="2000" err="1"/>
              <a:t>opsætning</a:t>
            </a:r>
            <a:endParaRPr lang="en-US" sz="2000"/>
          </a:p>
          <a:p>
            <a:pPr marL="0" indent="0">
              <a:buNone/>
            </a:pPr>
            <a:r>
              <a:rPr lang="en-US" sz="2000" err="1"/>
              <a:t>Ugeplan</a:t>
            </a:r>
            <a:r>
              <a:rPr lang="en-US" sz="2000"/>
              <a:t>, med </a:t>
            </a:r>
            <a:r>
              <a:rPr lang="en-US" sz="2000" err="1"/>
              <a:t>daglige</a:t>
            </a:r>
            <a:r>
              <a:rPr lang="en-US" sz="2000"/>
              <a:t> </a:t>
            </a:r>
            <a:r>
              <a:rPr lang="en-US" sz="2000" err="1"/>
              <a:t>opdateringer</a:t>
            </a:r>
            <a:endParaRPr lang="en-US" sz="2000"/>
          </a:p>
          <a:p>
            <a:pPr marL="0" indent="0">
              <a:buNone/>
            </a:pPr>
            <a:r>
              <a:rPr lang="en-US" sz="2000"/>
              <a:t>GitHub </a:t>
            </a:r>
            <a:r>
              <a:rPr lang="en-US" sz="2000" err="1"/>
              <a:t>til</a:t>
            </a:r>
            <a:r>
              <a:rPr lang="en-US" sz="2000"/>
              <a:t> </a:t>
            </a:r>
            <a:r>
              <a:rPr lang="en-US" sz="2000" err="1"/>
              <a:t>samarbejde</a:t>
            </a:r>
            <a:r>
              <a:rPr lang="en-US" sz="2000"/>
              <a:t> </a:t>
            </a:r>
            <a:r>
              <a:rPr lang="en-US" sz="2000" err="1"/>
              <a:t>og</a:t>
            </a:r>
            <a:r>
              <a:rPr lang="en-US" sz="2000"/>
              <a:t> </a:t>
            </a:r>
            <a:r>
              <a:rPr lang="en-US" sz="2000" err="1"/>
              <a:t>arbejde</a:t>
            </a:r>
            <a:r>
              <a:rPr lang="en-US" sz="2000"/>
              <a:t> </a:t>
            </a:r>
            <a:r>
              <a:rPr lang="en-US" sz="2000" err="1"/>
              <a:t>mellem</a:t>
            </a:r>
            <a:r>
              <a:rPr lang="en-US" sz="2000"/>
              <a:t> </a:t>
            </a:r>
            <a:r>
              <a:rPr lang="en-US" sz="2000" err="1"/>
              <a:t>enheder</a:t>
            </a:r>
            <a:endParaRPr lang="en-US" sz="2000"/>
          </a:p>
          <a:p>
            <a:pPr marL="0" indent="0">
              <a:buNone/>
            </a:pPr>
            <a:endParaRPr lang="en-US" sz="2000"/>
          </a:p>
          <a:p>
            <a:pPr marL="0" indent="0">
              <a:buNone/>
            </a:pPr>
            <a:r>
              <a:rPr lang="en-US" sz="2000" err="1"/>
              <a:t>Fremadrettet</a:t>
            </a:r>
            <a:r>
              <a:rPr lang="en-US" sz="2000"/>
              <a:t> </a:t>
            </a:r>
            <a:r>
              <a:rPr lang="en-US" sz="2000" err="1"/>
              <a:t>vil</a:t>
            </a:r>
            <a:r>
              <a:rPr lang="en-US" sz="2000"/>
              <a:t> lave WBS </a:t>
            </a:r>
            <a:r>
              <a:rPr lang="en-US" sz="2000" err="1"/>
              <a:t>og</a:t>
            </a:r>
            <a:r>
              <a:rPr lang="en-US" sz="2000"/>
              <a:t> PERT for at </a:t>
            </a:r>
            <a:r>
              <a:rPr lang="en-US" sz="2000" err="1"/>
              <a:t>få</a:t>
            </a:r>
            <a:r>
              <a:rPr lang="en-US" sz="2000"/>
              <a:t> et </a:t>
            </a:r>
            <a:r>
              <a:rPr lang="en-US" sz="2000" err="1"/>
              <a:t>overblik</a:t>
            </a:r>
            <a:r>
              <a:rPr lang="en-US" sz="2000"/>
              <a:t> over </a:t>
            </a:r>
            <a:r>
              <a:rPr lang="en-US" sz="2000" err="1"/>
              <a:t>projektet</a:t>
            </a:r>
            <a:r>
              <a:rPr lang="en-US" sz="2000"/>
              <a:t> </a:t>
            </a:r>
            <a:r>
              <a:rPr lang="en-US" sz="2000" err="1"/>
              <a:t>aflevering</a:t>
            </a:r>
            <a:r>
              <a:rPr lang="en-US" sz="2000"/>
              <a:t> </a:t>
            </a:r>
            <a:r>
              <a:rPr lang="en-US" sz="2000" err="1"/>
              <a:t>af</a:t>
            </a:r>
            <a:r>
              <a:rPr lang="en-US" sz="2000"/>
              <a:t> “</a:t>
            </a:r>
            <a:r>
              <a:rPr lang="en-US" sz="2000" err="1"/>
              <a:t>projekt</a:t>
            </a:r>
            <a:r>
              <a:rPr lang="en-US" sz="2000"/>
              <a:t> 2”</a:t>
            </a:r>
          </a:p>
          <a:p>
            <a:pPr marL="0" indent="0">
              <a:buNone/>
            </a:pPr>
            <a:endParaRPr lang="en-US" sz="2000"/>
          </a:p>
          <a:p>
            <a:pPr marL="0" indent="0">
              <a:buNone/>
            </a:pPr>
            <a:r>
              <a:rPr lang="en-US" sz="2000">
                <a:hlinkClick r:id="rId2"/>
              </a:rPr>
              <a:t>GitHub</a:t>
            </a:r>
            <a:endParaRPr lang="en-DK" sz="2000"/>
          </a:p>
        </p:txBody>
      </p:sp>
      <p:pic>
        <p:nvPicPr>
          <p:cNvPr id="5" name="Billede 4">
            <a:extLst>
              <a:ext uri="{FF2B5EF4-FFF2-40B4-BE49-F238E27FC236}">
                <a16:creationId xmlns:a16="http://schemas.microsoft.com/office/drawing/2014/main" id="{D2C64D10-3FED-7C83-A17B-BB7CBFB5D45D}"/>
              </a:ext>
            </a:extLst>
          </p:cNvPr>
          <p:cNvPicPr>
            <a:picLocks noChangeAspect="1"/>
          </p:cNvPicPr>
          <p:nvPr/>
        </p:nvPicPr>
        <p:blipFill>
          <a:blip r:embed="rId3"/>
          <a:stretch>
            <a:fillRect/>
          </a:stretch>
        </p:blipFill>
        <p:spPr>
          <a:xfrm>
            <a:off x="7395329" y="4743891"/>
            <a:ext cx="4705231" cy="2004620"/>
          </a:xfrm>
          <a:prstGeom prst="rect">
            <a:avLst/>
          </a:prstGeom>
        </p:spPr>
      </p:pic>
      <p:pic>
        <p:nvPicPr>
          <p:cNvPr id="7" name="Billede 6">
            <a:extLst>
              <a:ext uri="{FF2B5EF4-FFF2-40B4-BE49-F238E27FC236}">
                <a16:creationId xmlns:a16="http://schemas.microsoft.com/office/drawing/2014/main" id="{3D9CF94E-6661-F0CD-D044-78FB7B51D962}"/>
              </a:ext>
            </a:extLst>
          </p:cNvPr>
          <p:cNvPicPr>
            <a:picLocks noChangeAspect="1"/>
          </p:cNvPicPr>
          <p:nvPr/>
        </p:nvPicPr>
        <p:blipFill>
          <a:blip r:embed="rId4"/>
          <a:stretch>
            <a:fillRect/>
          </a:stretch>
        </p:blipFill>
        <p:spPr>
          <a:xfrm>
            <a:off x="8055692" y="2081024"/>
            <a:ext cx="3384504" cy="2278632"/>
          </a:xfrm>
          <a:prstGeom prst="rect">
            <a:avLst/>
          </a:prstGeom>
        </p:spPr>
      </p:pic>
      <p:pic>
        <p:nvPicPr>
          <p:cNvPr id="9" name="Billede 8" descr="Et billede, der indeholder skærmbillede, diagram, cirkel&#10;&#10;Automatisk genereret beskrivelse">
            <a:extLst>
              <a:ext uri="{FF2B5EF4-FFF2-40B4-BE49-F238E27FC236}">
                <a16:creationId xmlns:a16="http://schemas.microsoft.com/office/drawing/2014/main" id="{9883ADAB-92D9-9AE4-5E75-95F0C8DE50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9698" y="-222893"/>
            <a:ext cx="4814570" cy="2407285"/>
          </a:xfrm>
          <a:prstGeom prst="rect">
            <a:avLst/>
          </a:prstGeom>
        </p:spPr>
      </p:pic>
    </p:spTree>
    <p:extLst>
      <p:ext uri="{BB962C8B-B14F-4D97-AF65-F5344CB8AC3E}">
        <p14:creationId xmlns:p14="http://schemas.microsoft.com/office/powerpoint/2010/main" val="412618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D1F520D8-8D53-A570-BDA9-BA4C20B5E74B}"/>
              </a:ext>
            </a:extLst>
          </p:cNvPr>
          <p:cNvSpPr>
            <a:spLocks noGrp="1"/>
          </p:cNvSpPr>
          <p:nvPr>
            <p:ph type="title"/>
          </p:nvPr>
        </p:nvSpPr>
        <p:spPr>
          <a:xfrm>
            <a:off x="841247" y="978619"/>
            <a:ext cx="3410712" cy="1106424"/>
          </a:xfrm>
        </p:spPr>
        <p:txBody>
          <a:bodyPr vert="horz" lIns="91440" tIns="45720" rIns="91440" bIns="45720" rtlCol="0">
            <a:normAutofit/>
          </a:bodyPr>
          <a:lstStyle/>
          <a:p>
            <a:r>
              <a:rPr lang="en-US" sz="2800"/>
              <a:t>Målhierarki</a:t>
            </a:r>
          </a:p>
        </p:txBody>
      </p:sp>
      <p:sp>
        <p:nvSpPr>
          <p:cNvPr id="28" name="Rectangle 2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Content Placeholder 20">
            <a:extLst>
              <a:ext uri="{FF2B5EF4-FFF2-40B4-BE49-F238E27FC236}">
                <a16:creationId xmlns:a16="http://schemas.microsoft.com/office/drawing/2014/main" id="{154A0D4E-94F3-7D2A-59B2-3983754D134A}"/>
              </a:ext>
            </a:extLst>
          </p:cNvPr>
          <p:cNvSpPr>
            <a:spLocks noGrp="1"/>
          </p:cNvSpPr>
          <p:nvPr>
            <p:ph idx="1"/>
          </p:nvPr>
        </p:nvSpPr>
        <p:spPr>
          <a:xfrm>
            <a:off x="841248" y="2252870"/>
            <a:ext cx="3412219" cy="3560251"/>
          </a:xfrm>
        </p:spPr>
        <p:txBody>
          <a:bodyPr vert="horz" lIns="91440" tIns="45720" rIns="91440" bIns="45720" rtlCol="0" anchor="t">
            <a:normAutofit fontScale="40000" lnSpcReduction="20000"/>
          </a:bodyPr>
          <a:lstStyle/>
          <a:p>
            <a:r>
              <a:rPr lang="en-US" err="1"/>
              <a:t>Hovedmål</a:t>
            </a:r>
            <a:r>
              <a:rPr lang="en-US"/>
              <a:t>:</a:t>
            </a:r>
            <a:endParaRPr lang="en-US" sz="1700"/>
          </a:p>
          <a:p>
            <a:r>
              <a:rPr lang="en-US" sz="1700" b="1" err="1">
                <a:ea typeface="+mn-lt"/>
                <a:cs typeface="+mn-lt"/>
              </a:rPr>
              <a:t>Automatiseret</a:t>
            </a:r>
            <a:r>
              <a:rPr lang="en-US" sz="1700" b="1">
                <a:ea typeface="+mn-lt"/>
                <a:cs typeface="+mn-lt"/>
              </a:rPr>
              <a:t> </a:t>
            </a:r>
            <a:r>
              <a:rPr lang="en-US" sz="1700" b="1" err="1">
                <a:ea typeface="+mn-lt"/>
                <a:cs typeface="+mn-lt"/>
              </a:rPr>
              <a:t>omkostningsberegning</a:t>
            </a:r>
            <a:r>
              <a:rPr lang="en-US" sz="1700">
                <a:ea typeface="+mn-lt"/>
                <a:cs typeface="+mn-lt"/>
              </a:rPr>
              <a:t> </a:t>
            </a:r>
            <a:endParaRPr lang="en-US"/>
          </a:p>
          <a:p>
            <a:pPr lvl="1"/>
            <a:r>
              <a:rPr lang="en-US" sz="1700" err="1">
                <a:ea typeface="+mn-lt"/>
                <a:cs typeface="+mn-lt"/>
              </a:rPr>
              <a:t>Udvikle</a:t>
            </a:r>
            <a:r>
              <a:rPr lang="en-US" sz="1700">
                <a:ea typeface="+mn-lt"/>
                <a:cs typeface="+mn-lt"/>
              </a:rPr>
              <a:t> system </a:t>
            </a:r>
            <a:r>
              <a:rPr lang="en-US" sz="1700" err="1">
                <a:ea typeface="+mn-lt"/>
                <a:cs typeface="+mn-lt"/>
              </a:rPr>
              <a:t>til</a:t>
            </a:r>
            <a:r>
              <a:rPr lang="en-US" sz="1700">
                <a:ea typeface="+mn-lt"/>
                <a:cs typeface="+mn-lt"/>
              </a:rPr>
              <a:t> </a:t>
            </a:r>
            <a:r>
              <a:rPr lang="en-US" sz="1700" err="1">
                <a:ea typeface="+mn-lt"/>
                <a:cs typeface="+mn-lt"/>
              </a:rPr>
              <a:t>beregning</a:t>
            </a:r>
            <a:r>
              <a:rPr lang="en-US" sz="1700">
                <a:ea typeface="+mn-lt"/>
                <a:cs typeface="+mn-lt"/>
              </a:rPr>
              <a:t> </a:t>
            </a:r>
            <a:r>
              <a:rPr lang="en-US" sz="1700" err="1">
                <a:ea typeface="+mn-lt"/>
                <a:cs typeface="+mn-lt"/>
              </a:rPr>
              <a:t>af</a:t>
            </a:r>
            <a:r>
              <a:rPr lang="en-US" sz="1700">
                <a:ea typeface="+mn-lt"/>
                <a:cs typeface="+mn-lt"/>
              </a:rPr>
              <a:t> </a:t>
            </a:r>
            <a:r>
              <a:rPr lang="en-US" sz="1700" err="1">
                <a:ea typeface="+mn-lt"/>
                <a:cs typeface="+mn-lt"/>
              </a:rPr>
              <a:t>omkostninger</a:t>
            </a:r>
            <a:r>
              <a:rPr lang="en-US" sz="1700">
                <a:ea typeface="+mn-lt"/>
                <a:cs typeface="+mn-lt"/>
              </a:rPr>
              <a:t> </a:t>
            </a:r>
            <a:r>
              <a:rPr lang="en-US" sz="1700" err="1">
                <a:ea typeface="+mn-lt"/>
                <a:cs typeface="+mn-lt"/>
              </a:rPr>
              <a:t>ved</a:t>
            </a:r>
            <a:r>
              <a:rPr lang="en-US" sz="1700">
                <a:ea typeface="+mn-lt"/>
                <a:cs typeface="+mn-lt"/>
              </a:rPr>
              <a:t> 3D-print.</a:t>
            </a:r>
            <a:endParaRPr lang="en-US"/>
          </a:p>
          <a:p>
            <a:pPr lvl="1"/>
            <a:r>
              <a:rPr lang="en-US"/>
              <a:t>Delmål:</a:t>
            </a:r>
          </a:p>
          <a:p>
            <a:r>
              <a:rPr lang="en-US" sz="1700" b="1" err="1">
                <a:ea typeface="+mn-lt"/>
                <a:cs typeface="+mn-lt"/>
              </a:rPr>
              <a:t>Identifikation</a:t>
            </a:r>
            <a:r>
              <a:rPr lang="en-US" sz="1700" b="1">
                <a:ea typeface="+mn-lt"/>
                <a:cs typeface="+mn-lt"/>
              </a:rPr>
              <a:t> </a:t>
            </a:r>
            <a:r>
              <a:rPr lang="en-US" sz="1700" b="1" err="1">
                <a:ea typeface="+mn-lt"/>
                <a:cs typeface="+mn-lt"/>
              </a:rPr>
              <a:t>af</a:t>
            </a:r>
            <a:r>
              <a:rPr lang="en-US" sz="1700" b="1">
                <a:ea typeface="+mn-lt"/>
                <a:cs typeface="+mn-lt"/>
              </a:rPr>
              <a:t> </a:t>
            </a:r>
            <a:r>
              <a:rPr lang="en-US" sz="1700" b="1" err="1">
                <a:ea typeface="+mn-lt"/>
                <a:cs typeface="+mn-lt"/>
              </a:rPr>
              <a:t>nøgleparametre</a:t>
            </a:r>
            <a:endParaRPr lang="en-US" err="1"/>
          </a:p>
          <a:p>
            <a:pPr lvl="1"/>
            <a:r>
              <a:rPr lang="en-US" sz="1700" err="1">
                <a:ea typeface="+mn-lt"/>
                <a:cs typeface="+mn-lt"/>
              </a:rPr>
              <a:t>Materialeforbrug</a:t>
            </a:r>
            <a:r>
              <a:rPr lang="en-US" sz="1700">
                <a:ea typeface="+mn-lt"/>
                <a:cs typeface="+mn-lt"/>
              </a:rPr>
              <a:t>: </a:t>
            </a:r>
            <a:r>
              <a:rPr lang="en-US" sz="1700" err="1">
                <a:ea typeface="+mn-lt"/>
                <a:cs typeface="+mn-lt"/>
              </a:rPr>
              <a:t>mængde</a:t>
            </a:r>
            <a:r>
              <a:rPr lang="en-US" sz="1700">
                <a:ea typeface="+mn-lt"/>
                <a:cs typeface="+mn-lt"/>
              </a:rPr>
              <a:t>, type, pris.</a:t>
            </a:r>
            <a:endParaRPr lang="en-US"/>
          </a:p>
          <a:p>
            <a:pPr lvl="1"/>
            <a:r>
              <a:rPr lang="en-US" sz="1700" err="1">
                <a:ea typeface="+mn-lt"/>
                <a:cs typeface="+mn-lt"/>
              </a:rPr>
              <a:t>Energiforbrug</a:t>
            </a:r>
            <a:r>
              <a:rPr lang="en-US" sz="1700">
                <a:ea typeface="+mn-lt"/>
                <a:cs typeface="+mn-lt"/>
              </a:rPr>
              <a:t> pr. </a:t>
            </a:r>
            <a:r>
              <a:rPr lang="en-US" sz="1700" err="1">
                <a:ea typeface="+mn-lt"/>
                <a:cs typeface="+mn-lt"/>
              </a:rPr>
              <a:t>printcyklus</a:t>
            </a:r>
            <a:r>
              <a:rPr lang="en-US" sz="1700">
                <a:ea typeface="+mn-lt"/>
                <a:cs typeface="+mn-lt"/>
              </a:rPr>
              <a:t>.</a:t>
            </a:r>
            <a:endParaRPr lang="en-US"/>
          </a:p>
          <a:p>
            <a:pPr lvl="1"/>
            <a:r>
              <a:rPr lang="en-US" sz="1700" err="1">
                <a:ea typeface="+mn-lt"/>
                <a:cs typeface="+mn-lt"/>
              </a:rPr>
              <a:t>Driftsomkostninger</a:t>
            </a:r>
            <a:r>
              <a:rPr lang="en-US" sz="1700">
                <a:ea typeface="+mn-lt"/>
                <a:cs typeface="+mn-lt"/>
              </a:rPr>
              <a:t>: slid </a:t>
            </a:r>
            <a:r>
              <a:rPr lang="en-US" sz="1700" err="1">
                <a:ea typeface="+mn-lt"/>
                <a:cs typeface="+mn-lt"/>
              </a:rPr>
              <a:t>og</a:t>
            </a:r>
            <a:r>
              <a:rPr lang="en-US" sz="1700">
                <a:ea typeface="+mn-lt"/>
                <a:cs typeface="+mn-lt"/>
              </a:rPr>
              <a:t> </a:t>
            </a:r>
            <a:r>
              <a:rPr lang="en-US" sz="1700" err="1">
                <a:ea typeface="+mn-lt"/>
                <a:cs typeface="+mn-lt"/>
              </a:rPr>
              <a:t>vedligeholdelse</a:t>
            </a:r>
            <a:r>
              <a:rPr lang="en-US" sz="1700">
                <a:ea typeface="+mn-lt"/>
                <a:cs typeface="+mn-lt"/>
              </a:rPr>
              <a:t>.</a:t>
            </a:r>
            <a:endParaRPr lang="en-US"/>
          </a:p>
          <a:p>
            <a:pPr lvl="1"/>
            <a:r>
              <a:rPr lang="en-US" sz="1700" err="1">
                <a:ea typeface="+mn-lt"/>
                <a:cs typeface="+mn-lt"/>
              </a:rPr>
              <a:t>Efterbehandlingsomkostninger</a:t>
            </a:r>
            <a:r>
              <a:rPr lang="en-US" sz="1700">
                <a:ea typeface="+mn-lt"/>
                <a:cs typeface="+mn-lt"/>
              </a:rPr>
              <a:t>.</a:t>
            </a:r>
            <a:endParaRPr lang="en-US"/>
          </a:p>
          <a:p>
            <a:r>
              <a:rPr lang="en-US" sz="1700" b="1">
                <a:ea typeface="+mn-lt"/>
                <a:cs typeface="+mn-lt"/>
              </a:rPr>
              <a:t>Integration </a:t>
            </a:r>
            <a:r>
              <a:rPr lang="en-US" sz="1700" b="1" err="1">
                <a:ea typeface="+mn-lt"/>
                <a:cs typeface="+mn-lt"/>
              </a:rPr>
              <a:t>af</a:t>
            </a:r>
            <a:r>
              <a:rPr lang="en-US" sz="1700" b="1">
                <a:ea typeface="+mn-lt"/>
                <a:cs typeface="+mn-lt"/>
              </a:rPr>
              <a:t> </a:t>
            </a:r>
            <a:r>
              <a:rPr lang="en-US" sz="1700" b="1" err="1">
                <a:ea typeface="+mn-lt"/>
                <a:cs typeface="+mn-lt"/>
              </a:rPr>
              <a:t>printere</a:t>
            </a:r>
            <a:r>
              <a:rPr lang="en-US" sz="1700" b="1">
                <a:ea typeface="+mn-lt"/>
                <a:cs typeface="+mn-lt"/>
              </a:rPr>
              <a:t> </a:t>
            </a:r>
            <a:r>
              <a:rPr lang="en-US" sz="1700" b="1" err="1">
                <a:ea typeface="+mn-lt"/>
                <a:cs typeface="+mn-lt"/>
              </a:rPr>
              <a:t>og</a:t>
            </a:r>
            <a:r>
              <a:rPr lang="en-US" sz="1700" b="1">
                <a:ea typeface="+mn-lt"/>
                <a:cs typeface="+mn-lt"/>
              </a:rPr>
              <a:t> </a:t>
            </a:r>
            <a:r>
              <a:rPr lang="en-US" sz="1700" b="1" err="1">
                <a:ea typeface="+mn-lt"/>
                <a:cs typeface="+mn-lt"/>
              </a:rPr>
              <a:t>materialeteknologier</a:t>
            </a:r>
            <a:endParaRPr lang="en-US" err="1"/>
          </a:p>
          <a:p>
            <a:pPr lvl="1"/>
            <a:r>
              <a:rPr lang="en-US" sz="1700" err="1">
                <a:ea typeface="+mn-lt"/>
                <a:cs typeface="+mn-lt"/>
              </a:rPr>
              <a:t>Skalerbar</a:t>
            </a:r>
            <a:r>
              <a:rPr lang="en-US" sz="1700">
                <a:ea typeface="+mn-lt"/>
                <a:cs typeface="+mn-lt"/>
              </a:rPr>
              <a:t> </a:t>
            </a:r>
            <a:r>
              <a:rPr lang="en-US" sz="1700" err="1">
                <a:ea typeface="+mn-lt"/>
                <a:cs typeface="+mn-lt"/>
              </a:rPr>
              <a:t>løsning</a:t>
            </a:r>
            <a:r>
              <a:rPr lang="en-US" sz="1700">
                <a:ea typeface="+mn-lt"/>
                <a:cs typeface="+mn-lt"/>
              </a:rPr>
              <a:t> </a:t>
            </a:r>
            <a:r>
              <a:rPr lang="en-US" sz="1700" err="1">
                <a:ea typeface="+mn-lt"/>
                <a:cs typeface="+mn-lt"/>
              </a:rPr>
              <a:t>til</a:t>
            </a:r>
            <a:r>
              <a:rPr lang="en-US" sz="1700">
                <a:ea typeface="+mn-lt"/>
                <a:cs typeface="+mn-lt"/>
              </a:rPr>
              <a:t> </a:t>
            </a:r>
            <a:r>
              <a:rPr lang="en-US" sz="1700" err="1">
                <a:ea typeface="+mn-lt"/>
                <a:cs typeface="+mn-lt"/>
              </a:rPr>
              <a:t>forskellige</a:t>
            </a:r>
            <a:r>
              <a:rPr lang="en-US" sz="1700">
                <a:ea typeface="+mn-lt"/>
                <a:cs typeface="+mn-lt"/>
              </a:rPr>
              <a:t> </a:t>
            </a:r>
            <a:r>
              <a:rPr lang="en-US" sz="1700" err="1">
                <a:ea typeface="+mn-lt"/>
                <a:cs typeface="+mn-lt"/>
              </a:rPr>
              <a:t>printertyper</a:t>
            </a:r>
            <a:r>
              <a:rPr lang="en-US" sz="1700">
                <a:ea typeface="+mn-lt"/>
                <a:cs typeface="+mn-lt"/>
              </a:rPr>
              <a:t>.</a:t>
            </a:r>
            <a:endParaRPr lang="en-US"/>
          </a:p>
          <a:p>
            <a:pPr lvl="1"/>
            <a:r>
              <a:rPr lang="en-US" sz="1700" err="1">
                <a:ea typeface="+mn-lt"/>
                <a:cs typeface="+mn-lt"/>
              </a:rPr>
              <a:t>Håndtere</a:t>
            </a:r>
            <a:r>
              <a:rPr lang="en-US" sz="1700">
                <a:ea typeface="+mn-lt"/>
                <a:cs typeface="+mn-lt"/>
              </a:rPr>
              <a:t> </a:t>
            </a:r>
            <a:r>
              <a:rPr lang="en-US" sz="1700" err="1">
                <a:ea typeface="+mn-lt"/>
                <a:cs typeface="+mn-lt"/>
              </a:rPr>
              <a:t>både</a:t>
            </a:r>
            <a:r>
              <a:rPr lang="en-US" sz="1700">
                <a:ea typeface="+mn-lt"/>
                <a:cs typeface="+mn-lt"/>
              </a:rPr>
              <a:t> </a:t>
            </a:r>
            <a:r>
              <a:rPr lang="en-US" sz="1700" err="1">
                <a:ea typeface="+mn-lt"/>
                <a:cs typeface="+mn-lt"/>
              </a:rPr>
              <a:t>enkle</a:t>
            </a:r>
            <a:r>
              <a:rPr lang="en-US" sz="1700">
                <a:ea typeface="+mn-lt"/>
                <a:cs typeface="+mn-lt"/>
              </a:rPr>
              <a:t> </a:t>
            </a:r>
            <a:r>
              <a:rPr lang="en-US" sz="1700" err="1">
                <a:ea typeface="+mn-lt"/>
                <a:cs typeface="+mn-lt"/>
              </a:rPr>
              <a:t>og</a:t>
            </a:r>
            <a:r>
              <a:rPr lang="en-US" sz="1700">
                <a:ea typeface="+mn-lt"/>
                <a:cs typeface="+mn-lt"/>
              </a:rPr>
              <a:t> </a:t>
            </a:r>
            <a:r>
              <a:rPr lang="en-US" sz="1700" err="1">
                <a:ea typeface="+mn-lt"/>
                <a:cs typeface="+mn-lt"/>
              </a:rPr>
              <a:t>komplekse</a:t>
            </a:r>
            <a:r>
              <a:rPr lang="en-US" sz="1700">
                <a:ea typeface="+mn-lt"/>
                <a:cs typeface="+mn-lt"/>
              </a:rPr>
              <a:t> </a:t>
            </a:r>
            <a:r>
              <a:rPr lang="en-US" sz="1700" err="1">
                <a:ea typeface="+mn-lt"/>
                <a:cs typeface="+mn-lt"/>
              </a:rPr>
              <a:t>printteknologier</a:t>
            </a:r>
            <a:r>
              <a:rPr lang="en-US" sz="1700">
                <a:ea typeface="+mn-lt"/>
                <a:cs typeface="+mn-lt"/>
              </a:rPr>
              <a:t>.</a:t>
            </a:r>
            <a:endParaRPr lang="en-US"/>
          </a:p>
          <a:p>
            <a:r>
              <a:rPr lang="en-US" sz="1700" b="1" err="1">
                <a:ea typeface="+mn-lt"/>
                <a:cs typeface="+mn-lt"/>
              </a:rPr>
              <a:t>Brugervenligt</a:t>
            </a:r>
            <a:r>
              <a:rPr lang="en-US" sz="1700" b="1">
                <a:ea typeface="+mn-lt"/>
                <a:cs typeface="+mn-lt"/>
              </a:rPr>
              <a:t> interface</a:t>
            </a:r>
            <a:endParaRPr lang="en-US"/>
          </a:p>
          <a:p>
            <a:pPr lvl="1"/>
            <a:r>
              <a:rPr lang="en-US" sz="1700">
                <a:ea typeface="+mn-lt"/>
                <a:cs typeface="+mn-lt"/>
              </a:rPr>
              <a:t>Nem </a:t>
            </a:r>
            <a:r>
              <a:rPr lang="en-US" sz="1700" err="1">
                <a:ea typeface="+mn-lt"/>
                <a:cs typeface="+mn-lt"/>
              </a:rPr>
              <a:t>indtastning</a:t>
            </a:r>
            <a:r>
              <a:rPr lang="en-US" sz="1700">
                <a:ea typeface="+mn-lt"/>
                <a:cs typeface="+mn-lt"/>
              </a:rPr>
              <a:t> </a:t>
            </a:r>
            <a:r>
              <a:rPr lang="en-US" sz="1700" err="1">
                <a:ea typeface="+mn-lt"/>
                <a:cs typeface="+mn-lt"/>
              </a:rPr>
              <a:t>og</a:t>
            </a:r>
            <a:r>
              <a:rPr lang="en-US" sz="1700">
                <a:ea typeface="+mn-lt"/>
                <a:cs typeface="+mn-lt"/>
              </a:rPr>
              <a:t> </a:t>
            </a:r>
            <a:r>
              <a:rPr lang="en-US" sz="1700" err="1">
                <a:ea typeface="+mn-lt"/>
                <a:cs typeface="+mn-lt"/>
              </a:rPr>
              <a:t>beregning</a:t>
            </a:r>
            <a:r>
              <a:rPr lang="en-US" sz="1700">
                <a:ea typeface="+mn-lt"/>
                <a:cs typeface="+mn-lt"/>
              </a:rPr>
              <a:t> </a:t>
            </a:r>
            <a:r>
              <a:rPr lang="en-US" sz="1700" err="1">
                <a:ea typeface="+mn-lt"/>
                <a:cs typeface="+mn-lt"/>
              </a:rPr>
              <a:t>af</a:t>
            </a:r>
            <a:r>
              <a:rPr lang="en-US" sz="1700">
                <a:ea typeface="+mn-lt"/>
                <a:cs typeface="+mn-lt"/>
              </a:rPr>
              <a:t> </a:t>
            </a:r>
            <a:r>
              <a:rPr lang="en-US" sz="1700" err="1">
                <a:ea typeface="+mn-lt"/>
                <a:cs typeface="+mn-lt"/>
              </a:rPr>
              <a:t>omkostninger</a:t>
            </a:r>
            <a:r>
              <a:rPr lang="en-US" sz="1700">
                <a:ea typeface="+mn-lt"/>
                <a:cs typeface="+mn-lt"/>
              </a:rPr>
              <a:t> for </a:t>
            </a:r>
            <a:r>
              <a:rPr lang="en-US" sz="1700" err="1">
                <a:ea typeface="+mn-lt"/>
                <a:cs typeface="+mn-lt"/>
              </a:rPr>
              <a:t>operatører</a:t>
            </a:r>
            <a:r>
              <a:rPr lang="en-US" sz="1700">
                <a:ea typeface="+mn-lt"/>
                <a:cs typeface="+mn-lt"/>
              </a:rPr>
              <a:t>.</a:t>
            </a:r>
            <a:endParaRPr lang="en-US"/>
          </a:p>
          <a:p>
            <a:pPr lvl="1"/>
            <a:r>
              <a:rPr lang="en-US" sz="1700" err="1">
                <a:ea typeface="+mn-lt"/>
                <a:cs typeface="+mn-lt"/>
              </a:rPr>
              <a:t>Justering</a:t>
            </a:r>
            <a:r>
              <a:rPr lang="en-US" sz="1700">
                <a:ea typeface="+mn-lt"/>
                <a:cs typeface="+mn-lt"/>
              </a:rPr>
              <a:t> </a:t>
            </a:r>
            <a:r>
              <a:rPr lang="en-US" sz="1700" err="1">
                <a:ea typeface="+mn-lt"/>
                <a:cs typeface="+mn-lt"/>
              </a:rPr>
              <a:t>af</a:t>
            </a:r>
            <a:r>
              <a:rPr lang="en-US" sz="1700">
                <a:ea typeface="+mn-lt"/>
                <a:cs typeface="+mn-lt"/>
              </a:rPr>
              <a:t> </a:t>
            </a:r>
            <a:r>
              <a:rPr lang="en-US" sz="1700" err="1">
                <a:ea typeface="+mn-lt"/>
                <a:cs typeface="+mn-lt"/>
              </a:rPr>
              <a:t>parametre</a:t>
            </a:r>
            <a:r>
              <a:rPr lang="en-US" sz="1700">
                <a:ea typeface="+mn-lt"/>
                <a:cs typeface="+mn-lt"/>
              </a:rPr>
              <a:t> for at </a:t>
            </a:r>
            <a:r>
              <a:rPr lang="en-US" sz="1700" err="1">
                <a:ea typeface="+mn-lt"/>
                <a:cs typeface="+mn-lt"/>
              </a:rPr>
              <a:t>simulere</a:t>
            </a:r>
            <a:r>
              <a:rPr lang="en-US" sz="1700">
                <a:ea typeface="+mn-lt"/>
                <a:cs typeface="+mn-lt"/>
              </a:rPr>
              <a:t> </a:t>
            </a:r>
            <a:r>
              <a:rPr lang="en-US" sz="1700" err="1">
                <a:ea typeface="+mn-lt"/>
                <a:cs typeface="+mn-lt"/>
              </a:rPr>
              <a:t>scenarier</a:t>
            </a:r>
            <a:r>
              <a:rPr lang="en-US" sz="1700">
                <a:ea typeface="+mn-lt"/>
                <a:cs typeface="+mn-lt"/>
              </a:rPr>
              <a:t>.</a:t>
            </a:r>
            <a:endParaRPr lang="en-US"/>
          </a:p>
          <a:p>
            <a:r>
              <a:rPr lang="en-US" sz="1700" b="1" err="1">
                <a:ea typeface="+mn-lt"/>
                <a:cs typeface="+mn-lt"/>
              </a:rPr>
              <a:t>Optimering</a:t>
            </a:r>
            <a:r>
              <a:rPr lang="en-US" sz="1700" b="1">
                <a:ea typeface="+mn-lt"/>
                <a:cs typeface="+mn-lt"/>
              </a:rPr>
              <a:t> </a:t>
            </a:r>
            <a:r>
              <a:rPr lang="en-US" sz="1700" b="1" err="1">
                <a:ea typeface="+mn-lt"/>
                <a:cs typeface="+mn-lt"/>
              </a:rPr>
              <a:t>af</a:t>
            </a:r>
            <a:r>
              <a:rPr lang="en-US" sz="1700" b="1">
                <a:ea typeface="+mn-lt"/>
                <a:cs typeface="+mn-lt"/>
              </a:rPr>
              <a:t> ad hoc-processer</a:t>
            </a:r>
            <a:endParaRPr lang="en-US"/>
          </a:p>
          <a:p>
            <a:pPr lvl="1"/>
            <a:r>
              <a:rPr lang="en-US" sz="1700" err="1">
                <a:ea typeface="+mn-lt"/>
                <a:cs typeface="+mn-lt"/>
              </a:rPr>
              <a:t>Erstatte</a:t>
            </a:r>
            <a:r>
              <a:rPr lang="en-US" sz="1700">
                <a:ea typeface="+mn-lt"/>
                <a:cs typeface="+mn-lt"/>
              </a:rPr>
              <a:t> </a:t>
            </a:r>
            <a:r>
              <a:rPr lang="en-US" sz="1700" err="1">
                <a:ea typeface="+mn-lt"/>
                <a:cs typeface="+mn-lt"/>
              </a:rPr>
              <a:t>besværlige</a:t>
            </a:r>
            <a:r>
              <a:rPr lang="en-US" sz="1700">
                <a:ea typeface="+mn-lt"/>
                <a:cs typeface="+mn-lt"/>
              </a:rPr>
              <a:t> processer med </a:t>
            </a:r>
            <a:r>
              <a:rPr lang="en-US" sz="1700" err="1">
                <a:ea typeface="+mn-lt"/>
                <a:cs typeface="+mn-lt"/>
              </a:rPr>
              <a:t>hurtigere</a:t>
            </a:r>
            <a:r>
              <a:rPr lang="en-US" sz="1700">
                <a:ea typeface="+mn-lt"/>
                <a:cs typeface="+mn-lt"/>
              </a:rPr>
              <a:t> </a:t>
            </a:r>
            <a:r>
              <a:rPr lang="en-US" sz="1700" err="1">
                <a:ea typeface="+mn-lt"/>
                <a:cs typeface="+mn-lt"/>
              </a:rPr>
              <a:t>og</a:t>
            </a:r>
            <a:r>
              <a:rPr lang="en-US" sz="1700">
                <a:ea typeface="+mn-lt"/>
                <a:cs typeface="+mn-lt"/>
              </a:rPr>
              <a:t> </a:t>
            </a:r>
            <a:r>
              <a:rPr lang="en-US" sz="1700" err="1">
                <a:ea typeface="+mn-lt"/>
                <a:cs typeface="+mn-lt"/>
              </a:rPr>
              <a:t>præcise</a:t>
            </a:r>
            <a:r>
              <a:rPr lang="en-US" sz="1700">
                <a:ea typeface="+mn-lt"/>
                <a:cs typeface="+mn-lt"/>
              </a:rPr>
              <a:t> </a:t>
            </a:r>
            <a:r>
              <a:rPr lang="en-US" sz="1700" err="1">
                <a:ea typeface="+mn-lt"/>
                <a:cs typeface="+mn-lt"/>
              </a:rPr>
              <a:t>beregninger</a:t>
            </a:r>
            <a:r>
              <a:rPr lang="en-US" sz="1700">
                <a:ea typeface="+mn-lt"/>
                <a:cs typeface="+mn-lt"/>
              </a:rPr>
              <a:t>.</a:t>
            </a:r>
            <a:endParaRPr lang="en-US"/>
          </a:p>
          <a:p>
            <a:pPr lvl="1"/>
            <a:r>
              <a:rPr lang="en-US" sz="1700" err="1">
                <a:ea typeface="+mn-lt"/>
                <a:cs typeface="+mn-lt"/>
              </a:rPr>
              <a:t>Forbedre</a:t>
            </a:r>
            <a:r>
              <a:rPr lang="en-US" sz="1700">
                <a:ea typeface="+mn-lt"/>
                <a:cs typeface="+mn-lt"/>
              </a:rPr>
              <a:t> </a:t>
            </a:r>
            <a:r>
              <a:rPr lang="en-US" sz="1700" err="1">
                <a:ea typeface="+mn-lt"/>
                <a:cs typeface="+mn-lt"/>
              </a:rPr>
              <a:t>gentagelsesvenlighed</a:t>
            </a:r>
            <a:r>
              <a:rPr lang="en-US" sz="1700">
                <a:ea typeface="+mn-lt"/>
                <a:cs typeface="+mn-lt"/>
              </a:rPr>
              <a:t>.</a:t>
            </a:r>
            <a:endParaRPr lang="en-US"/>
          </a:p>
          <a:p>
            <a:endParaRPr lang="en-US" sz="1700"/>
          </a:p>
        </p:txBody>
      </p:sp>
      <p:pic>
        <p:nvPicPr>
          <p:cNvPr id="4" name="Pladsholder til indhold 3" descr="Et billede, der indeholder tekst, skærmbillede, diagram, Plan&#10;&#10;Beskrivelsen er genereret automatisk">
            <a:extLst>
              <a:ext uri="{FF2B5EF4-FFF2-40B4-BE49-F238E27FC236}">
                <a16:creationId xmlns:a16="http://schemas.microsoft.com/office/drawing/2014/main" id="{ABAD9627-0E4A-C70F-2861-1B266F220DD6}"/>
              </a:ext>
            </a:extLst>
          </p:cNvPr>
          <p:cNvPicPr>
            <a:picLocks noChangeAspect="1"/>
          </p:cNvPicPr>
          <p:nvPr/>
        </p:nvPicPr>
        <p:blipFill>
          <a:blip r:embed="rId2"/>
          <a:stretch>
            <a:fillRect/>
          </a:stretch>
        </p:blipFill>
        <p:spPr>
          <a:xfrm>
            <a:off x="5120640" y="1365016"/>
            <a:ext cx="6656832" cy="4027383"/>
          </a:xfrm>
          <a:prstGeom prst="rect">
            <a:avLst/>
          </a:prstGeom>
        </p:spPr>
      </p:pic>
    </p:spTree>
    <p:extLst>
      <p:ext uri="{BB962C8B-B14F-4D97-AF65-F5344CB8AC3E}">
        <p14:creationId xmlns:p14="http://schemas.microsoft.com/office/powerpoint/2010/main" val="322647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8139F5C-AD8B-92EC-978B-1A54BA80677F}"/>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5200"/>
              <a:t>Visuel fremstilling</a:t>
            </a:r>
          </a:p>
        </p:txBody>
      </p:sp>
      <p:sp useBgFill="1">
        <p:nvSpPr>
          <p:cNvPr id="29" name="Rectangle 28">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ladsholder til indhold 6" descr="Et billede, der indeholder tekst, skærmbillede, software, Computerikon&#10;&#10;Beskrivelsen er genereret automatisk">
            <a:extLst>
              <a:ext uri="{FF2B5EF4-FFF2-40B4-BE49-F238E27FC236}">
                <a16:creationId xmlns:a16="http://schemas.microsoft.com/office/drawing/2014/main" id="{5C9D8FD8-06E1-A1E1-B9DC-2ECAF5F7B9DF}"/>
              </a:ext>
            </a:extLst>
          </p:cNvPr>
          <p:cNvPicPr>
            <a:picLocks noGrp="1" noChangeAspect="1"/>
          </p:cNvPicPr>
          <p:nvPr>
            <p:ph idx="1"/>
          </p:nvPr>
        </p:nvPicPr>
        <p:blipFill>
          <a:blip r:embed="rId2"/>
          <a:stretch>
            <a:fillRect/>
          </a:stretch>
        </p:blipFill>
        <p:spPr>
          <a:xfrm>
            <a:off x="838199" y="2591607"/>
            <a:ext cx="5140661" cy="3495650"/>
          </a:xfrm>
          <a:prstGeom prst="rect">
            <a:avLst/>
          </a:prstGeom>
        </p:spPr>
      </p:pic>
      <p:pic>
        <p:nvPicPr>
          <p:cNvPr id="9" name="Billede 8" descr="Et billede, der indeholder tekst, skærmbillede, display/skærm/fremvisning, software&#10;&#10;Beskrivelsen er genereret automatisk">
            <a:extLst>
              <a:ext uri="{FF2B5EF4-FFF2-40B4-BE49-F238E27FC236}">
                <a16:creationId xmlns:a16="http://schemas.microsoft.com/office/drawing/2014/main" id="{8E08D8F0-E177-4D24-D7DE-3F002476AD09}"/>
              </a:ext>
            </a:extLst>
          </p:cNvPr>
          <p:cNvPicPr>
            <a:picLocks noChangeAspect="1"/>
          </p:cNvPicPr>
          <p:nvPr/>
        </p:nvPicPr>
        <p:blipFill>
          <a:blip r:embed="rId3"/>
          <a:stretch>
            <a:fillRect/>
          </a:stretch>
        </p:blipFill>
        <p:spPr>
          <a:xfrm>
            <a:off x="6339301" y="2595563"/>
            <a:ext cx="3941832" cy="3489049"/>
          </a:xfrm>
          <a:prstGeom prst="rect">
            <a:avLst/>
          </a:prstGeom>
        </p:spPr>
      </p:pic>
    </p:spTree>
    <p:extLst>
      <p:ext uri="{BB962C8B-B14F-4D97-AF65-F5344CB8AC3E}">
        <p14:creationId xmlns:p14="http://schemas.microsoft.com/office/powerpoint/2010/main" val="356657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47DE1E-3B26-D6CC-76D5-A226D7EE4935}"/>
              </a:ext>
            </a:extLst>
          </p:cNvPr>
          <p:cNvSpPr>
            <a:spLocks noGrp="1"/>
          </p:cNvSpPr>
          <p:nvPr>
            <p:ph type="title"/>
          </p:nvPr>
        </p:nvSpPr>
        <p:spPr/>
        <p:txBody>
          <a:bodyPr/>
          <a:lstStyle/>
          <a:p>
            <a:r>
              <a:rPr lang="en-US"/>
              <a:t>Design</a:t>
            </a:r>
            <a:endParaRPr lang="en-DK"/>
          </a:p>
        </p:txBody>
      </p:sp>
      <p:sp>
        <p:nvSpPr>
          <p:cNvPr id="3" name="Pladsholder til indhold 2">
            <a:extLst>
              <a:ext uri="{FF2B5EF4-FFF2-40B4-BE49-F238E27FC236}">
                <a16:creationId xmlns:a16="http://schemas.microsoft.com/office/drawing/2014/main" id="{873C1EE4-9915-8BC9-1DA5-612E507A64CD}"/>
              </a:ext>
            </a:extLst>
          </p:cNvPr>
          <p:cNvSpPr>
            <a:spLocks noGrp="1"/>
          </p:cNvSpPr>
          <p:nvPr>
            <p:ph idx="1"/>
          </p:nvPr>
        </p:nvSpPr>
        <p:spPr>
          <a:xfrm>
            <a:off x="1011936" y="2163064"/>
            <a:ext cx="10168128" cy="4379976"/>
          </a:xfrm>
        </p:spPr>
        <p:txBody>
          <a:bodyPr/>
          <a:lstStyle/>
          <a:p>
            <a:pPr marL="0" indent="0">
              <a:buNone/>
            </a:pPr>
            <a:r>
              <a:rPr lang="en-US" b="1"/>
              <a:t>CRAP</a:t>
            </a:r>
            <a:r>
              <a:rPr lang="en-US"/>
              <a:t> (Contrast, repetition, alignment </a:t>
            </a:r>
            <a:r>
              <a:rPr lang="en-US" err="1"/>
              <a:t>og</a:t>
            </a:r>
            <a:r>
              <a:rPr lang="en-US"/>
              <a:t> proximity)</a:t>
            </a:r>
          </a:p>
          <a:p>
            <a:pPr marL="0" indent="0">
              <a:buNone/>
            </a:pPr>
            <a:r>
              <a:rPr lang="en-US" sz="2000"/>
              <a:t>C – </a:t>
            </a:r>
            <a:r>
              <a:rPr lang="en-US" sz="2000" err="1"/>
              <a:t>Farver</a:t>
            </a:r>
            <a:endParaRPr lang="en-US" sz="2000"/>
          </a:p>
          <a:p>
            <a:pPr marL="0" indent="0">
              <a:buNone/>
            </a:pPr>
            <a:r>
              <a:rPr lang="en-US" sz="2000"/>
              <a:t>R – </a:t>
            </a:r>
            <a:r>
              <a:rPr lang="en-US" sz="2000" err="1"/>
              <a:t>Farver</a:t>
            </a:r>
            <a:r>
              <a:rPr lang="en-US" sz="2000"/>
              <a:t>, </a:t>
            </a:r>
            <a:r>
              <a:rPr lang="en-US" sz="2000" err="1"/>
              <a:t>elementer</a:t>
            </a:r>
            <a:r>
              <a:rPr lang="en-US" sz="2000"/>
              <a:t> </a:t>
            </a:r>
            <a:r>
              <a:rPr lang="en-US" sz="2000" err="1"/>
              <a:t>og</a:t>
            </a:r>
            <a:r>
              <a:rPr lang="en-US" sz="2000"/>
              <a:t> UI </a:t>
            </a:r>
            <a:r>
              <a:rPr lang="en-US" sz="2000" err="1"/>
              <a:t>gennem</a:t>
            </a:r>
            <a:r>
              <a:rPr lang="en-US" sz="2000"/>
              <a:t> frames</a:t>
            </a:r>
          </a:p>
          <a:p>
            <a:pPr marL="0" indent="0">
              <a:buNone/>
            </a:pPr>
            <a:r>
              <a:rPr lang="en-US" sz="2000"/>
              <a:t>A – Center aligned</a:t>
            </a:r>
          </a:p>
          <a:p>
            <a:pPr marL="0" indent="0">
              <a:buNone/>
            </a:pPr>
            <a:r>
              <a:rPr lang="en-US" sz="2000"/>
              <a:t>P – </a:t>
            </a:r>
            <a:r>
              <a:rPr lang="en-US" sz="2000" err="1"/>
              <a:t>Samhørighed</a:t>
            </a:r>
            <a:r>
              <a:rPr lang="en-US" sz="2000"/>
              <a:t> </a:t>
            </a:r>
            <a:r>
              <a:rPr lang="en-US" sz="2000" err="1"/>
              <a:t>igennem</a:t>
            </a:r>
            <a:r>
              <a:rPr lang="en-US" sz="2000"/>
              <a:t> </a:t>
            </a:r>
            <a:r>
              <a:rPr lang="en-US" sz="2000" err="1"/>
              <a:t>applikationen</a:t>
            </a:r>
            <a:r>
              <a:rPr lang="en-US" sz="2000"/>
              <a:t>. </a:t>
            </a:r>
            <a:br>
              <a:rPr lang="en-US" sz="2000"/>
            </a:br>
            <a:r>
              <a:rPr lang="en-US" sz="2000" err="1"/>
              <a:t>Elementer</a:t>
            </a:r>
            <a:r>
              <a:rPr lang="en-US" sz="2000"/>
              <a:t> passer </a:t>
            </a:r>
            <a:r>
              <a:rPr lang="en-US" sz="2000" err="1"/>
              <a:t>sammen</a:t>
            </a:r>
            <a:br>
              <a:rPr lang="en-US" sz="2000"/>
            </a:br>
            <a:endParaRPr lang="en-US"/>
          </a:p>
          <a:p>
            <a:pPr marL="0" indent="0">
              <a:buNone/>
            </a:pPr>
            <a:r>
              <a:rPr lang="en-US" b="1"/>
              <a:t>Declutter</a:t>
            </a:r>
          </a:p>
          <a:p>
            <a:pPr marL="0" indent="0">
              <a:buNone/>
            </a:pPr>
            <a:endParaRPr lang="en-DK"/>
          </a:p>
        </p:txBody>
      </p:sp>
      <p:pic>
        <p:nvPicPr>
          <p:cNvPr id="4" name="Billede 3" descr="Et billede, der indeholder tekst, software, Multimediesoftware, multimedier&#10;&#10;Automatisk genereret beskrivelse">
            <a:extLst>
              <a:ext uri="{FF2B5EF4-FFF2-40B4-BE49-F238E27FC236}">
                <a16:creationId xmlns:a16="http://schemas.microsoft.com/office/drawing/2014/main" id="{1EE50052-2672-1BFB-2D1F-585D0B61EB0B}"/>
              </a:ext>
            </a:extLst>
          </p:cNvPr>
          <p:cNvPicPr>
            <a:picLocks noChangeAspect="1"/>
          </p:cNvPicPr>
          <p:nvPr/>
        </p:nvPicPr>
        <p:blipFill>
          <a:blip r:embed="rId2"/>
          <a:stretch>
            <a:fillRect/>
          </a:stretch>
        </p:blipFill>
        <p:spPr>
          <a:xfrm>
            <a:off x="4719938" y="336295"/>
            <a:ext cx="6816124" cy="1604266"/>
          </a:xfrm>
          <a:prstGeom prst="rect">
            <a:avLst/>
          </a:prstGeom>
        </p:spPr>
      </p:pic>
      <p:pic>
        <p:nvPicPr>
          <p:cNvPr id="6" name="Pladsholder til indhold 6" descr="Et billede, der indeholder tekst, skærmbillede, software, Computerikon&#10;&#10;Beskrivelsen er genereret automatisk">
            <a:extLst>
              <a:ext uri="{FF2B5EF4-FFF2-40B4-BE49-F238E27FC236}">
                <a16:creationId xmlns:a16="http://schemas.microsoft.com/office/drawing/2014/main" id="{63344F11-0998-6C83-72DC-20E503137E8B}"/>
              </a:ext>
            </a:extLst>
          </p:cNvPr>
          <p:cNvPicPr>
            <a:picLocks noChangeAspect="1"/>
          </p:cNvPicPr>
          <p:nvPr/>
        </p:nvPicPr>
        <p:blipFill>
          <a:blip r:embed="rId3"/>
          <a:stretch>
            <a:fillRect/>
          </a:stretch>
        </p:blipFill>
        <p:spPr>
          <a:xfrm>
            <a:off x="5075853" y="4087770"/>
            <a:ext cx="3936471" cy="2677773"/>
          </a:xfrm>
          <a:prstGeom prst="rect">
            <a:avLst/>
          </a:prstGeom>
        </p:spPr>
      </p:pic>
      <p:sp>
        <p:nvSpPr>
          <p:cNvPr id="10" name="Tekstfelt 9">
            <a:extLst>
              <a:ext uri="{FF2B5EF4-FFF2-40B4-BE49-F238E27FC236}">
                <a16:creationId xmlns:a16="http://schemas.microsoft.com/office/drawing/2014/main" id="{B684A6D1-084E-D416-06D6-9A271F39622F}"/>
              </a:ext>
            </a:extLst>
          </p:cNvPr>
          <p:cNvSpPr txBox="1"/>
          <p:nvPr/>
        </p:nvSpPr>
        <p:spPr>
          <a:xfrm>
            <a:off x="9255968" y="1968240"/>
            <a:ext cx="1698171" cy="369332"/>
          </a:xfrm>
          <a:prstGeom prst="rect">
            <a:avLst/>
          </a:prstGeom>
          <a:noFill/>
        </p:spPr>
        <p:txBody>
          <a:bodyPr wrap="square">
            <a:spAutoFit/>
          </a:bodyPr>
          <a:lstStyle/>
          <a:p>
            <a:r>
              <a:rPr lang="en-DK"/>
              <a:t>#D9D9D9</a:t>
            </a:r>
          </a:p>
        </p:txBody>
      </p:sp>
      <p:pic>
        <p:nvPicPr>
          <p:cNvPr id="12" name="Billede 11">
            <a:extLst>
              <a:ext uri="{FF2B5EF4-FFF2-40B4-BE49-F238E27FC236}">
                <a16:creationId xmlns:a16="http://schemas.microsoft.com/office/drawing/2014/main" id="{C79815F3-9CDA-9C83-70A5-5AE8B297EA89}"/>
              </a:ext>
            </a:extLst>
          </p:cNvPr>
          <p:cNvPicPr>
            <a:picLocks noChangeAspect="1"/>
          </p:cNvPicPr>
          <p:nvPr/>
        </p:nvPicPr>
        <p:blipFill>
          <a:blip r:embed="rId4"/>
          <a:stretch>
            <a:fillRect/>
          </a:stretch>
        </p:blipFill>
        <p:spPr>
          <a:xfrm>
            <a:off x="9346676" y="2257260"/>
            <a:ext cx="1311713" cy="927900"/>
          </a:xfrm>
          <a:prstGeom prst="rect">
            <a:avLst/>
          </a:prstGeom>
        </p:spPr>
      </p:pic>
      <p:pic>
        <p:nvPicPr>
          <p:cNvPr id="13" name="Billede 12" descr="Et billede, der indeholder tekst, skærmbillede, display/skærm/fremvisning, software&#10;&#10;Beskrivelsen er genereret automatisk">
            <a:extLst>
              <a:ext uri="{FF2B5EF4-FFF2-40B4-BE49-F238E27FC236}">
                <a16:creationId xmlns:a16="http://schemas.microsoft.com/office/drawing/2014/main" id="{281B790D-3D5F-21D2-0EDD-E0658F25398F}"/>
              </a:ext>
            </a:extLst>
          </p:cNvPr>
          <p:cNvPicPr>
            <a:picLocks noChangeAspect="1"/>
          </p:cNvPicPr>
          <p:nvPr/>
        </p:nvPicPr>
        <p:blipFill>
          <a:blip r:embed="rId5"/>
          <a:stretch>
            <a:fillRect/>
          </a:stretch>
        </p:blipFill>
        <p:spPr>
          <a:xfrm>
            <a:off x="9134409" y="4087770"/>
            <a:ext cx="3025275" cy="2677773"/>
          </a:xfrm>
          <a:prstGeom prst="rect">
            <a:avLst/>
          </a:prstGeom>
        </p:spPr>
      </p:pic>
    </p:spTree>
    <p:extLst>
      <p:ext uri="{BB962C8B-B14F-4D97-AF65-F5344CB8AC3E}">
        <p14:creationId xmlns:p14="http://schemas.microsoft.com/office/powerpoint/2010/main" val="46615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F4CD63-0855-E210-67A1-754653F3232D}"/>
              </a:ext>
            </a:extLst>
          </p:cNvPr>
          <p:cNvSpPr>
            <a:spLocks noGrp="1"/>
          </p:cNvSpPr>
          <p:nvPr>
            <p:ph type="title"/>
          </p:nvPr>
        </p:nvSpPr>
        <p:spPr/>
        <p:txBody>
          <a:bodyPr/>
          <a:lstStyle/>
          <a:p>
            <a:r>
              <a:rPr lang="en-US"/>
              <a:t>Flowchart</a:t>
            </a:r>
            <a:endParaRPr lang="en-DK"/>
          </a:p>
        </p:txBody>
      </p:sp>
      <p:pic>
        <p:nvPicPr>
          <p:cNvPr id="4" name="Pladsholder til indhold 3" descr="Et billede, der indeholder skærmbillede, kvadratisk, sort-hvid, Rektangel&#10;&#10;Automatisk genereret beskrivelse">
            <a:extLst>
              <a:ext uri="{FF2B5EF4-FFF2-40B4-BE49-F238E27FC236}">
                <a16:creationId xmlns:a16="http://schemas.microsoft.com/office/drawing/2014/main" id="{F9873612-6444-786F-0BB2-2B554312A2D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3434" y="2219645"/>
            <a:ext cx="6847842" cy="4477010"/>
          </a:xfrm>
          <a:prstGeom prst="rect">
            <a:avLst/>
          </a:prstGeom>
          <a:noFill/>
          <a:ln>
            <a:noFill/>
          </a:ln>
        </p:spPr>
      </p:pic>
      <p:sp>
        <p:nvSpPr>
          <p:cNvPr id="5" name="Tekstfelt 4">
            <a:extLst>
              <a:ext uri="{FF2B5EF4-FFF2-40B4-BE49-F238E27FC236}">
                <a16:creationId xmlns:a16="http://schemas.microsoft.com/office/drawing/2014/main" id="{5652A341-7D68-0538-74CD-D05021B794BD}"/>
              </a:ext>
            </a:extLst>
          </p:cNvPr>
          <p:cNvSpPr txBox="1"/>
          <p:nvPr/>
        </p:nvSpPr>
        <p:spPr>
          <a:xfrm>
            <a:off x="774441" y="2472612"/>
            <a:ext cx="4217821" cy="1200329"/>
          </a:xfrm>
          <a:prstGeom prst="rect">
            <a:avLst/>
          </a:prstGeom>
          <a:noFill/>
        </p:spPr>
        <p:txBody>
          <a:bodyPr wrap="none" rtlCol="0">
            <a:spAutoFit/>
          </a:bodyPr>
          <a:lstStyle/>
          <a:p>
            <a:r>
              <a:rPr lang="en-US"/>
              <a:t>Log in -&gt; </a:t>
            </a:r>
            <a:r>
              <a:rPr lang="en-US" err="1"/>
              <a:t>Udregner</a:t>
            </a:r>
            <a:endParaRPr lang="en-US"/>
          </a:p>
          <a:p>
            <a:endParaRPr lang="en-US"/>
          </a:p>
          <a:p>
            <a:r>
              <a:rPr lang="en-US"/>
              <a:t>Mangler </a:t>
            </a:r>
            <a:r>
              <a:rPr lang="en-US" err="1"/>
              <a:t>en</a:t>
            </a:r>
            <a:r>
              <a:rPr lang="en-US"/>
              <a:t> del information </a:t>
            </a:r>
            <a:br>
              <a:rPr lang="en-US"/>
            </a:br>
            <a:r>
              <a:rPr lang="en-US" err="1"/>
              <a:t>til</a:t>
            </a:r>
            <a:r>
              <a:rPr lang="en-US"/>
              <a:t> at lave </a:t>
            </a:r>
            <a:r>
              <a:rPr lang="en-US" err="1"/>
              <a:t>en</a:t>
            </a:r>
            <a:r>
              <a:rPr lang="en-US"/>
              <a:t> </a:t>
            </a:r>
            <a:r>
              <a:rPr lang="en-US" err="1"/>
              <a:t>fyldestgørende</a:t>
            </a:r>
            <a:r>
              <a:rPr lang="en-US"/>
              <a:t> flowchart</a:t>
            </a:r>
            <a:endParaRPr lang="en-DK"/>
          </a:p>
        </p:txBody>
      </p:sp>
    </p:spTree>
    <p:extLst>
      <p:ext uri="{BB962C8B-B14F-4D97-AF65-F5344CB8AC3E}">
        <p14:creationId xmlns:p14="http://schemas.microsoft.com/office/powerpoint/2010/main" val="325717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F36FC2-D564-64EE-716C-8FA45835FC20}"/>
              </a:ext>
            </a:extLst>
          </p:cNvPr>
          <p:cNvSpPr>
            <a:spLocks noGrp="1"/>
          </p:cNvSpPr>
          <p:nvPr>
            <p:ph type="title"/>
          </p:nvPr>
        </p:nvSpPr>
        <p:spPr/>
        <p:txBody>
          <a:bodyPr/>
          <a:lstStyle/>
          <a:p>
            <a:r>
              <a:rPr lang="en-US" err="1"/>
              <a:t>Afrunding</a:t>
            </a:r>
            <a:endParaRPr lang="en-DK"/>
          </a:p>
        </p:txBody>
      </p:sp>
      <p:sp>
        <p:nvSpPr>
          <p:cNvPr id="3" name="Pladsholder til indhold 2">
            <a:extLst>
              <a:ext uri="{FF2B5EF4-FFF2-40B4-BE49-F238E27FC236}">
                <a16:creationId xmlns:a16="http://schemas.microsoft.com/office/drawing/2014/main" id="{BDF0EF8A-EF73-7687-6882-7D9C06C7D600}"/>
              </a:ext>
            </a:extLst>
          </p:cNvPr>
          <p:cNvSpPr>
            <a:spLocks noGrp="1"/>
          </p:cNvSpPr>
          <p:nvPr>
            <p:ph idx="1"/>
          </p:nvPr>
        </p:nvSpPr>
        <p:spPr/>
        <p:txBody>
          <a:bodyPr vert="horz" lIns="91440" tIns="45720" rIns="91440" bIns="45720" rtlCol="0" anchor="t">
            <a:normAutofit/>
          </a:bodyPr>
          <a:lstStyle/>
          <a:p>
            <a:pPr marL="0" indent="0">
              <a:buNone/>
            </a:pPr>
            <a:r>
              <a:rPr lang="en-US"/>
              <a:t>Tanker om </a:t>
            </a:r>
            <a:r>
              <a:rPr lang="en-US" err="1"/>
              <a:t>projekt</a:t>
            </a:r>
            <a:r>
              <a:rPr lang="en-US"/>
              <a:t> 1</a:t>
            </a:r>
          </a:p>
          <a:p>
            <a:pPr marL="342900" lvl="0" indent="-342900">
              <a:lnSpc>
                <a:spcPct val="107000"/>
              </a:lnSpc>
              <a:buFont typeface="Aptos" panose="020B0004020202020204" pitchFamily="34" charset="0"/>
              <a:buChar char="-"/>
            </a:pPr>
            <a:r>
              <a:rPr lang="da-DK" sz="1800" kern="100">
                <a:effectLst/>
                <a:latin typeface="Aptos"/>
                <a:ea typeface="Aptos" panose="020B0004020202020204" pitchFamily="34" charset="0"/>
                <a:cs typeface="Times New Roman"/>
              </a:rPr>
              <a:t>Der kommer mange spørgsmål når man arbejder med noget ukendt. Altså det er svært at arbejde uden for ens ekspertise. Mange huller i forståelsen kan skabe frustration.</a:t>
            </a:r>
            <a:endParaRPr lang="en-DK" sz="1800" kern="100">
              <a:effectLst/>
              <a:latin typeface="Aptos"/>
              <a:ea typeface="Aptos" panose="020B0004020202020204" pitchFamily="34" charset="0"/>
              <a:cs typeface="Times New Roman"/>
            </a:endParaRPr>
          </a:p>
          <a:p>
            <a:pPr marL="342900" lvl="0" indent="-342900">
              <a:lnSpc>
                <a:spcPct val="107000"/>
              </a:lnSpc>
              <a:buFont typeface="Aptos" panose="020B0004020202020204" pitchFamily="34" charset="0"/>
              <a:buChar char="-"/>
            </a:pPr>
            <a:r>
              <a:rPr lang="da-DK" sz="1800" kern="100">
                <a:effectLst/>
                <a:latin typeface="Aptos"/>
                <a:ea typeface="Aptos" panose="020B0004020202020204" pitchFamily="34" charset="0"/>
                <a:cs typeface="Times New Roman"/>
              </a:rPr>
              <a:t>GitHub er fantastisk til at arbejde mellem enheder og i grupper.</a:t>
            </a:r>
            <a:endParaRPr lang="en-DK" sz="1800" kern="100">
              <a:effectLst/>
              <a:latin typeface="Aptos"/>
              <a:ea typeface="Aptos" panose="020B0004020202020204" pitchFamily="34" charset="0"/>
              <a:cs typeface="Times New Roman"/>
            </a:endParaRPr>
          </a:p>
          <a:p>
            <a:pPr marL="342900" indent="-342900">
              <a:lnSpc>
                <a:spcPct val="107000"/>
              </a:lnSpc>
              <a:spcAft>
                <a:spcPts val="800"/>
              </a:spcAft>
              <a:buFont typeface="Aptos" panose="020B0004020202020204" pitchFamily="34" charset="0"/>
              <a:buChar char="-"/>
            </a:pPr>
            <a:r>
              <a:rPr lang="da-DK" sz="1800" kern="100">
                <a:effectLst/>
                <a:latin typeface="Aptos"/>
                <a:ea typeface="Aptos" panose="020B0004020202020204" pitchFamily="34" charset="0"/>
                <a:cs typeface="Times New Roman"/>
              </a:rPr>
              <a:t>Inkludere samtaler med underviser i planlægningen sikrer at man er på rette spor. Vil prøve at se om det er muligt at fastlægge en samtale, en gang om ugen på et fast tidspunkt. Lidt ligesom et ugentlig SCRUM-møde.</a:t>
            </a:r>
            <a:endParaRPr lang="da-DK" sz="1800" kern="100">
              <a:latin typeface="Aptos" panose="020B0004020202020204" pitchFamily="34" charset="0"/>
              <a:ea typeface="+mn-lt"/>
              <a:cs typeface="Times New Roman" panose="02020603050405020304" pitchFamily="18" charset="0"/>
            </a:endParaRPr>
          </a:p>
          <a:p>
            <a:pPr marL="342900" lvl="0" indent="-342900">
              <a:lnSpc>
                <a:spcPct val="107000"/>
              </a:lnSpc>
              <a:spcAft>
                <a:spcPts val="800"/>
              </a:spcAft>
              <a:buFont typeface="Aptos" panose="020B0004020202020204" pitchFamily="34" charset="0"/>
              <a:buChar char="-"/>
            </a:pPr>
            <a:r>
              <a:rPr lang="da-DK" sz="1800" kern="100">
                <a:latin typeface="Aptos"/>
                <a:ea typeface="+mn-lt"/>
                <a:cs typeface="+mn-lt"/>
              </a:rPr>
              <a:t>Eventuelt udarbejde nogle små hjælpe guides til forskellige dele i projektet, hvis nu vi sidder fast med et problem</a:t>
            </a:r>
            <a:endParaRPr lang="da-DK" sz="1800" kern="100">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Font typeface="Aptos" panose="020B0004020202020204" pitchFamily="34" charset="0"/>
              <a:buChar char="-"/>
            </a:pPr>
            <a:endParaRPr lang="da-DK" sz="1800" kern="10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57823381"/>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31321C"/>
      </a:dk2>
      <a:lt2>
        <a:srgbClr val="F0F1F3"/>
      </a:lt2>
      <a:accent1>
        <a:srgbClr val="DA9427"/>
      </a:accent1>
      <a:accent2>
        <a:srgbClr val="A2A712"/>
      </a:accent2>
      <a:accent3>
        <a:srgbClr val="72B420"/>
      </a:accent3>
      <a:accent4>
        <a:srgbClr val="2BB814"/>
      </a:accent4>
      <a:accent5>
        <a:srgbClr val="21B94B"/>
      </a:accent5>
      <a:accent6>
        <a:srgbClr val="14B785"/>
      </a:accent6>
      <a:hlink>
        <a:srgbClr val="4B79C3"/>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312</Words>
  <Application>Microsoft Office PowerPoint</Application>
  <PresentationFormat>Widescreen</PresentationFormat>
  <Paragraphs>59</Paragraphs>
  <Slides>8</Slides>
  <Notes>0</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8</vt:i4>
      </vt:variant>
    </vt:vector>
  </HeadingPairs>
  <TitlesOfParts>
    <vt:vector size="14" baseType="lpstr">
      <vt:lpstr>Aptos</vt:lpstr>
      <vt:lpstr>Arial</vt:lpstr>
      <vt:lpstr>Avenir Next LT Pro</vt:lpstr>
      <vt:lpstr>Calibri</vt:lpstr>
      <vt:lpstr>Neue Haas Grotesk Text Pro</vt:lpstr>
      <vt:lpstr>AccentBoxVTI</vt:lpstr>
      <vt:lpstr>Nexttech</vt:lpstr>
      <vt:lpstr>Præsentationens indhold</vt:lpstr>
      <vt:lpstr>Planlægning</vt:lpstr>
      <vt:lpstr>Målhierarki</vt:lpstr>
      <vt:lpstr>Visuel fremstilling</vt:lpstr>
      <vt:lpstr>Design</vt:lpstr>
      <vt:lpstr>Flowchart</vt:lpstr>
      <vt:lpstr>Afrunding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Nicolai Ibsen</dc:creator>
  <cp:lastModifiedBy>Nicolai Maigaard Fog Ibsen</cp:lastModifiedBy>
  <cp:revision>2</cp:revision>
  <dcterms:created xsi:type="dcterms:W3CDTF">2024-10-03T07:31:11Z</dcterms:created>
  <dcterms:modified xsi:type="dcterms:W3CDTF">2024-10-03T11:52:25Z</dcterms:modified>
</cp:coreProperties>
</file>