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69" r:id="rId2"/>
    <p:sldId id="263" r:id="rId3"/>
    <p:sldId id="266" r:id="rId4"/>
    <p:sldId id="262" r:id="rId5"/>
    <p:sldId id="264" r:id="rId6"/>
    <p:sldId id="278" r:id="rId7"/>
    <p:sldId id="279" r:id="rId8"/>
    <p:sldId id="280" r:id="rId9"/>
    <p:sldId id="271" r:id="rId10"/>
    <p:sldId id="272" r:id="rId11"/>
    <p:sldId id="259" r:id="rId12"/>
    <p:sldId id="260" r:id="rId13"/>
    <p:sldId id="275" r:id="rId14"/>
    <p:sldId id="274" r:id="rId15"/>
    <p:sldId id="277" r:id="rId16"/>
  </p:sldIdLst>
  <p:sldSz cx="9144000" cy="6858000" type="screen4x3"/>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pos="5472">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ulia Stasio" initials="JS" lastIdx="2" clrIdx="0"/>
  <p:cmAuthor id="1" name="Jeff Goldberg (Volt)" initials="JG" lastIdx="9"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815" autoAdjust="0"/>
    <p:restoredTop sz="65680" autoAdjust="0"/>
  </p:normalViewPr>
  <p:slideViewPr>
    <p:cSldViewPr>
      <p:cViewPr varScale="1">
        <p:scale>
          <a:sx n="107" d="100"/>
          <a:sy n="107" d="100"/>
        </p:scale>
        <p:origin x="3276" y="96"/>
      </p:cViewPr>
      <p:guideLst>
        <p:guide orient="horz"/>
        <p:guide pos="5472"/>
      </p:guideLst>
    </p:cSldViewPr>
  </p:slideViewPr>
  <p:notesTextViewPr>
    <p:cViewPr>
      <p:scale>
        <a:sx n="1" d="1"/>
        <a:sy n="1" d="1"/>
      </p:scale>
      <p:origin x="0" y="0"/>
    </p:cViewPr>
  </p:notesTextViewPr>
  <p:sorterViewPr>
    <p:cViewPr>
      <p:scale>
        <a:sx n="100" d="100"/>
        <a:sy n="100" d="100"/>
      </p:scale>
      <p:origin x="0" y="1218"/>
    </p:cViewPr>
  </p:sorterViewPr>
  <p:notesViewPr>
    <p:cSldViewPr>
      <p:cViewPr varScale="1">
        <p:scale>
          <a:sx n="76" d="100"/>
          <a:sy n="76" d="100"/>
        </p:scale>
        <p:origin x="-2544" y="-90"/>
      </p:cViewPr>
      <p:guideLst>
        <p:guide orient="horz" pos="2932"/>
        <p:guide pos="221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sz="quarter" idx="1"/>
          </p:nvPr>
        </p:nvSpPr>
        <p:spPr>
          <a:xfrm>
            <a:off x="3978132" y="0"/>
            <a:ext cx="3043343" cy="465455"/>
          </a:xfrm>
          <a:prstGeom prst="rect">
            <a:avLst/>
          </a:prstGeom>
        </p:spPr>
        <p:txBody>
          <a:bodyPr vert="horz" lIns="93324" tIns="46662" rIns="93324" bIns="46662" rtlCol="0"/>
          <a:lstStyle>
            <a:lvl1pPr algn="r">
              <a:defRPr sz="1200"/>
            </a:lvl1pPr>
          </a:lstStyle>
          <a:p>
            <a:fld id="{865CA2D4-094E-48F7-9E06-42143F59D099}" type="datetimeFigureOut">
              <a:rPr lang="en-US" smtClean="0"/>
              <a:t>12/5/2016</a:t>
            </a:fld>
            <a:endParaRPr lang="en-US"/>
          </a:p>
        </p:txBody>
      </p:sp>
      <p:sp>
        <p:nvSpPr>
          <p:cNvPr id="4" name="Footer Placeholder 3"/>
          <p:cNvSpPr>
            <a:spLocks noGrp="1"/>
          </p:cNvSpPr>
          <p:nvPr>
            <p:ph type="ftr" sz="quarter" idx="2"/>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a:p>
        </p:txBody>
      </p:sp>
      <p:sp>
        <p:nvSpPr>
          <p:cNvPr id="5" name="Slide Number Placeholder 4"/>
          <p:cNvSpPr>
            <a:spLocks noGrp="1"/>
          </p:cNvSpPr>
          <p:nvPr>
            <p:ph type="sldNum" sz="quarter" idx="3"/>
          </p:nvPr>
        </p:nvSpPr>
        <p:spPr>
          <a:xfrm>
            <a:off x="3978132" y="8842029"/>
            <a:ext cx="3043343" cy="465455"/>
          </a:xfrm>
          <a:prstGeom prst="rect">
            <a:avLst/>
          </a:prstGeom>
        </p:spPr>
        <p:txBody>
          <a:bodyPr vert="horz" lIns="93324" tIns="46662" rIns="93324" bIns="46662" rtlCol="0" anchor="b"/>
          <a:lstStyle>
            <a:lvl1pPr algn="r">
              <a:defRPr sz="1200"/>
            </a:lvl1pPr>
          </a:lstStyle>
          <a:p>
            <a:fld id="{51E7E98C-E50F-40A2-A561-002C91555AD1}" type="slidenum">
              <a:rPr lang="en-US" smtClean="0"/>
              <a:t>‹#›</a:t>
            </a:fld>
            <a:endParaRPr lang="en-US"/>
          </a:p>
        </p:txBody>
      </p:sp>
    </p:spTree>
    <p:extLst>
      <p:ext uri="{BB962C8B-B14F-4D97-AF65-F5344CB8AC3E}">
        <p14:creationId xmlns:p14="http://schemas.microsoft.com/office/powerpoint/2010/main" val="31473369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vl1pPr>
          </a:lstStyle>
          <a:p>
            <a:fld id="{E467C250-A218-43FB-AD95-3331D2A81DF1}" type="datetimeFigureOut">
              <a:rPr lang="en-US" smtClean="0"/>
              <a:t>12/5/2016</a:t>
            </a:fld>
            <a:endParaRPr lang="en-US"/>
          </a:p>
        </p:txBody>
      </p:sp>
      <p:sp>
        <p:nvSpPr>
          <p:cNvPr id="4" name="Slide Image Placeholder 3"/>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29"/>
            <a:ext cx="3043343" cy="465455"/>
          </a:xfrm>
          <a:prstGeom prst="rect">
            <a:avLst/>
          </a:prstGeom>
        </p:spPr>
        <p:txBody>
          <a:bodyPr vert="horz" lIns="93324" tIns="46662" rIns="93324" bIns="46662" rtlCol="0" anchor="b"/>
          <a:lstStyle>
            <a:lvl1pPr algn="r">
              <a:defRPr sz="1200"/>
            </a:lvl1pPr>
          </a:lstStyle>
          <a:p>
            <a:fld id="{E2FF7759-803D-4F76-9AEC-98B2D9A07B0D}" type="slidenum">
              <a:rPr lang="en-US" smtClean="0"/>
              <a:t>‹#›</a:t>
            </a:fld>
            <a:endParaRPr lang="en-US"/>
          </a:p>
        </p:txBody>
      </p:sp>
    </p:spTree>
    <p:extLst>
      <p:ext uri="{BB962C8B-B14F-4D97-AF65-F5344CB8AC3E}">
        <p14:creationId xmlns:p14="http://schemas.microsoft.com/office/powerpoint/2010/main" val="3946572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t>1</a:t>
            </a:fld>
            <a:endParaRPr lang="en-US"/>
          </a:p>
        </p:txBody>
      </p:sp>
    </p:spTree>
    <p:extLst>
      <p:ext uri="{BB962C8B-B14F-4D97-AF65-F5344CB8AC3E}">
        <p14:creationId xmlns:p14="http://schemas.microsoft.com/office/powerpoint/2010/main" val="21601335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FF7759-803D-4F76-9AEC-98B2D9A07B0D}" type="slidenum">
              <a:rPr lang="en-US" smtClean="0"/>
              <a:t>10</a:t>
            </a:fld>
            <a:endParaRPr lang="en-US"/>
          </a:p>
        </p:txBody>
      </p:sp>
    </p:spTree>
    <p:extLst>
      <p:ext uri="{BB962C8B-B14F-4D97-AF65-F5344CB8AC3E}">
        <p14:creationId xmlns:p14="http://schemas.microsoft.com/office/powerpoint/2010/main" val="37538012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FF7759-803D-4F76-9AEC-98B2D9A07B0D}" type="slidenum">
              <a:rPr lang="en-US" smtClean="0"/>
              <a:t>11</a:t>
            </a:fld>
            <a:endParaRPr lang="en-US"/>
          </a:p>
        </p:txBody>
      </p:sp>
    </p:spTree>
    <p:extLst>
      <p:ext uri="{BB962C8B-B14F-4D97-AF65-F5344CB8AC3E}">
        <p14:creationId xmlns:p14="http://schemas.microsoft.com/office/powerpoint/2010/main" val="32906704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FF7759-803D-4F76-9AEC-98B2D9A07B0D}" type="slidenum">
              <a:rPr lang="en-US" smtClean="0"/>
              <a:t>12</a:t>
            </a:fld>
            <a:endParaRPr lang="en-US"/>
          </a:p>
        </p:txBody>
      </p:sp>
    </p:spTree>
    <p:extLst>
      <p:ext uri="{BB962C8B-B14F-4D97-AF65-F5344CB8AC3E}">
        <p14:creationId xmlns:p14="http://schemas.microsoft.com/office/powerpoint/2010/main" val="16010867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FF7759-803D-4F76-9AEC-98B2D9A07B0D}" type="slidenum">
              <a:rPr lang="en-US" smtClean="0"/>
              <a:t>13</a:t>
            </a:fld>
            <a:endParaRPr lang="en-US"/>
          </a:p>
        </p:txBody>
      </p:sp>
    </p:spTree>
    <p:extLst>
      <p:ext uri="{BB962C8B-B14F-4D97-AF65-F5344CB8AC3E}">
        <p14:creationId xmlns:p14="http://schemas.microsoft.com/office/powerpoint/2010/main" val="26368702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modules use the same virtual machine for the labs. The demonstration</a:t>
            </a:r>
            <a:r>
              <a:rPr lang="en-US" baseline="0" dirty="0"/>
              <a:t> and lab files are located on the E:\Drive, in folders named Mod01, Mod02, and so on up to Mod14.</a:t>
            </a:r>
          </a:p>
          <a:p>
            <a:endParaRPr lang="en-US" baseline="0" dirty="0"/>
          </a:p>
          <a:p>
            <a:r>
              <a:rPr lang="en-US" baseline="0" dirty="0"/>
              <a:t>In addition, each lab requires that the student run the MSL-TMG1 virtual machine. This virtual machine acts as a gateway, providing filtered access to the Internet. Students can start this virtual machine at the beginning of the first lab and leave it running until the end of the course.</a:t>
            </a:r>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t>14</a:t>
            </a:fld>
            <a:endParaRPr lang="en-US"/>
          </a:p>
        </p:txBody>
      </p:sp>
    </p:spTree>
    <p:extLst>
      <p:ext uri="{BB962C8B-B14F-4D97-AF65-F5344CB8AC3E}">
        <p14:creationId xmlns:p14="http://schemas.microsoft.com/office/powerpoint/2010/main" val="25593611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FF7759-803D-4F76-9AEC-98B2D9A07B0D}" type="slidenum">
              <a:rPr lang="en-US" smtClean="0"/>
              <a:t>15</a:t>
            </a:fld>
            <a:endParaRPr lang="en-US"/>
          </a:p>
        </p:txBody>
      </p:sp>
    </p:spTree>
    <p:extLst>
      <p:ext uri="{BB962C8B-B14F-4D97-AF65-F5344CB8AC3E}">
        <p14:creationId xmlns:p14="http://schemas.microsoft.com/office/powerpoint/2010/main" val="2636870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FF7759-803D-4F76-9AEC-98B2D9A07B0D}" type="slidenum">
              <a:rPr lang="en-US" smtClean="0"/>
              <a:t>2</a:t>
            </a:fld>
            <a:endParaRPr lang="en-US"/>
          </a:p>
        </p:txBody>
      </p:sp>
    </p:spTree>
    <p:extLst>
      <p:ext uri="{BB962C8B-B14F-4D97-AF65-F5344CB8AC3E}">
        <p14:creationId xmlns:p14="http://schemas.microsoft.com/office/powerpoint/2010/main" val="30868006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Fill  in  the information on this slide and provide your own details.</a:t>
            </a:r>
          </a:p>
        </p:txBody>
      </p:sp>
      <p:sp>
        <p:nvSpPr>
          <p:cNvPr id="4" name="Slide Number Placeholder 3"/>
          <p:cNvSpPr>
            <a:spLocks noGrp="1"/>
          </p:cNvSpPr>
          <p:nvPr>
            <p:ph type="sldNum" sz="quarter" idx="10"/>
          </p:nvPr>
        </p:nvSpPr>
        <p:spPr/>
        <p:txBody>
          <a:bodyPr/>
          <a:lstStyle/>
          <a:p>
            <a:fld id="{E2FF7759-803D-4F76-9AEC-98B2D9A07B0D}" type="slidenum">
              <a:rPr lang="en-US" smtClean="0"/>
              <a:t>3</a:t>
            </a:fld>
            <a:endParaRPr lang="en-US"/>
          </a:p>
        </p:txBody>
      </p:sp>
    </p:spTree>
    <p:extLst>
      <p:ext uri="{BB962C8B-B14F-4D97-AF65-F5344CB8AC3E}">
        <p14:creationId xmlns:p14="http://schemas.microsoft.com/office/powerpoint/2010/main" val="28835690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FF7759-803D-4F76-9AEC-98B2D9A07B0D}" type="slidenum">
              <a:rPr lang="en-US" smtClean="0"/>
              <a:t>4</a:t>
            </a:fld>
            <a:endParaRPr lang="en-US"/>
          </a:p>
        </p:txBody>
      </p:sp>
    </p:spTree>
    <p:extLst>
      <p:ext uri="{BB962C8B-B14F-4D97-AF65-F5344CB8AC3E}">
        <p14:creationId xmlns:p14="http://schemas.microsoft.com/office/powerpoint/2010/main" val="33234338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400" b="1" kern="1200" dirty="0">
                <a:solidFill>
                  <a:schemeClr val="tx1"/>
                </a:solidFill>
                <a:effectLst/>
                <a:latin typeface="+mn-lt"/>
                <a:ea typeface="+mn-ea"/>
                <a:cs typeface="+mn-cs"/>
              </a:rPr>
              <a:t>Audience</a:t>
            </a:r>
          </a:p>
          <a:p>
            <a:r>
              <a:rPr lang="en-GB" sz="1200" b="0" kern="1200" dirty="0">
                <a:solidFill>
                  <a:schemeClr val="tx1"/>
                </a:solidFill>
                <a:effectLst/>
                <a:latin typeface="+mn-lt"/>
                <a:ea typeface="+mn-ea"/>
                <a:cs typeface="+mn-cs"/>
              </a:rPr>
              <a:t>The developers targeted by this training are professional developers who have 6-12 months of programming experience and who are interested in developing applications by using HTML5 with JavaScript and CSS3 (either Windows Store apps for Windows 8 or web applications). </a:t>
            </a:r>
          </a:p>
          <a:p>
            <a:r>
              <a:rPr lang="en-GB" sz="1200" b="0" kern="1200" dirty="0">
                <a:solidFill>
                  <a:schemeClr val="tx1"/>
                </a:solidFill>
                <a:effectLst/>
                <a:latin typeface="+mn-lt"/>
                <a:ea typeface="+mn-ea"/>
                <a:cs typeface="+mn-cs"/>
              </a:rPr>
              <a:t> </a:t>
            </a:r>
          </a:p>
          <a:p>
            <a:r>
              <a:rPr lang="en-GB" sz="1200" b="0" kern="1200" dirty="0">
                <a:solidFill>
                  <a:schemeClr val="tx1"/>
                </a:solidFill>
                <a:effectLst/>
                <a:latin typeface="+mn-lt"/>
                <a:ea typeface="+mn-ea"/>
                <a:cs typeface="+mn-cs"/>
              </a:rPr>
              <a:t>This course is intended for students who have the following experience:</a:t>
            </a:r>
          </a:p>
          <a:p>
            <a:endParaRPr lang="en-GB" sz="1200" b="0" kern="1200" dirty="0">
              <a:solidFill>
                <a:schemeClr val="tx1"/>
              </a:solidFill>
              <a:effectLst/>
              <a:latin typeface="+mn-lt"/>
              <a:ea typeface="+mn-ea"/>
              <a:cs typeface="+mn-cs"/>
            </a:endParaRPr>
          </a:p>
          <a:p>
            <a:pPr marL="171450" indent="-171450">
              <a:buFont typeface="Arial" pitchFamily="34" charset="0"/>
              <a:buChar char="•"/>
            </a:pPr>
            <a:r>
              <a:rPr lang="en-GB" sz="1200" b="0" kern="1200" dirty="0">
                <a:solidFill>
                  <a:schemeClr val="tx1"/>
                </a:solidFill>
                <a:effectLst/>
                <a:latin typeface="+mn-lt"/>
                <a:ea typeface="+mn-ea"/>
                <a:cs typeface="+mn-cs"/>
              </a:rPr>
              <a:t>1 – 3 months of experience creating web applications </a:t>
            </a:r>
          </a:p>
          <a:p>
            <a:pPr marL="171450" indent="-171450">
              <a:buFont typeface="Arial" pitchFamily="34" charset="0"/>
              <a:buChar char="•"/>
            </a:pPr>
            <a:r>
              <a:rPr lang="en-GB" sz="1200" b="0" kern="1200" dirty="0">
                <a:solidFill>
                  <a:schemeClr val="tx1"/>
                </a:solidFill>
                <a:effectLst/>
                <a:latin typeface="+mn-lt"/>
                <a:ea typeface="+mn-ea"/>
                <a:cs typeface="+mn-cs"/>
              </a:rPr>
              <a:t>1 month experience creating Windows client applications </a:t>
            </a:r>
          </a:p>
          <a:p>
            <a:pPr marL="171450" indent="-171450">
              <a:buFont typeface="Arial" pitchFamily="34" charset="0"/>
              <a:buChar char="•"/>
            </a:pPr>
            <a:r>
              <a:rPr lang="en-GB" sz="1200" b="0" kern="1200" dirty="0">
                <a:solidFill>
                  <a:schemeClr val="tx1"/>
                </a:solidFill>
                <a:effectLst/>
                <a:latin typeface="+mn-lt"/>
                <a:ea typeface="+mn-ea"/>
                <a:cs typeface="+mn-cs"/>
              </a:rPr>
              <a:t>1 month of experience using Visual Studio 2010 or 2012</a:t>
            </a:r>
          </a:p>
          <a:p>
            <a:r>
              <a:rPr lang="en-GB" sz="1200" b="0" kern="1200" dirty="0">
                <a:solidFill>
                  <a:schemeClr val="tx1"/>
                </a:solidFill>
                <a:effectLst/>
                <a:latin typeface="+mn-lt"/>
                <a:ea typeface="+mn-ea"/>
                <a:cs typeface="+mn-cs"/>
              </a:rPr>
              <a:t> </a:t>
            </a:r>
          </a:p>
          <a:p>
            <a:r>
              <a:rPr lang="en-GB" sz="1200" b="0" kern="1200" dirty="0">
                <a:solidFill>
                  <a:schemeClr val="tx1"/>
                </a:solidFill>
                <a:effectLst/>
                <a:latin typeface="+mn-lt"/>
                <a:ea typeface="+mn-ea"/>
                <a:cs typeface="+mn-cs"/>
              </a:rPr>
              <a:t>This course is not intended for developers with three or more months of HTML5 coding experience.</a:t>
            </a:r>
          </a:p>
          <a:p>
            <a:endParaRPr lang="en-GB" dirty="0"/>
          </a:p>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t>5</a:t>
            </a:fld>
            <a:endParaRPr lang="en-US"/>
          </a:p>
        </p:txBody>
      </p:sp>
    </p:spTree>
    <p:extLst>
      <p:ext uri="{BB962C8B-B14F-4D97-AF65-F5344CB8AC3E}">
        <p14:creationId xmlns:p14="http://schemas.microsoft.com/office/powerpoint/2010/main" val="19632936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02310" y="262063"/>
            <a:ext cx="5618480" cy="8348856"/>
          </a:xfrm>
        </p:spPr>
        <p:txBody>
          <a:bodyPr/>
          <a:lstStyle/>
          <a:p>
            <a:r>
              <a:rPr lang="en-GB" sz="1400" b="1" dirty="0"/>
              <a:t>Course Prerequisites</a:t>
            </a:r>
          </a:p>
          <a:p>
            <a:r>
              <a:rPr lang="en-GB" dirty="0"/>
              <a:t>Before attending this course, students must have at least three months professional development experience.</a:t>
            </a:r>
          </a:p>
          <a:p>
            <a:endParaRPr lang="en-GB" dirty="0"/>
          </a:p>
          <a:p>
            <a:r>
              <a:rPr lang="en-GB" dirty="0"/>
              <a:t>In addition to their professional experience, students who attend this training should have a combination of practical and conceptual knowledge related to HTML5 programming. This includes the following prerequisites:</a:t>
            </a:r>
          </a:p>
          <a:p>
            <a:pPr marL="171450" lvl="0" indent="-171450">
              <a:buFont typeface="Arial" pitchFamily="34" charset="0"/>
              <a:buChar char="•"/>
            </a:pPr>
            <a:r>
              <a:rPr lang="en-US" dirty="0"/>
              <a:t>Understand the basic HTML document structure: </a:t>
            </a:r>
            <a:endParaRPr lang="en-GB" dirty="0"/>
          </a:p>
          <a:p>
            <a:pPr marL="628650" lvl="1" indent="-171450">
              <a:buFont typeface="Arial" pitchFamily="34" charset="0"/>
              <a:buChar char="•"/>
            </a:pPr>
            <a:r>
              <a:rPr lang="en-US" dirty="0"/>
              <a:t>How to use HTML tags to display text content. </a:t>
            </a:r>
          </a:p>
          <a:p>
            <a:pPr marL="628650" lvl="1" indent="-171450">
              <a:buFont typeface="Arial" pitchFamily="34" charset="0"/>
              <a:buChar char="•"/>
            </a:pPr>
            <a:r>
              <a:rPr lang="en-US" dirty="0"/>
              <a:t>How to use HTML tags to display graphics. </a:t>
            </a:r>
          </a:p>
          <a:p>
            <a:pPr marL="628650" lvl="1" indent="-171450">
              <a:buFont typeface="Arial" pitchFamily="34" charset="0"/>
              <a:buChar char="•"/>
            </a:pPr>
            <a:r>
              <a:rPr lang="en-US" dirty="0"/>
              <a:t>How to use HTML APIs.</a:t>
            </a:r>
            <a:endParaRPr lang="en-GB" dirty="0"/>
          </a:p>
          <a:p>
            <a:pPr marL="171450" lvl="0" indent="-171450">
              <a:buFont typeface="Arial" pitchFamily="34" charset="0"/>
              <a:buChar char="•"/>
            </a:pPr>
            <a:r>
              <a:rPr lang="en-US" dirty="0"/>
              <a:t>Understand how to style common HTML elements using CSS, including:</a:t>
            </a:r>
            <a:endParaRPr lang="en-GB" dirty="0"/>
          </a:p>
          <a:p>
            <a:pPr marL="628650" lvl="1" indent="-171450">
              <a:buFont typeface="Arial" pitchFamily="34" charset="0"/>
              <a:buChar char="•"/>
            </a:pPr>
            <a:r>
              <a:rPr lang="en-US" dirty="0"/>
              <a:t>How to separate presentation from content. </a:t>
            </a:r>
            <a:endParaRPr lang="en-GB" dirty="0"/>
          </a:p>
          <a:p>
            <a:pPr marL="628650" lvl="1" indent="-171450">
              <a:buFont typeface="Arial" pitchFamily="34" charset="0"/>
              <a:buChar char="•"/>
            </a:pPr>
            <a:r>
              <a:rPr lang="en-US" dirty="0"/>
              <a:t>How to manage content flow. </a:t>
            </a:r>
            <a:endParaRPr lang="en-GB" dirty="0"/>
          </a:p>
          <a:p>
            <a:pPr marL="628650" lvl="1" indent="-171450">
              <a:buFont typeface="Arial" pitchFamily="34" charset="0"/>
              <a:buChar char="•"/>
            </a:pPr>
            <a:r>
              <a:rPr lang="en-US" dirty="0"/>
              <a:t>How to control the position of individual elements. </a:t>
            </a:r>
            <a:endParaRPr lang="en-GB" dirty="0"/>
          </a:p>
          <a:p>
            <a:pPr marL="628650" lvl="1" indent="-171450">
              <a:buFont typeface="Arial" pitchFamily="34" charset="0"/>
              <a:buChar char="•"/>
            </a:pPr>
            <a:r>
              <a:rPr lang="en-US" dirty="0"/>
              <a:t>How to implement basic CSS styling.</a:t>
            </a:r>
            <a:endParaRPr lang="en-GB" dirty="0"/>
          </a:p>
          <a:p>
            <a:pPr marL="171450" lvl="0" indent="-171450">
              <a:buFont typeface="Arial" pitchFamily="34" charset="0"/>
              <a:buChar char="•"/>
            </a:pPr>
            <a:r>
              <a:rPr lang="en-US" dirty="0"/>
              <a:t>Understand how to write JavaScript code to add functionality to a web page:</a:t>
            </a:r>
            <a:endParaRPr lang="en-GB" dirty="0"/>
          </a:p>
          <a:p>
            <a:pPr marL="628650" lvl="1" indent="-171450">
              <a:buFont typeface="Arial" pitchFamily="34" charset="0"/>
              <a:buChar char="•"/>
            </a:pPr>
            <a:r>
              <a:rPr lang="en-US" dirty="0"/>
              <a:t>How to create and use variables.</a:t>
            </a:r>
            <a:endParaRPr lang="en-GB" dirty="0"/>
          </a:p>
          <a:p>
            <a:pPr marL="628650" lvl="1" indent="-171450">
              <a:buFont typeface="Arial" pitchFamily="34" charset="0"/>
              <a:buChar char="•"/>
            </a:pPr>
            <a:r>
              <a:rPr lang="en-US" dirty="0"/>
              <a:t>How to use: </a:t>
            </a:r>
            <a:endParaRPr lang="en-GB" dirty="0"/>
          </a:p>
          <a:p>
            <a:pPr marL="1085850" lvl="2" indent="-171450">
              <a:buFont typeface="Arial" pitchFamily="34" charset="0"/>
              <a:buChar char="•"/>
            </a:pPr>
            <a:r>
              <a:rPr lang="en-US" dirty="0"/>
              <a:t>arithmetic operators to perform arithmetic calculations involving one or more variables; </a:t>
            </a:r>
            <a:endParaRPr lang="en-GB" dirty="0"/>
          </a:p>
          <a:p>
            <a:pPr marL="1085850" lvl="2" indent="-171450">
              <a:buFont typeface="Arial" pitchFamily="34" charset="0"/>
              <a:buChar char="•"/>
            </a:pPr>
            <a:r>
              <a:rPr lang="en-US" dirty="0"/>
              <a:t>relational operators to test the relationship between two variables or expressions; </a:t>
            </a:r>
            <a:endParaRPr lang="en-GB" dirty="0"/>
          </a:p>
          <a:p>
            <a:pPr marL="1085850" lvl="2" indent="-171450">
              <a:buFont typeface="Arial" pitchFamily="34" charset="0"/>
              <a:buChar char="•"/>
            </a:pPr>
            <a:r>
              <a:rPr lang="en-US" dirty="0"/>
              <a:t>logical operators to combine expressions that contain relational operators.</a:t>
            </a:r>
            <a:endParaRPr lang="en-GB" dirty="0"/>
          </a:p>
          <a:p>
            <a:pPr marL="628650" lvl="1" indent="-171450">
              <a:buFont typeface="Arial" pitchFamily="34" charset="0"/>
              <a:buChar char="•"/>
            </a:pPr>
            <a:r>
              <a:rPr lang="en-US" dirty="0"/>
              <a:t>How to control the program flow by using if … else statements.</a:t>
            </a:r>
            <a:endParaRPr lang="en-GB" dirty="0"/>
          </a:p>
          <a:p>
            <a:pPr marL="628650" lvl="1" indent="-171450">
              <a:buFont typeface="Arial" pitchFamily="34" charset="0"/>
              <a:buChar char="•"/>
            </a:pPr>
            <a:r>
              <a:rPr lang="en-US" dirty="0"/>
              <a:t>How to implement iterations by using loops.</a:t>
            </a:r>
            <a:endParaRPr lang="en-GB" dirty="0"/>
          </a:p>
          <a:p>
            <a:pPr marL="628650" lvl="1" indent="-171450">
              <a:buFont typeface="Arial" pitchFamily="34" charset="0"/>
              <a:buChar char="•"/>
            </a:pPr>
            <a:r>
              <a:rPr lang="en-US" dirty="0"/>
              <a:t>How to write simple functions.</a:t>
            </a:r>
          </a:p>
          <a:p>
            <a:pPr lvl="1"/>
            <a:endParaRPr lang="en-GB" dirty="0"/>
          </a:p>
        </p:txBody>
      </p:sp>
      <p:sp>
        <p:nvSpPr>
          <p:cNvPr id="4" name="Slide Number Placeholder 3"/>
          <p:cNvSpPr>
            <a:spLocks noGrp="1"/>
          </p:cNvSpPr>
          <p:nvPr>
            <p:ph type="sldNum" sz="quarter" idx="10"/>
          </p:nvPr>
        </p:nvSpPr>
        <p:spPr/>
        <p:txBody>
          <a:bodyPr/>
          <a:lstStyle/>
          <a:p>
            <a:fld id="{E2FF7759-803D-4F76-9AEC-98B2D9A07B0D}" type="slidenum">
              <a:rPr lang="en-US" smtClean="0"/>
              <a:t>6</a:t>
            </a:fld>
            <a:endParaRPr lang="en-US"/>
          </a:p>
        </p:txBody>
      </p:sp>
    </p:spTree>
    <p:extLst>
      <p:ext uri="{BB962C8B-B14F-4D97-AF65-F5344CB8AC3E}">
        <p14:creationId xmlns:p14="http://schemas.microsoft.com/office/powerpoint/2010/main" val="7681723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02310" y="262063"/>
            <a:ext cx="5618480" cy="8348856"/>
          </a:xfrm>
        </p:spPr>
        <p:txBody>
          <a:bodyPr/>
          <a:lstStyle/>
          <a:p>
            <a:pPr marL="0" lvl="1"/>
            <a:r>
              <a:rPr lang="en-GB" sz="1400" b="1" dirty="0"/>
              <a:t>Course Objectives</a:t>
            </a:r>
            <a:endParaRPr lang="en-GB" dirty="0"/>
          </a:p>
          <a:p>
            <a:r>
              <a:rPr lang="en-GB" dirty="0"/>
              <a:t>After completing this course, students will be able to:</a:t>
            </a:r>
          </a:p>
          <a:p>
            <a:endParaRPr lang="en-GB" dirty="0"/>
          </a:p>
          <a:p>
            <a:pPr marL="171450" indent="-171450">
              <a:buFont typeface="Arial" pitchFamily="34" charset="0"/>
              <a:buChar char="•"/>
            </a:pPr>
            <a:r>
              <a:rPr lang="en-GB" dirty="0"/>
              <a:t>Explain how to use Visual Studio 2012 to create and run a web application. </a:t>
            </a:r>
          </a:p>
          <a:p>
            <a:pPr marL="171450" indent="-171450">
              <a:buFont typeface="Arial" pitchFamily="34" charset="0"/>
              <a:buChar char="•"/>
            </a:pPr>
            <a:r>
              <a:rPr lang="en-GB" dirty="0"/>
              <a:t>Describe the new features of HTML5, and create and style HTML5 pages. </a:t>
            </a:r>
          </a:p>
          <a:p>
            <a:pPr marL="171450" indent="-171450">
              <a:buFont typeface="Arial" pitchFamily="34" charset="0"/>
              <a:buChar char="•"/>
            </a:pPr>
            <a:r>
              <a:rPr lang="en-GB" dirty="0"/>
              <a:t>Add interactivity to an HTML5 page by using JavaScript. </a:t>
            </a:r>
          </a:p>
          <a:p>
            <a:pPr marL="171450" indent="-171450">
              <a:buFont typeface="Arial" pitchFamily="34" charset="0"/>
              <a:buChar char="•"/>
            </a:pPr>
            <a:r>
              <a:rPr lang="en-GB" dirty="0"/>
              <a:t>Create HTML5 forms by using different input types, and validate user input by using HTML5 attributes and JavaScript code. </a:t>
            </a:r>
          </a:p>
          <a:p>
            <a:pPr marL="171450" indent="-171450">
              <a:buFont typeface="Arial" pitchFamily="34" charset="0"/>
              <a:buChar char="•"/>
            </a:pPr>
            <a:r>
              <a:rPr lang="en-GB" dirty="0"/>
              <a:t>Send and receive data to and from a remote data source by using </a:t>
            </a:r>
            <a:r>
              <a:rPr lang="en-GB" dirty="0" err="1"/>
              <a:t>XMLHTTPRequest</a:t>
            </a:r>
            <a:r>
              <a:rPr lang="en-GB" dirty="0"/>
              <a:t> objects and </a:t>
            </a:r>
            <a:r>
              <a:rPr lang="en-GB" dirty="0" err="1"/>
              <a:t>jQuery</a:t>
            </a:r>
            <a:r>
              <a:rPr lang="en-GB" dirty="0"/>
              <a:t> AJAX operations. </a:t>
            </a:r>
          </a:p>
          <a:p>
            <a:pPr marL="171450" indent="-171450">
              <a:buFont typeface="Arial" pitchFamily="34" charset="0"/>
              <a:buChar char="•"/>
            </a:pPr>
            <a:r>
              <a:rPr lang="en-GB" dirty="0"/>
              <a:t>Style HTML5 pages by using CSS3. </a:t>
            </a:r>
          </a:p>
          <a:p>
            <a:pPr marL="171450" indent="-171450">
              <a:buFont typeface="Arial" pitchFamily="34" charset="0"/>
              <a:buChar char="•"/>
            </a:pPr>
            <a:r>
              <a:rPr lang="en-GB" dirty="0"/>
              <a:t>Create well-structured and easily-maintainable JavaScript code.</a:t>
            </a:r>
          </a:p>
          <a:p>
            <a:pPr marL="171450" indent="-171450">
              <a:buFont typeface="Arial" pitchFamily="34" charset="0"/>
              <a:buChar char="•"/>
            </a:pPr>
            <a:r>
              <a:rPr lang="en-GB" dirty="0"/>
              <a:t>Use common HTML5 APIs in interactive web applications. </a:t>
            </a:r>
          </a:p>
          <a:p>
            <a:pPr marL="171450" indent="-171450">
              <a:buFont typeface="Arial" pitchFamily="34" charset="0"/>
              <a:buChar char="•"/>
            </a:pPr>
            <a:r>
              <a:rPr lang="en-GB" dirty="0"/>
              <a:t>Create web applications that support offline operations. </a:t>
            </a:r>
          </a:p>
          <a:p>
            <a:pPr marL="171450" indent="-171450">
              <a:buFont typeface="Arial" pitchFamily="34" charset="0"/>
              <a:buChar char="•"/>
            </a:pPr>
            <a:r>
              <a:rPr lang="en-GB" dirty="0"/>
              <a:t>Create HTML5 web pages that can adapt to different devices and form factors. </a:t>
            </a:r>
          </a:p>
          <a:p>
            <a:pPr marL="171450" indent="-171450">
              <a:buFont typeface="Arial" pitchFamily="34" charset="0"/>
              <a:buChar char="•"/>
            </a:pPr>
            <a:r>
              <a:rPr lang="en-GB" dirty="0"/>
              <a:t>Add advanced graphics to an HTML5 page by using Canvas elements and Scalable Vector Graphics. </a:t>
            </a:r>
          </a:p>
          <a:p>
            <a:pPr marL="171450" indent="-171450">
              <a:buFont typeface="Arial" pitchFamily="34" charset="0"/>
              <a:buChar char="•"/>
            </a:pPr>
            <a:r>
              <a:rPr lang="en-GB" dirty="0"/>
              <a:t>Enhance the user experience by adding animations to an HTML5 page. </a:t>
            </a:r>
          </a:p>
          <a:p>
            <a:pPr marL="171450" indent="-171450">
              <a:buFont typeface="Arial" pitchFamily="34" charset="0"/>
              <a:buChar char="•"/>
            </a:pPr>
            <a:r>
              <a:rPr lang="en-GB" dirty="0"/>
              <a:t>Use Web Sockets to send and receive data between a web application and a server. </a:t>
            </a:r>
          </a:p>
          <a:p>
            <a:pPr marL="171450" indent="-171450">
              <a:buFont typeface="Arial" pitchFamily="34" charset="0"/>
              <a:buChar char="•"/>
            </a:pPr>
            <a:r>
              <a:rPr lang="en-GB" dirty="0"/>
              <a:t>Improve the responsiveness of a web application that performs long-running operations by using Web Worker processes.</a:t>
            </a:r>
          </a:p>
          <a:p>
            <a:pPr marL="171450" indent="-171450">
              <a:buFont typeface="Arial" pitchFamily="34" charset="0"/>
              <a:buChar char="•"/>
            </a:pPr>
            <a:endParaRPr lang="en-GB" dirty="0"/>
          </a:p>
          <a:p>
            <a:r>
              <a:rPr lang="en-GB" sz="1400" b="1" dirty="0"/>
              <a:t>What You Can Expect</a:t>
            </a:r>
          </a:p>
          <a:p>
            <a:r>
              <a:rPr lang="en-GB" dirty="0"/>
              <a:t>This course provides an introduction to HTML5, CSS3, and JavaScript. This course helps students gain basic HTML5/CSS3/JavaScript programming skills. Students will learn how to use HTML5, CSS3, and JavaScript to build responsive and scalable web applications that can dynamically detect and adapt to different form factors and device capabilities. </a:t>
            </a:r>
          </a:p>
          <a:p>
            <a:endParaRPr lang="en-GB" dirty="0"/>
          </a:p>
          <a:p>
            <a:r>
              <a:rPr lang="en-GB" dirty="0"/>
              <a:t>This course uses Visual Studio 2012 and Windows 8.</a:t>
            </a:r>
          </a:p>
          <a:p>
            <a:endParaRPr lang="en-GB" dirty="0"/>
          </a:p>
        </p:txBody>
      </p:sp>
      <p:sp>
        <p:nvSpPr>
          <p:cNvPr id="4" name="Slide Number Placeholder 3"/>
          <p:cNvSpPr>
            <a:spLocks noGrp="1"/>
          </p:cNvSpPr>
          <p:nvPr>
            <p:ph type="sldNum" sz="quarter" idx="10"/>
          </p:nvPr>
        </p:nvSpPr>
        <p:spPr/>
        <p:txBody>
          <a:bodyPr/>
          <a:lstStyle/>
          <a:p>
            <a:fld id="{E2FF7759-803D-4F76-9AEC-98B2D9A07B0D}"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7681723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t>8</a:t>
            </a:fld>
            <a:endParaRPr lang="en-US"/>
          </a:p>
        </p:txBody>
      </p:sp>
    </p:spTree>
    <p:extLst>
      <p:ext uri="{BB962C8B-B14F-4D97-AF65-F5344CB8AC3E}">
        <p14:creationId xmlns:p14="http://schemas.microsoft.com/office/powerpoint/2010/main" val="13420584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FF7759-803D-4F76-9AEC-98B2D9A07B0D}" type="slidenum">
              <a:rPr lang="en-US" smtClean="0"/>
              <a:t>9</a:t>
            </a:fld>
            <a:endParaRPr lang="en-US"/>
          </a:p>
        </p:txBody>
      </p:sp>
    </p:spTree>
    <p:extLst>
      <p:ext uri="{BB962C8B-B14F-4D97-AF65-F5344CB8AC3E}">
        <p14:creationId xmlns:p14="http://schemas.microsoft.com/office/powerpoint/2010/main" val="2331096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OC Title Slide">
    <p:spTree>
      <p:nvGrpSpPr>
        <p:cNvPr id="1" name=""/>
        <p:cNvGrpSpPr/>
        <p:nvPr/>
      </p:nvGrpSpPr>
      <p:grpSpPr>
        <a:xfrm>
          <a:off x="0" y="0"/>
          <a:ext cx="0" cy="0"/>
          <a:chOff x="0" y="0"/>
          <a:chExt cx="0" cy="0"/>
        </a:xfrm>
      </p:grpSpPr>
      <p:sp>
        <p:nvSpPr>
          <p:cNvPr id="6" name="Rectangle 5"/>
          <p:cNvSpPr/>
          <p:nvPr userDrawn="1"/>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533400" y="1500426"/>
            <a:ext cx="7477125" cy="861774"/>
          </a:xfrm>
          <a:prstGeom prst="rect">
            <a:avLst/>
          </a:prstGeom>
          <a:noFill/>
        </p:spPr>
        <p:txBody>
          <a:bodyPr wrap="square" rtlCol="0">
            <a:spAutoFit/>
          </a:bodyPr>
          <a:lstStyle/>
          <a:p>
            <a:r>
              <a:rPr lang="en-US" sz="4800" dirty="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a:solidFill>
                  <a:schemeClr val="tx1">
                    <a:lumMod val="65000"/>
                    <a:lumOff val="35000"/>
                  </a:schemeClr>
                </a:solidFill>
                <a:latin typeface="Segoe UI Light" pitchFamily="34" charset="0"/>
                <a:ea typeface="Segoe UI" pitchFamily="34" charset="0"/>
                <a:cs typeface="Segoe UI" pitchFamily="34" charset="0"/>
              </a:rPr>
              <a:t>®</a:t>
            </a:r>
            <a:r>
              <a:rPr lang="en-US" sz="4400" dirty="0">
                <a:solidFill>
                  <a:schemeClr val="tx1">
                    <a:lumMod val="65000"/>
                    <a:lumOff val="35000"/>
                  </a:schemeClr>
                </a:solidFill>
                <a:latin typeface="Segoe UI Light" pitchFamily="34" charset="0"/>
                <a:ea typeface="Segoe UI" pitchFamily="34" charset="0"/>
                <a:cs typeface="Segoe UI" pitchFamily="34" charset="0"/>
              </a:rPr>
              <a:t> </a:t>
            </a:r>
            <a:r>
              <a:rPr lang="en-US" sz="4800" dirty="0">
                <a:solidFill>
                  <a:schemeClr val="tx1">
                    <a:lumMod val="65000"/>
                    <a:lumOff val="35000"/>
                  </a:schemeClr>
                </a:solidFill>
                <a:latin typeface="Segoe UI Light" pitchFamily="34" charset="0"/>
                <a:ea typeface="Segoe UI" pitchFamily="34" charset="0"/>
                <a:cs typeface="Segoe UI" pitchFamily="34" charset="0"/>
              </a:rPr>
              <a:t>Official Course</a:t>
            </a:r>
          </a:p>
        </p:txBody>
      </p:sp>
      <p:sp>
        <p:nvSpPr>
          <p:cNvPr id="15" name="Text Placeholder 14"/>
          <p:cNvSpPr>
            <a:spLocks noGrp="1"/>
          </p:cNvSpPr>
          <p:nvPr>
            <p:ph type="body" sz="quarter" idx="10" hasCustomPrompt="1"/>
          </p:nvPr>
        </p:nvSpPr>
        <p:spPr>
          <a:xfrm>
            <a:off x="3108233" y="2514600"/>
            <a:ext cx="5687423" cy="1371600"/>
          </a:xfrm>
          <a:prstGeom prst="rect">
            <a:avLst/>
          </a:prstGeom>
        </p:spPr>
        <p:txBody>
          <a:bodyPr anchor="ctr"/>
          <a:lstStyle>
            <a:lvl1pPr marL="0" indent="0">
              <a:buNone/>
              <a:defRPr sz="8400" baseline="0">
                <a:solidFill>
                  <a:schemeClr val="bg1"/>
                </a:solidFill>
                <a:latin typeface="Segoe UI Light" pitchFamily="34" charset="0"/>
              </a:defRPr>
            </a:lvl1pPr>
          </a:lstStyle>
          <a:p>
            <a:pPr lvl="0"/>
            <a:r>
              <a:rPr lang="en-US" dirty="0"/>
              <a:t>&lt;Number&gt;</a:t>
            </a:r>
          </a:p>
        </p:txBody>
      </p:sp>
      <p:sp>
        <p:nvSpPr>
          <p:cNvPr id="19" name="Text Placeholder 18"/>
          <p:cNvSpPr>
            <a:spLocks noGrp="1"/>
          </p:cNvSpPr>
          <p:nvPr>
            <p:ph type="body" sz="quarter" idx="11" hasCustomPrompt="1"/>
          </p:nvPr>
        </p:nvSpPr>
        <p:spPr>
          <a:xfrm>
            <a:off x="3108233" y="3886200"/>
            <a:ext cx="5638800" cy="1143000"/>
          </a:xfrm>
          <a:prstGeom prst="rect">
            <a:avLst/>
          </a:prstGeom>
        </p:spPr>
        <p:txBody>
          <a:bodyPr/>
          <a:lstStyle>
            <a:lvl1pPr marL="0" indent="0">
              <a:buNone/>
              <a:defRPr sz="2800" baseline="0">
                <a:solidFill>
                  <a:schemeClr val="bg1"/>
                </a:solidFill>
                <a:latin typeface="Segoe UI" pitchFamily="34" charset="0"/>
                <a:ea typeface="Segoe UI" pitchFamily="34" charset="0"/>
                <a:cs typeface="Segoe UI" pitchFamily="34" charset="0"/>
              </a:defRPr>
            </a:lvl1pPr>
          </a:lstStyle>
          <a:p>
            <a:pPr lvl="0"/>
            <a:r>
              <a:rPr lang="en-US" dirty="0"/>
              <a:t>Course title starts here</a:t>
            </a:r>
          </a:p>
        </p:txBody>
      </p:sp>
      <p:pic>
        <p:nvPicPr>
          <p:cNvPr id="3" name="Picture 2"/>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400800" y="5758770"/>
            <a:ext cx="2590800" cy="953009"/>
          </a:xfrm>
          <a:prstGeom prst="rect">
            <a:avLst/>
          </a:prstGeom>
        </p:spPr>
      </p:pic>
    </p:spTree>
    <p:extLst>
      <p:ext uri="{BB962C8B-B14F-4D97-AF65-F5344CB8AC3E}">
        <p14:creationId xmlns:p14="http://schemas.microsoft.com/office/powerpoint/2010/main" val="339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ynamics Title Slide">
    <p:spTree>
      <p:nvGrpSpPr>
        <p:cNvPr id="1" name=""/>
        <p:cNvGrpSpPr/>
        <p:nvPr/>
      </p:nvGrpSpPr>
      <p:grpSpPr>
        <a:xfrm>
          <a:off x="0" y="0"/>
          <a:ext cx="0" cy="0"/>
          <a:chOff x="0" y="0"/>
          <a:chExt cx="0" cy="0"/>
        </a:xfrm>
      </p:grpSpPr>
      <p:sp>
        <p:nvSpPr>
          <p:cNvPr id="6" name="Rectangle 5"/>
          <p:cNvSpPr/>
          <p:nvPr userDrawn="1"/>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14"/>
          <p:cNvSpPr>
            <a:spLocks noGrp="1"/>
          </p:cNvSpPr>
          <p:nvPr>
            <p:ph type="body" sz="quarter" idx="10" hasCustomPrompt="1"/>
          </p:nvPr>
        </p:nvSpPr>
        <p:spPr>
          <a:xfrm>
            <a:off x="3108233" y="2514600"/>
            <a:ext cx="5687423" cy="1371600"/>
          </a:xfrm>
          <a:prstGeom prst="rect">
            <a:avLst/>
          </a:prstGeom>
        </p:spPr>
        <p:txBody>
          <a:bodyPr anchor="ctr"/>
          <a:lstStyle>
            <a:lvl1pPr marL="0" indent="0">
              <a:buNone/>
              <a:defRPr sz="8400" baseline="0">
                <a:solidFill>
                  <a:schemeClr val="bg1"/>
                </a:solidFill>
                <a:latin typeface="Segoe UI Light" pitchFamily="34" charset="0"/>
              </a:defRPr>
            </a:lvl1pPr>
          </a:lstStyle>
          <a:p>
            <a:pPr lvl="0"/>
            <a:r>
              <a:rPr lang="en-US" dirty="0"/>
              <a:t>&lt;Number&gt;</a:t>
            </a:r>
          </a:p>
        </p:txBody>
      </p:sp>
      <p:sp>
        <p:nvSpPr>
          <p:cNvPr id="19" name="Text Placeholder 18"/>
          <p:cNvSpPr>
            <a:spLocks noGrp="1"/>
          </p:cNvSpPr>
          <p:nvPr>
            <p:ph type="body" sz="quarter" idx="11" hasCustomPrompt="1"/>
          </p:nvPr>
        </p:nvSpPr>
        <p:spPr>
          <a:xfrm>
            <a:off x="3108233" y="3886200"/>
            <a:ext cx="5638800" cy="1143000"/>
          </a:xfrm>
          <a:prstGeom prst="rect">
            <a:avLst/>
          </a:prstGeom>
        </p:spPr>
        <p:txBody>
          <a:bodyPr/>
          <a:lstStyle>
            <a:lvl1pPr marL="0" indent="0">
              <a:buNone/>
              <a:defRPr sz="2800" baseline="0">
                <a:solidFill>
                  <a:schemeClr val="bg1"/>
                </a:solidFill>
                <a:latin typeface="Segoe UI" pitchFamily="34" charset="0"/>
                <a:ea typeface="Segoe UI" pitchFamily="34" charset="0"/>
                <a:cs typeface="Segoe UI" pitchFamily="34" charset="0"/>
              </a:defRPr>
            </a:lvl1pPr>
          </a:lstStyle>
          <a:p>
            <a:pPr lvl="0"/>
            <a:r>
              <a:rPr lang="en-US" dirty="0"/>
              <a:t>Course title starts here</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9600" y="1193478"/>
            <a:ext cx="4710223" cy="1016322"/>
          </a:xfrm>
          <a:prstGeom prst="rect">
            <a:avLst/>
          </a:prstGeom>
        </p:spPr>
      </p:pic>
      <p:pic>
        <p:nvPicPr>
          <p:cNvPr id="10" name="Picture 9"/>
          <p:cNvPicPr>
            <a:picLocks/>
          </p:cNvPicPr>
          <p:nvPr userDrawn="1"/>
        </p:nvPicPr>
        <p:blipFill>
          <a:blip r:embed="rId3">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pic>
        <p:nvPicPr>
          <p:cNvPr id="2" name="Picture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086600" y="5998843"/>
            <a:ext cx="1814119" cy="694933"/>
          </a:xfrm>
          <a:prstGeom prst="rect">
            <a:avLst/>
          </a:prstGeom>
        </p:spPr>
      </p:pic>
    </p:spTree>
    <p:extLst>
      <p:ext uri="{BB962C8B-B14F-4D97-AF65-F5344CB8AC3E}">
        <p14:creationId xmlns:p14="http://schemas.microsoft.com/office/powerpoint/2010/main" val="27545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Module opener">
    <p:spTree>
      <p:nvGrpSpPr>
        <p:cNvPr id="1" name=""/>
        <p:cNvGrpSpPr/>
        <p:nvPr/>
      </p:nvGrpSpPr>
      <p:grpSpPr>
        <a:xfrm>
          <a:off x="0" y="0"/>
          <a:ext cx="0" cy="0"/>
          <a:chOff x="0" y="0"/>
          <a:chExt cx="0" cy="0"/>
        </a:xfrm>
      </p:grpSpPr>
      <p:sp>
        <p:nvSpPr>
          <p:cNvPr id="6" name="Rectangle 5"/>
          <p:cNvSpPr/>
          <p:nvPr userDrawn="1"/>
        </p:nvSpPr>
        <p:spPr>
          <a:xfrm>
            <a:off x="-293914" y="-76200"/>
            <a:ext cx="9448800" cy="7239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2286000" y="2514600"/>
            <a:ext cx="6858000" cy="881743"/>
          </a:xfrm>
          <a:prstGeom prst="rect">
            <a:avLst/>
          </a:prstGeom>
          <a:solidFill>
            <a:srgbClr val="33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14"/>
          <p:cNvSpPr>
            <a:spLocks noGrp="1"/>
          </p:cNvSpPr>
          <p:nvPr>
            <p:ph type="body" sz="quarter" idx="11" hasCustomPrompt="1"/>
          </p:nvPr>
        </p:nvSpPr>
        <p:spPr>
          <a:xfrm>
            <a:off x="2590800" y="2514600"/>
            <a:ext cx="5638800" cy="881743"/>
          </a:xfrm>
          <a:prstGeom prst="rect">
            <a:avLst/>
          </a:prstGeom>
        </p:spPr>
        <p:txBody>
          <a:bodyPr anchor="ctr"/>
          <a:lstStyle>
            <a:lvl1pPr marL="0" indent="0">
              <a:buNone/>
              <a:defRPr sz="4800" baseline="0">
                <a:solidFill>
                  <a:schemeClr val="bg1"/>
                </a:solidFill>
                <a:latin typeface="Segoe UI" pitchFamily="34" charset="0"/>
                <a:ea typeface="Segoe UI" pitchFamily="34" charset="0"/>
                <a:cs typeface="Segoe UI" pitchFamily="34" charset="0"/>
              </a:defRPr>
            </a:lvl1pPr>
          </a:lstStyle>
          <a:p>
            <a:pPr lvl="0"/>
            <a:r>
              <a:rPr lang="en-US"/>
              <a:t>Module &lt;Number</a:t>
            </a:r>
            <a:r>
              <a:rPr lang="en-US" dirty="0"/>
              <a:t>&gt;</a:t>
            </a:r>
          </a:p>
        </p:txBody>
      </p:sp>
      <p:sp>
        <p:nvSpPr>
          <p:cNvPr id="9" name="Text Placeholder 18"/>
          <p:cNvSpPr>
            <a:spLocks noGrp="1"/>
          </p:cNvSpPr>
          <p:nvPr>
            <p:ph type="body" sz="quarter" idx="12" hasCustomPrompt="1"/>
          </p:nvPr>
        </p:nvSpPr>
        <p:spPr>
          <a:xfrm>
            <a:off x="2590800" y="3505200"/>
            <a:ext cx="5624732" cy="1432560"/>
          </a:xfrm>
          <a:prstGeom prst="rect">
            <a:avLst/>
          </a:prstGeom>
        </p:spPr>
        <p:txBody>
          <a:bodyPr/>
          <a:lstStyle>
            <a:lvl1pPr marL="0" indent="0">
              <a:buNone/>
              <a:defRPr sz="2800" baseline="0">
                <a:solidFill>
                  <a:schemeClr val="bg1"/>
                </a:solidFill>
                <a:latin typeface="Segoe UI" pitchFamily="34" charset="0"/>
                <a:ea typeface="Segoe UI" pitchFamily="34" charset="0"/>
                <a:cs typeface="Segoe UI" pitchFamily="34" charset="0"/>
              </a:defRPr>
            </a:lvl1pPr>
          </a:lstStyle>
          <a:p>
            <a:pPr lvl="0"/>
            <a:r>
              <a:rPr lang="en-US" dirty="0"/>
              <a:t>Module title starts here</a:t>
            </a:r>
          </a:p>
        </p:txBody>
      </p:sp>
    </p:spTree>
    <p:extLst>
      <p:ext uri="{BB962C8B-B14F-4D97-AF65-F5344CB8AC3E}">
        <p14:creationId xmlns:p14="http://schemas.microsoft.com/office/powerpoint/2010/main" val="2043426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2pt Slide Title ">
    <p:spTree>
      <p:nvGrpSpPr>
        <p:cNvPr id="1" name=""/>
        <p:cNvGrpSpPr/>
        <p:nvPr/>
      </p:nvGrpSpPr>
      <p:grpSpPr>
        <a:xfrm>
          <a:off x="0" y="0"/>
          <a:ext cx="0" cy="0"/>
          <a:chOff x="0" y="0"/>
          <a:chExt cx="0" cy="0"/>
        </a:xfrm>
      </p:grpSpPr>
      <p:sp>
        <p:nvSpPr>
          <p:cNvPr id="8" name="Rectangle 7"/>
          <p:cNvSpPr/>
          <p:nvPr userDrawn="1"/>
        </p:nvSpPr>
        <p:spPr>
          <a:xfrm>
            <a:off x="0" y="0"/>
            <a:ext cx="9144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57200" y="0"/>
            <a:ext cx="8229600" cy="822960"/>
          </a:xfrm>
        </p:spPr>
        <p:txBody>
          <a:bodyPr>
            <a:noAutofit/>
          </a:bodyPr>
          <a:lstStyle>
            <a:lvl1pPr algn="l">
              <a:defRPr sz="3200" baseline="0">
                <a:solidFill>
                  <a:schemeClr val="bg1"/>
                </a:solidFill>
                <a:latin typeface="Segoe UI" pitchFamily="34" charset="0"/>
                <a:ea typeface="Segoe UI" pitchFamily="34" charset="0"/>
                <a:cs typeface="Segoe UI" pitchFamily="34" charset="0"/>
              </a:defRPr>
            </a:lvl1pPr>
          </a:lstStyle>
          <a:p>
            <a:r>
              <a:rPr lang="en-US" dirty="0"/>
              <a:t>32pt Slide Title</a:t>
            </a:r>
          </a:p>
        </p:txBody>
      </p:sp>
      <p:sp>
        <p:nvSpPr>
          <p:cNvPr id="10" name="Slide Number Placeholder 9"/>
          <p:cNvSpPr>
            <a:spLocks noGrp="1"/>
          </p:cNvSpPr>
          <p:nvPr>
            <p:ph type="sldNum" sz="quarter" idx="12"/>
          </p:nvPr>
        </p:nvSpPr>
        <p:spPr/>
        <p:txBody>
          <a:bodyPr/>
          <a:lstStyle>
            <a:lvl1pPr>
              <a:defRPr sz="12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a:t>
            </a:fld>
            <a:endParaRPr lang="en-US" dirty="0"/>
          </a:p>
        </p:txBody>
      </p:sp>
      <p:sp>
        <p:nvSpPr>
          <p:cNvPr id="6" name="Footer Placeholder 8"/>
          <p:cNvSpPr>
            <a:spLocks noGrp="1"/>
          </p:cNvSpPr>
          <p:nvPr>
            <p:ph type="ftr" sz="quarter" idx="11"/>
          </p:nvPr>
        </p:nvSpPr>
        <p:spPr>
          <a:xfrm>
            <a:off x="457200" y="6324600"/>
            <a:ext cx="2895600" cy="365125"/>
          </a:xfrm>
        </p:spPr>
        <p:txBody>
          <a:bodyPr/>
          <a:lstStyle>
            <a:lvl1pPr algn="l">
              <a:defRPr/>
            </a:lvl1pPr>
          </a:lstStyle>
          <a:p>
            <a:endParaRPr lang="en-US" dirty="0"/>
          </a:p>
        </p:txBody>
      </p:sp>
      <p:sp>
        <p:nvSpPr>
          <p:cNvPr id="9" name="Text Placeholder 4"/>
          <p:cNvSpPr>
            <a:spLocks noGrp="1"/>
          </p:cNvSpPr>
          <p:nvPr>
            <p:ph type="body" sz="quarter" idx="13"/>
          </p:nvPr>
        </p:nvSpPr>
        <p:spPr>
          <a:xfrm>
            <a:off x="457200" y="1066800"/>
            <a:ext cx="82296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11817231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8pt Slide Title">
    <p:spTree>
      <p:nvGrpSpPr>
        <p:cNvPr id="1" name=""/>
        <p:cNvGrpSpPr/>
        <p:nvPr/>
      </p:nvGrpSpPr>
      <p:grpSpPr>
        <a:xfrm>
          <a:off x="0" y="0"/>
          <a:ext cx="0" cy="0"/>
          <a:chOff x="0" y="0"/>
          <a:chExt cx="0" cy="0"/>
        </a:xfrm>
      </p:grpSpPr>
      <p:sp>
        <p:nvSpPr>
          <p:cNvPr id="8" name="Rectangle 7"/>
          <p:cNvSpPr/>
          <p:nvPr userDrawn="1"/>
        </p:nvSpPr>
        <p:spPr>
          <a:xfrm>
            <a:off x="0" y="0"/>
            <a:ext cx="9144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57200" y="0"/>
            <a:ext cx="8229600" cy="822960"/>
          </a:xfrm>
        </p:spPr>
        <p:txBody>
          <a:bodyPr>
            <a:noAutofit/>
          </a:bodyPr>
          <a:lstStyle>
            <a:lvl1pPr algn="l">
              <a:defRPr sz="2800" baseline="0">
                <a:solidFill>
                  <a:schemeClr val="bg1"/>
                </a:solidFill>
                <a:latin typeface="Segoe UI" pitchFamily="34" charset="0"/>
                <a:ea typeface="Segoe UI" pitchFamily="34" charset="0"/>
                <a:cs typeface="Segoe UI" pitchFamily="34" charset="0"/>
              </a:defRPr>
            </a:lvl1pPr>
          </a:lstStyle>
          <a:p>
            <a:r>
              <a:rPr lang="en-US" dirty="0"/>
              <a:t>28 </a:t>
            </a:r>
            <a:r>
              <a:rPr lang="en-US" dirty="0" err="1"/>
              <a:t>pt</a:t>
            </a:r>
            <a:r>
              <a:rPr lang="en-US" dirty="0"/>
              <a:t> Slide Title</a:t>
            </a:r>
          </a:p>
        </p:txBody>
      </p:sp>
      <p:sp>
        <p:nvSpPr>
          <p:cNvPr id="6" name="Footer Placeholder 5"/>
          <p:cNvSpPr>
            <a:spLocks noGrp="1"/>
          </p:cNvSpPr>
          <p:nvPr>
            <p:ph type="ftr" sz="quarter" idx="11"/>
          </p:nvPr>
        </p:nvSpPr>
        <p:spPr>
          <a:xfrm>
            <a:off x="457200" y="6324600"/>
            <a:ext cx="2895600"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p:txBody>
          <a:bodyPr/>
          <a:lstStyle/>
          <a:p>
            <a:fld id="{D814DA60-3BEE-4BCE-BEDB-E433FD970963}" type="slidenum">
              <a:rPr lang="en-US" smtClean="0"/>
              <a:pPr/>
              <a:t>‹#›</a:t>
            </a:fld>
            <a:endParaRPr lang="en-US" dirty="0"/>
          </a:p>
        </p:txBody>
      </p:sp>
      <p:sp>
        <p:nvSpPr>
          <p:cNvPr id="9" name="Text Placeholder 4"/>
          <p:cNvSpPr>
            <a:spLocks noGrp="1"/>
          </p:cNvSpPr>
          <p:nvPr>
            <p:ph type="body" sz="quarter" idx="13"/>
          </p:nvPr>
        </p:nvSpPr>
        <p:spPr>
          <a:xfrm>
            <a:off x="457200" y="1066800"/>
            <a:ext cx="82296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978192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457200" y="6324600"/>
            <a:ext cx="2895600" cy="365125"/>
          </a:xfrm>
        </p:spPr>
        <p:txBody>
          <a:bodyPr/>
          <a:lstStyle>
            <a:lvl1pPr algn="l">
              <a:defRPr/>
            </a:lvl1pPr>
          </a:lstStyle>
          <a:p>
            <a:endParaRPr lang="en-US" dirty="0"/>
          </a:p>
        </p:txBody>
      </p:sp>
      <p:sp>
        <p:nvSpPr>
          <p:cNvPr id="4" name="Slide Number Placeholder 3"/>
          <p:cNvSpPr>
            <a:spLocks noGrp="1"/>
          </p:cNvSpPr>
          <p:nvPr>
            <p:ph type="sldNum" sz="quarter" idx="12"/>
          </p:nvPr>
        </p:nvSpPr>
        <p:spPr/>
        <p:txBody>
          <a:bodyPr/>
          <a:lstStyle>
            <a:lvl1pPr>
              <a:defRPr>
                <a:latin typeface="Segoe UI" pitchFamily="34" charset="0"/>
                <a:ea typeface="Segoe UI" pitchFamily="34" charset="0"/>
                <a:cs typeface="Segoe UI" pitchFamily="34" charset="0"/>
              </a:defRPr>
            </a:lvl1pPr>
          </a:lstStyle>
          <a:p>
            <a:fld id="{D814DA60-3BEE-4BCE-BEDB-E433FD970963}" type="slidenum">
              <a:rPr lang="en-US" smtClean="0"/>
              <a:pPr/>
              <a:t>‹#›</a:t>
            </a:fld>
            <a:endParaRPr lang="en-US" dirty="0"/>
          </a:p>
        </p:txBody>
      </p:sp>
      <p:sp>
        <p:nvSpPr>
          <p:cNvPr id="5" name="Rectangle 4"/>
          <p:cNvSpPr/>
          <p:nvPr userDrawn="1"/>
        </p:nvSpPr>
        <p:spPr>
          <a:xfrm>
            <a:off x="0" y="0"/>
            <a:ext cx="9144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hasCustomPrompt="1"/>
          </p:nvPr>
        </p:nvSpPr>
        <p:spPr>
          <a:xfrm>
            <a:off x="457200" y="0"/>
            <a:ext cx="8229600" cy="822960"/>
          </a:xfrm>
        </p:spPr>
        <p:txBody>
          <a:bodyPr>
            <a:noAutofit/>
          </a:bodyPr>
          <a:lstStyle>
            <a:lvl1pPr algn="l">
              <a:defRPr sz="3200" baseline="0">
                <a:solidFill>
                  <a:schemeClr val="bg1"/>
                </a:solidFill>
                <a:latin typeface="Segoe UI" pitchFamily="34" charset="0"/>
                <a:ea typeface="Segoe UI" pitchFamily="34" charset="0"/>
                <a:cs typeface="Segoe UI" pitchFamily="34" charset="0"/>
              </a:defRPr>
            </a:lvl1pPr>
          </a:lstStyle>
          <a:p>
            <a:r>
              <a:rPr lang="en-US" dirty="0"/>
              <a:t>32pt Slide Title</a:t>
            </a:r>
          </a:p>
        </p:txBody>
      </p:sp>
    </p:spTree>
    <p:extLst>
      <p:ext uri="{BB962C8B-B14F-4D97-AF65-F5344CB8AC3E}">
        <p14:creationId xmlns:p14="http://schemas.microsoft.com/office/powerpoint/2010/main" val="414811229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69B7DB-8367-4EA5-BD31-DC3A1C807884}" type="datetimeFigureOut">
              <a:rPr lang="en-US" smtClean="0"/>
              <a:t>12/5/2016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Segoe UI" pitchFamily="34" charset="0"/>
                <a:ea typeface="Segoe UI" pitchFamily="34" charset="0"/>
                <a:cs typeface="Segoe UI" pitchFamily="34" charset="0"/>
              </a:defRPr>
            </a:lvl1pPr>
          </a:lstStyle>
          <a:p>
            <a:fld id="{D814DA60-3BEE-4BCE-BEDB-E433FD970963}" type="slidenum">
              <a:rPr lang="en-US" smtClean="0"/>
              <a:pPr/>
              <a:t>‹#›</a:t>
            </a:fld>
            <a:endParaRPr lang="en-US" dirty="0"/>
          </a:p>
        </p:txBody>
      </p:sp>
    </p:spTree>
    <p:extLst>
      <p:ext uri="{BB962C8B-B14F-4D97-AF65-F5344CB8AC3E}">
        <p14:creationId xmlns:p14="http://schemas.microsoft.com/office/powerpoint/2010/main" val="375470492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0" r:id="rId4"/>
    <p:sldLayoutId id="2147483661" r:id="rId5"/>
    <p:sldLayoutId id="2147483655" r:id="rId6"/>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www.microsoft.com/learning/" TargetMode="External"/><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www.microsoft.com/learning/certification" TargetMode="External"/><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www.microsoft.com/learning/companionmoc"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prstGeom prst="rect">
            <a:avLst/>
          </a:prstGeom>
        </p:spPr>
        <p:txBody>
          <a:bodyPr/>
          <a:lstStyle/>
          <a:p>
            <a:pPr marL="0" indent="0">
              <a:buNone/>
            </a:pPr>
            <a:r>
              <a:rPr lang="en-US" dirty="0"/>
              <a:t>20480B</a:t>
            </a:r>
          </a:p>
        </p:txBody>
      </p:sp>
      <p:sp>
        <p:nvSpPr>
          <p:cNvPr id="7" name="Text Placeholder 6"/>
          <p:cNvSpPr>
            <a:spLocks noGrp="1"/>
          </p:cNvSpPr>
          <p:nvPr>
            <p:ph type="body" sz="quarter" idx="11"/>
          </p:nvPr>
        </p:nvSpPr>
        <p:spPr/>
        <p:txBody>
          <a:bodyPr/>
          <a:lstStyle/>
          <a:p>
            <a:r>
              <a:rPr lang="en-GB" dirty="0"/>
              <a:t>Programming in HTML5 with JavaScript and CSS3 </a:t>
            </a:r>
            <a:endParaRPr lang="en-US" dirty="0"/>
          </a:p>
        </p:txBody>
      </p:sp>
    </p:spTree>
    <p:extLst>
      <p:ext uri="{BB962C8B-B14F-4D97-AF65-F5344CB8AC3E}">
        <p14:creationId xmlns:p14="http://schemas.microsoft.com/office/powerpoint/2010/main" val="4207321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Course Outline </a:t>
            </a:r>
            <a:r>
              <a:rPr lang="en-US" i="1" dirty="0"/>
              <a:t>(continued)</a:t>
            </a:r>
          </a:p>
        </p:txBody>
      </p:sp>
      <p:sp>
        <p:nvSpPr>
          <p:cNvPr id="3" name="Slide Number Placeholder 2"/>
          <p:cNvSpPr>
            <a:spLocks noGrp="1"/>
          </p:cNvSpPr>
          <p:nvPr>
            <p:ph type="sldNum" sz="quarter" idx="12"/>
          </p:nvPr>
        </p:nvSpPr>
        <p:spPr/>
        <p:txBody>
          <a:bodyPr/>
          <a:lstStyle/>
          <a:p>
            <a:fld id="{D814DA60-3BEE-4BCE-BEDB-E433FD970963}" type="slidenum">
              <a:rPr lang="en-US" smtClean="0"/>
              <a:pPr/>
              <a:t>10</a:t>
            </a:fld>
            <a:endParaRPr lang="en-US" dirty="0"/>
          </a:p>
        </p:txBody>
      </p:sp>
      <p:sp>
        <p:nvSpPr>
          <p:cNvPr id="6" name="Text Placeholder 5"/>
          <p:cNvSpPr>
            <a:spLocks noGrp="1"/>
          </p:cNvSpPr>
          <p:nvPr>
            <p:ph type="body" sz="quarter" idx="13"/>
          </p:nvPr>
        </p:nvSpPr>
        <p:spPr/>
        <p:txBody>
          <a:bodyPr/>
          <a:lstStyle/>
          <a:p>
            <a:pPr>
              <a:spcAft>
                <a:spcPts val="600"/>
              </a:spcAft>
            </a:pPr>
            <a:r>
              <a:rPr lang="en-US" sz="2400" dirty="0"/>
              <a:t>Module 9: Adding Offline Support to Web Applications</a:t>
            </a:r>
          </a:p>
          <a:p>
            <a:pPr>
              <a:spcAft>
                <a:spcPts val="600"/>
              </a:spcAft>
            </a:pPr>
            <a:r>
              <a:rPr lang="en-US" sz="2400" dirty="0"/>
              <a:t>Module 10: Implementing an Adaptive User Interface</a:t>
            </a:r>
          </a:p>
          <a:p>
            <a:pPr>
              <a:spcAft>
                <a:spcPts val="600"/>
              </a:spcAft>
            </a:pPr>
            <a:r>
              <a:rPr lang="en-US" sz="2400" dirty="0"/>
              <a:t>Module 11: Creating Advanced Graphics</a:t>
            </a:r>
          </a:p>
          <a:p>
            <a:pPr>
              <a:spcAft>
                <a:spcPts val="600"/>
              </a:spcAft>
            </a:pPr>
            <a:r>
              <a:rPr lang="en-US" sz="2400" dirty="0"/>
              <a:t>Module 12: Animating the User Interface</a:t>
            </a:r>
          </a:p>
          <a:p>
            <a:pPr>
              <a:spcAft>
                <a:spcPts val="600"/>
              </a:spcAft>
            </a:pPr>
            <a:r>
              <a:rPr lang="en-US" sz="2400" dirty="0"/>
              <a:t>Module 13: Implementing Real-time Communication by Using Web Sockets</a:t>
            </a:r>
          </a:p>
          <a:p>
            <a:pPr>
              <a:spcAft>
                <a:spcPts val="600"/>
              </a:spcAft>
            </a:pPr>
            <a:r>
              <a:rPr lang="en-US" sz="2400" dirty="0"/>
              <a:t>Module 14: Performing Background Processing by Using Web Workers</a:t>
            </a:r>
          </a:p>
          <a:p>
            <a:endParaRPr lang="en-US" i="1" dirty="0"/>
          </a:p>
        </p:txBody>
      </p:sp>
    </p:spTree>
    <p:extLst>
      <p:ext uri="{BB962C8B-B14F-4D97-AF65-F5344CB8AC3E}">
        <p14:creationId xmlns:p14="http://schemas.microsoft.com/office/powerpoint/2010/main" val="1979928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Related Courses</a:t>
            </a:r>
          </a:p>
        </p:txBody>
      </p:sp>
      <p:sp>
        <p:nvSpPr>
          <p:cNvPr id="7" name="Text Placeholder 6"/>
          <p:cNvSpPr>
            <a:spLocks noGrp="1"/>
          </p:cNvSpPr>
          <p:nvPr>
            <p:ph type="body" sz="quarter" idx="13"/>
          </p:nvPr>
        </p:nvSpPr>
        <p:spPr/>
        <p:txBody>
          <a:bodyPr/>
          <a:lstStyle/>
          <a:p>
            <a:pPr marL="0" indent="0">
              <a:buNone/>
            </a:pPr>
            <a:r>
              <a:rPr lang="en-US" sz="2400" dirty="0"/>
              <a:t>20481A: Essentials of Developing Windows Store Apps Using HTML5 and JavaScript</a:t>
            </a:r>
          </a:p>
          <a:p>
            <a:pPr marL="0" indent="0">
              <a:buNone/>
            </a:pPr>
            <a:endParaRPr lang="en-US" sz="2400" dirty="0"/>
          </a:p>
          <a:p>
            <a:pPr marL="0" indent="0">
              <a:buNone/>
            </a:pPr>
            <a:r>
              <a:rPr lang="en-US" sz="2400" dirty="0"/>
              <a:t>20482A: Advanced Windows Store App Development Using HTML5 and JavaScript</a:t>
            </a:r>
          </a:p>
          <a:p>
            <a:pPr marL="0" indent="0">
              <a:buNone/>
            </a:pPr>
            <a:endParaRPr lang="en-US" sz="2400"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sz="1800" dirty="0"/>
              <a:t>See the full line of Microsoft Training and Certification resources at: </a:t>
            </a:r>
            <a:r>
              <a:rPr lang="en-US" sz="1800" dirty="0">
                <a:hlinkClick r:id="rId3"/>
              </a:rPr>
              <a:t>http://www.microsoft.com/learning/</a:t>
            </a:r>
            <a:endParaRPr lang="en-US" sz="1800" dirty="0"/>
          </a:p>
          <a:p>
            <a:pPr marL="0" indent="0">
              <a:buNone/>
            </a:pPr>
            <a:endParaRPr lang="en-US" dirty="0"/>
          </a:p>
        </p:txBody>
      </p:sp>
    </p:spTree>
    <p:extLst>
      <p:ext uri="{BB962C8B-B14F-4D97-AF65-F5344CB8AC3E}">
        <p14:creationId xmlns:p14="http://schemas.microsoft.com/office/powerpoint/2010/main" val="3352105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Microsoft Certification Program</a:t>
            </a:r>
          </a:p>
        </p:txBody>
      </p:sp>
      <p:sp>
        <p:nvSpPr>
          <p:cNvPr id="3" name="TextBox 2"/>
          <p:cNvSpPr txBox="1"/>
          <p:nvPr/>
        </p:nvSpPr>
        <p:spPr>
          <a:xfrm>
            <a:off x="457200" y="1219200"/>
            <a:ext cx="4724400" cy="5447645"/>
          </a:xfrm>
          <a:prstGeom prst="rect">
            <a:avLst/>
          </a:prstGeom>
          <a:noFill/>
        </p:spPr>
        <p:txBody>
          <a:bodyPr wrap="square" rtlCol="0">
            <a:spAutoFit/>
          </a:bodyPr>
          <a:lstStyle/>
          <a:p>
            <a:r>
              <a:rPr lang="en-US" sz="2800" dirty="0">
                <a:solidFill>
                  <a:srgbClr val="0070C0"/>
                </a:solidFill>
              </a:rPr>
              <a:t>Get trained. Get certified. </a:t>
            </a:r>
          </a:p>
          <a:p>
            <a:r>
              <a:rPr lang="en-US" sz="3800" dirty="0">
                <a:solidFill>
                  <a:srgbClr val="00B0F0"/>
                </a:solidFill>
              </a:rPr>
              <a:t>Get ahead.</a:t>
            </a:r>
          </a:p>
          <a:p>
            <a:endParaRPr lang="en-US" sz="1000" dirty="0"/>
          </a:p>
          <a:p>
            <a:endParaRPr lang="en-US" dirty="0"/>
          </a:p>
          <a:p>
            <a:r>
              <a:rPr lang="en-US" dirty="0"/>
              <a:t>Microsoft Certifications demonstrate you have the skills to design, deploy, and optimize the latest technology solutions. </a:t>
            </a:r>
          </a:p>
          <a:p>
            <a:endParaRPr lang="en-US" dirty="0"/>
          </a:p>
          <a:p>
            <a:r>
              <a:rPr lang="en-US" dirty="0"/>
              <a:t>Ask your Microsoft Learning Partner how you can prepare for certification.</a:t>
            </a:r>
          </a:p>
          <a:p>
            <a:endParaRPr lang="en-US" dirty="0"/>
          </a:p>
          <a:p>
            <a:r>
              <a:rPr lang="en-US" dirty="0"/>
              <a:t>Also see:</a:t>
            </a:r>
          </a:p>
          <a:p>
            <a:r>
              <a:rPr lang="en-US" dirty="0">
                <a:hlinkClick r:id="rId3"/>
              </a:rPr>
              <a:t>http://www.microsoft.com/learning/</a:t>
            </a:r>
          </a:p>
          <a:p>
            <a:r>
              <a:rPr lang="en-US" dirty="0">
                <a:hlinkClick r:id="rId3"/>
              </a:rPr>
              <a:t>certification</a:t>
            </a:r>
            <a:endParaRPr lang="en-US" dirty="0"/>
          </a:p>
          <a:p>
            <a:endParaRPr lang="en-US" dirty="0"/>
          </a:p>
          <a:p>
            <a:endParaRPr lang="en-US" dirty="0"/>
          </a:p>
          <a:p>
            <a:endParaRPr lang="en-US" dirty="0"/>
          </a:p>
          <a:p>
            <a:endParaRPr lang="en-US"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3151" y="2133600"/>
            <a:ext cx="3160162" cy="3926913"/>
          </a:xfrm>
          <a:prstGeom prst="rect">
            <a:avLst/>
          </a:prstGeo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1000" y="5867400"/>
            <a:ext cx="1898910" cy="698502"/>
          </a:xfrm>
          <a:prstGeom prst="rect">
            <a:avLst/>
          </a:prstGeom>
        </p:spPr>
      </p:pic>
    </p:spTree>
    <p:extLst>
      <p:ext uri="{BB962C8B-B14F-4D97-AF65-F5344CB8AC3E}">
        <p14:creationId xmlns:p14="http://schemas.microsoft.com/office/powerpoint/2010/main" val="3881385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Preparing for the Labs</a:t>
            </a:r>
          </a:p>
        </p:txBody>
      </p:sp>
      <p:sp>
        <p:nvSpPr>
          <p:cNvPr id="3" name="Slide Number Placeholder 2"/>
          <p:cNvSpPr>
            <a:spLocks noGrp="1"/>
          </p:cNvSpPr>
          <p:nvPr>
            <p:ph type="sldNum" sz="quarter" idx="12"/>
          </p:nvPr>
        </p:nvSpPr>
        <p:spPr/>
        <p:txBody>
          <a:bodyPr/>
          <a:lstStyle/>
          <a:p>
            <a:fld id="{D814DA60-3BEE-4BCE-BEDB-E433FD970963}" type="slidenum">
              <a:rPr lang="en-US" smtClean="0"/>
              <a:pPr/>
              <a:t>13</a:t>
            </a:fld>
            <a:endParaRPr lang="en-US" dirty="0"/>
          </a:p>
        </p:txBody>
      </p:sp>
      <p:sp>
        <p:nvSpPr>
          <p:cNvPr id="4" name="Text Placeholder 3"/>
          <p:cNvSpPr>
            <a:spLocks noGrp="1"/>
          </p:cNvSpPr>
          <p:nvPr>
            <p:ph type="body" sz="quarter" idx="13"/>
          </p:nvPr>
        </p:nvSpPr>
        <p:spPr/>
        <p:txBody>
          <a:bodyPr/>
          <a:lstStyle/>
          <a:p>
            <a:pPr marL="0" indent="0">
              <a:buNone/>
            </a:pPr>
            <a:r>
              <a:rPr lang="en-US" sz="2200" dirty="0"/>
              <a:t>Your lab activities will be centered around a fictitious company called ContosoConf, the organizers of an annual conference for web developers and designers. </a:t>
            </a:r>
          </a:p>
          <a:p>
            <a:pPr marL="0" indent="0">
              <a:buNone/>
            </a:pPr>
            <a:endParaRPr lang="en-US" sz="2200" dirty="0"/>
          </a:p>
          <a:p>
            <a:pPr marL="0" indent="0">
              <a:buNone/>
            </a:pPr>
            <a:r>
              <a:rPr lang="en-US" sz="2200" dirty="0"/>
              <a:t>By working through the labs, you will learn how to create an interactive and scalable web application by using JavaScript together with the new features in HTML5 and CSS3.</a:t>
            </a:r>
          </a:p>
          <a:p>
            <a:pPr marL="0" indent="0">
              <a:buNone/>
            </a:pPr>
            <a:endParaRPr lang="en-US" sz="2200" dirty="0"/>
          </a:p>
          <a:p>
            <a:pPr marL="0" indent="0">
              <a:buNone/>
            </a:pPr>
            <a:r>
              <a:rPr lang="en-US" sz="2200" dirty="0"/>
              <a:t>To complete the labs, you will work in a virtual machine (VM) environment. </a:t>
            </a:r>
          </a:p>
          <a:p>
            <a:pPr marL="0" indent="0">
              <a:spcAft>
                <a:spcPts val="600"/>
              </a:spcAft>
              <a:buNone/>
            </a:pPr>
            <a:endParaRPr lang="en-US" sz="24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0400" y="4724400"/>
            <a:ext cx="1036320" cy="1219200"/>
          </a:xfrm>
          <a:prstGeom prst="rect">
            <a:avLst/>
          </a:prstGeom>
        </p:spPr>
      </p:pic>
    </p:spTree>
    <p:extLst>
      <p:ext uri="{BB962C8B-B14F-4D97-AF65-F5344CB8AC3E}">
        <p14:creationId xmlns:p14="http://schemas.microsoft.com/office/powerpoint/2010/main" val="16978915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Virtual Machine Environment</a:t>
            </a:r>
          </a:p>
        </p:txBody>
      </p:sp>
      <p:graphicFrame>
        <p:nvGraphicFramePr>
          <p:cNvPr id="6" name="Group 29"/>
          <p:cNvGraphicFramePr>
            <a:graphicFrameLocks noGrp="1"/>
          </p:cNvGraphicFramePr>
          <p:nvPr>
            <p:extLst>
              <p:ext uri="{D42A27DB-BD31-4B8C-83A1-F6EECF244321}">
                <p14:modId xmlns:p14="http://schemas.microsoft.com/office/powerpoint/2010/main" val="46642383"/>
              </p:ext>
            </p:extLst>
          </p:nvPr>
        </p:nvGraphicFramePr>
        <p:xfrm>
          <a:off x="457200" y="1219200"/>
          <a:ext cx="8153400" cy="1651294"/>
        </p:xfrm>
        <a:graphic>
          <a:graphicData uri="http://schemas.openxmlformats.org/drawingml/2006/table">
            <a:tbl>
              <a:tblPr>
                <a:tableStyleId>{BC89EF96-8CEA-46FF-86C4-4CE0E7609802}</a:tableStyleId>
              </a:tblPr>
              <a:tblGrid>
                <a:gridCol w="3200400">
                  <a:extLst>
                    <a:ext uri="{9D8B030D-6E8A-4147-A177-3AD203B41FA5}">
                      <a16:colId xmlns:a16="http://schemas.microsoft.com/office/drawing/2014/main" val="20000"/>
                    </a:ext>
                  </a:extLst>
                </a:gridCol>
                <a:gridCol w="4953000">
                  <a:extLst>
                    <a:ext uri="{9D8B030D-6E8A-4147-A177-3AD203B41FA5}">
                      <a16:colId xmlns:a16="http://schemas.microsoft.com/office/drawing/2014/main" val="20001"/>
                    </a:ext>
                  </a:extLst>
                </a:gridCol>
              </a:tblGrid>
              <a:tr h="516053">
                <a:tc>
                  <a:txBody>
                    <a:bodyPr/>
                    <a:lstStyle/>
                    <a:p>
                      <a:pPr marL="0" marR="0" lvl="0" indent="0" algn="l" defTabSz="914400" rtl="0" eaLnBrk="1" fontAlgn="base" latinLnBrk="0" hangingPunct="1">
                        <a:lnSpc>
                          <a:spcPct val="90000"/>
                        </a:lnSpc>
                        <a:spcBef>
                          <a:spcPct val="0"/>
                        </a:spcBef>
                        <a:spcAft>
                          <a:spcPct val="0"/>
                        </a:spcAft>
                        <a:buClr>
                          <a:schemeClr val="hlink"/>
                        </a:buClr>
                        <a:buSzPct val="90000"/>
                        <a:buFontTx/>
                        <a:buNone/>
                        <a:tabLst/>
                      </a:pPr>
                      <a:r>
                        <a:rPr kumimoji="0" lang="en-US" sz="1600" b="1" u="none" strike="noStrike" cap="none" normalizeH="0" baseline="0" dirty="0">
                          <a:ln>
                            <a:noFill/>
                          </a:ln>
                          <a:solidFill>
                            <a:srgbClr val="0070C0"/>
                          </a:solidFill>
                          <a:effectLst/>
                        </a:rPr>
                        <a:t>Virtual Machine Name:</a:t>
                      </a:r>
                      <a:endParaRPr kumimoji="0" lang="en-US" sz="1600" b="1" i="0" u="none" strike="noStrike" cap="none" normalizeH="0" baseline="0" dirty="0">
                        <a:ln>
                          <a:noFill/>
                        </a:ln>
                        <a:solidFill>
                          <a:srgbClr val="0070C0"/>
                        </a:solidFill>
                        <a:effectLst/>
                        <a:latin typeface="Verdana" pitchFamily="34" charset="0"/>
                        <a:cs typeface="Arial" charset="0"/>
                      </a:endParaRPr>
                    </a:p>
                  </a:txBody>
                  <a:tcPr marT="91421" marB="91421" anchor="ctr" horzOverflow="overflow"/>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600" b="1" u="none" strike="noStrike" cap="none" normalizeH="0" baseline="0" dirty="0">
                          <a:ln>
                            <a:noFill/>
                          </a:ln>
                          <a:solidFill>
                            <a:srgbClr val="0070C0"/>
                          </a:solidFill>
                          <a:effectLst/>
                        </a:rPr>
                        <a:t>Use as:</a:t>
                      </a:r>
                      <a:endParaRPr kumimoji="0" lang="en-US" sz="1600" b="1" i="0" u="none" strike="noStrike" cap="none" normalizeH="0" baseline="0" dirty="0">
                        <a:ln>
                          <a:noFill/>
                        </a:ln>
                        <a:solidFill>
                          <a:srgbClr val="0070C0"/>
                        </a:solidFill>
                        <a:effectLst/>
                        <a:latin typeface="Verdana" pitchFamily="34" charset="0"/>
                        <a:cs typeface="Arial" charset="0"/>
                      </a:endParaRPr>
                    </a:p>
                  </a:txBody>
                  <a:tcPr marT="91421" marB="91421" anchor="ctr" horzOverflow="overflow"/>
                </a:tc>
                <a:extLst>
                  <a:ext uri="{0D108BD9-81ED-4DB2-BD59-A6C34878D82A}">
                    <a16:rowId xmlns:a16="http://schemas.microsoft.com/office/drawing/2014/main" val="10000"/>
                  </a:ext>
                </a:extLst>
              </a:tr>
              <a:tr h="577790">
                <a:tc>
                  <a:txBody>
                    <a:bodyPr/>
                    <a:lstStyle/>
                    <a:p>
                      <a:pPr marL="0" marR="0" lvl="0" indent="0" algn="l" defTabSz="914400" rtl="0" eaLnBrk="1" fontAlgn="base" latinLnBrk="0" hangingPunct="1">
                        <a:lnSpc>
                          <a:spcPct val="90000"/>
                        </a:lnSpc>
                        <a:spcBef>
                          <a:spcPct val="0"/>
                        </a:spcBef>
                        <a:spcAft>
                          <a:spcPct val="0"/>
                        </a:spcAft>
                        <a:buClr>
                          <a:schemeClr val="hlink"/>
                        </a:buClr>
                        <a:buSzPct val="90000"/>
                        <a:buFontTx/>
                        <a:buNone/>
                        <a:tabLst/>
                      </a:pPr>
                      <a:r>
                        <a:rPr kumimoji="0" lang="en-US" sz="1600" b="0" i="0" u="none" strike="noStrike" cap="none" normalizeH="0" baseline="0" dirty="0">
                          <a:ln>
                            <a:noFill/>
                          </a:ln>
                          <a:solidFill>
                            <a:schemeClr val="tx1"/>
                          </a:solidFill>
                          <a:effectLst/>
                          <a:latin typeface="Segoe UI" pitchFamily="34" charset="0"/>
                          <a:ea typeface="Segoe UI" pitchFamily="34" charset="0"/>
                          <a:cs typeface="Segoe UI" pitchFamily="34" charset="0"/>
                        </a:rPr>
                        <a:t>20480B-SEA-DEV11</a:t>
                      </a:r>
                      <a:endParaRPr kumimoji="0" lang="en-US" sz="1600" b="0" i="1"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T="91421" marB="91421" anchor="ctr" horzOverflow="overflow"/>
                </a:tc>
                <a:tc>
                  <a:txBody>
                    <a:bodyPr/>
                    <a:lstStyle/>
                    <a:p>
                      <a:pPr marL="0" marR="0" lvl="0" indent="0" algn="l" defTabSz="914400" rtl="0" eaLnBrk="1" fontAlgn="base" latinLnBrk="0" hangingPunct="1">
                        <a:lnSpc>
                          <a:spcPct val="90000"/>
                        </a:lnSpc>
                        <a:spcBef>
                          <a:spcPct val="0"/>
                        </a:spcBef>
                        <a:spcAft>
                          <a:spcPct val="0"/>
                        </a:spcAft>
                        <a:buClr>
                          <a:schemeClr val="accent2"/>
                        </a:buClr>
                        <a:buSzPct val="90000"/>
                        <a:buFontTx/>
                        <a:buNone/>
                        <a:tabLst/>
                      </a:pPr>
                      <a:r>
                        <a:rPr kumimoji="0" lang="en-US" sz="1600" b="0" i="0" u="none" strike="noStrike" cap="none" normalizeH="0" baseline="0" dirty="0">
                          <a:ln>
                            <a:noFill/>
                          </a:ln>
                          <a:solidFill>
                            <a:schemeClr val="tx1"/>
                          </a:solidFill>
                          <a:effectLst/>
                          <a:latin typeface="Segoe UI" pitchFamily="34" charset="0"/>
                          <a:ea typeface="Segoe UI" pitchFamily="34" charset="0"/>
                          <a:cs typeface="Segoe UI" pitchFamily="34" charset="0"/>
                        </a:rPr>
                        <a:t>Windows 8 development computer</a:t>
                      </a:r>
                    </a:p>
                  </a:txBody>
                  <a:tcPr marT="91421" marB="91421" anchor="ctr" horzOverflow="overflow"/>
                </a:tc>
                <a:extLst>
                  <a:ext uri="{0D108BD9-81ED-4DB2-BD59-A6C34878D82A}">
                    <a16:rowId xmlns:a16="http://schemas.microsoft.com/office/drawing/2014/main" val="10001"/>
                  </a:ext>
                </a:extLst>
              </a:tr>
              <a:tr h="557451">
                <a:tc>
                  <a:txBody>
                    <a:bodyPr/>
                    <a:lstStyle/>
                    <a:p>
                      <a:pPr marL="0" marR="0" lvl="0" indent="0" algn="l" defTabSz="914400" rtl="0" eaLnBrk="1" fontAlgn="base" latinLnBrk="0" hangingPunct="1">
                        <a:lnSpc>
                          <a:spcPct val="90000"/>
                        </a:lnSpc>
                        <a:spcBef>
                          <a:spcPct val="0"/>
                        </a:spcBef>
                        <a:spcAft>
                          <a:spcPct val="0"/>
                        </a:spcAft>
                        <a:buClr>
                          <a:schemeClr val="hlink"/>
                        </a:buClr>
                        <a:buSzPct val="90000"/>
                        <a:buFontTx/>
                        <a:buNone/>
                        <a:tabLst/>
                      </a:pPr>
                      <a:r>
                        <a:rPr kumimoji="0" lang="en-US" sz="1600" b="0" i="0" u="none" strike="noStrike" cap="none" normalizeH="0" baseline="0" dirty="0">
                          <a:ln>
                            <a:noFill/>
                          </a:ln>
                          <a:solidFill>
                            <a:schemeClr val="tx1"/>
                          </a:solidFill>
                          <a:effectLst/>
                          <a:latin typeface="Segoe UI" pitchFamily="34" charset="0"/>
                          <a:ea typeface="Segoe UI" pitchFamily="34" charset="0"/>
                          <a:cs typeface="Segoe UI" pitchFamily="34" charset="0"/>
                        </a:rPr>
                        <a:t>MSL-TMG1</a:t>
                      </a:r>
                    </a:p>
                  </a:txBody>
                  <a:tcPr marT="91421" marB="91421" anchor="ctr" horzOverflow="overflow"/>
                </a:tc>
                <a:tc>
                  <a:txBody>
                    <a:bodyPr/>
                    <a:lstStyle/>
                    <a:p>
                      <a:pPr marL="0" marR="0" lvl="0" indent="0" algn="l" defTabSz="914400" rtl="0" eaLnBrk="1" fontAlgn="base" latinLnBrk="0" hangingPunct="1">
                        <a:lnSpc>
                          <a:spcPct val="90000"/>
                        </a:lnSpc>
                        <a:spcBef>
                          <a:spcPct val="0"/>
                        </a:spcBef>
                        <a:spcAft>
                          <a:spcPct val="0"/>
                        </a:spcAft>
                        <a:buClr>
                          <a:schemeClr val="accent2"/>
                        </a:buClr>
                        <a:buSzPct val="90000"/>
                        <a:buFontTx/>
                        <a:buNone/>
                        <a:tabLst/>
                      </a:pPr>
                      <a:r>
                        <a:rPr kumimoji="0" lang="en-US" sz="1600" b="0" i="0" u="none" strike="noStrike" cap="none" normalizeH="0" baseline="0" dirty="0">
                          <a:ln>
                            <a:noFill/>
                          </a:ln>
                          <a:solidFill>
                            <a:schemeClr val="tx1"/>
                          </a:solidFill>
                          <a:effectLst/>
                          <a:latin typeface="Segoe UI" pitchFamily="34" charset="0"/>
                          <a:ea typeface="Segoe UI" pitchFamily="34" charset="0"/>
                          <a:cs typeface="Segoe UI" pitchFamily="34" charset="0"/>
                        </a:rPr>
                        <a:t>Gateway computer for accessing the Internet</a:t>
                      </a:r>
                    </a:p>
                  </a:txBody>
                  <a:tcPr marT="91421" marB="91421" anchor="ctr" horzOverflow="overflow"/>
                </a:tc>
                <a:extLst>
                  <a:ext uri="{0D108BD9-81ED-4DB2-BD59-A6C34878D82A}">
                    <a16:rowId xmlns:a16="http://schemas.microsoft.com/office/drawing/2014/main" val="10002"/>
                  </a:ext>
                </a:extLst>
              </a:tr>
            </a:tbl>
          </a:graphicData>
        </a:graphic>
      </p:graphicFrame>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5200" y="4114800"/>
            <a:ext cx="1164240" cy="2048087"/>
          </a:xfrm>
          <a:prstGeom prst="rect">
            <a:avLst/>
          </a:prstGeom>
        </p:spPr>
      </p:pic>
    </p:spTree>
    <p:extLst>
      <p:ext uri="{BB962C8B-B14F-4D97-AF65-F5344CB8AC3E}">
        <p14:creationId xmlns:p14="http://schemas.microsoft.com/office/powerpoint/2010/main" val="1083501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Using Hyper-V Manager</a:t>
            </a:r>
          </a:p>
        </p:txBody>
      </p:sp>
      <p:sp>
        <p:nvSpPr>
          <p:cNvPr id="3" name="Slide Number Placeholder 2"/>
          <p:cNvSpPr>
            <a:spLocks noGrp="1"/>
          </p:cNvSpPr>
          <p:nvPr>
            <p:ph type="sldNum" sz="quarter" idx="12"/>
          </p:nvPr>
        </p:nvSpPr>
        <p:spPr/>
        <p:txBody>
          <a:bodyPr/>
          <a:lstStyle/>
          <a:p>
            <a:fld id="{D814DA60-3BEE-4BCE-BEDB-E433FD970963}" type="slidenum">
              <a:rPr lang="en-US" smtClean="0"/>
              <a:pPr/>
              <a:t>15</a:t>
            </a:fld>
            <a:endParaRPr lang="en-US" dirty="0"/>
          </a:p>
        </p:txBody>
      </p:sp>
      <p:sp>
        <p:nvSpPr>
          <p:cNvPr id="4" name="Text Placeholder 3"/>
          <p:cNvSpPr>
            <a:spLocks noGrp="1"/>
          </p:cNvSpPr>
          <p:nvPr>
            <p:ph type="body" sz="quarter" idx="13"/>
          </p:nvPr>
        </p:nvSpPr>
        <p:spPr/>
        <p:txBody>
          <a:bodyPr/>
          <a:lstStyle/>
          <a:p>
            <a:pPr marL="0" indent="0">
              <a:spcAft>
                <a:spcPts val="600"/>
              </a:spcAft>
              <a:buNone/>
            </a:pPr>
            <a:r>
              <a:rPr lang="en-US" sz="1800" dirty="0"/>
              <a:t>In this demonstration, you will learn how to:</a:t>
            </a:r>
          </a:p>
          <a:p>
            <a:pPr>
              <a:spcAft>
                <a:spcPts val="300"/>
              </a:spcAft>
            </a:pPr>
            <a:r>
              <a:rPr lang="en-US" sz="1800" dirty="0"/>
              <a:t>Open Hyper-V Manager</a:t>
            </a:r>
          </a:p>
          <a:p>
            <a:pPr>
              <a:spcAft>
                <a:spcPts val="300"/>
              </a:spcAft>
            </a:pPr>
            <a:r>
              <a:rPr lang="en-US" sz="1800" dirty="0"/>
              <a:t>Navigate the various sections/panes within Hyper-V Manager</a:t>
            </a:r>
          </a:p>
          <a:p>
            <a:pPr lvl="1">
              <a:spcAft>
                <a:spcPts val="300"/>
              </a:spcAft>
            </a:pPr>
            <a:r>
              <a:rPr lang="en-US" sz="1800" dirty="0"/>
              <a:t>Virtual Machines (VMs), Snapshots, and Actions: Server-specific and VM-specific</a:t>
            </a:r>
          </a:p>
          <a:p>
            <a:pPr>
              <a:spcAft>
                <a:spcPts val="300"/>
              </a:spcAft>
            </a:pPr>
            <a:r>
              <a:rPr lang="en-US" sz="1800" dirty="0"/>
              <a:t>Identify the VMs used in the labs for this course</a:t>
            </a:r>
          </a:p>
          <a:p>
            <a:pPr>
              <a:spcAft>
                <a:spcPts val="300"/>
              </a:spcAft>
            </a:pPr>
            <a:r>
              <a:rPr lang="en-US" sz="1800" dirty="0"/>
              <a:t>Take a Snapshot and Apply a Snapshot</a:t>
            </a:r>
          </a:p>
          <a:p>
            <a:pPr>
              <a:spcAft>
                <a:spcPts val="300"/>
              </a:spcAft>
            </a:pPr>
            <a:r>
              <a:rPr lang="en-US" sz="1800" dirty="0"/>
              <a:t>Connect to a VM</a:t>
            </a:r>
          </a:p>
          <a:p>
            <a:pPr>
              <a:spcAft>
                <a:spcPts val="300"/>
              </a:spcAft>
            </a:pPr>
            <a:r>
              <a:rPr lang="en-US" sz="1800" dirty="0"/>
              <a:t>Start and log on to a VM</a:t>
            </a:r>
          </a:p>
          <a:p>
            <a:pPr>
              <a:spcAft>
                <a:spcPts val="300"/>
              </a:spcAft>
            </a:pPr>
            <a:r>
              <a:rPr lang="en-US" sz="1800" dirty="0"/>
              <a:t>Switch between full screen and window modes</a:t>
            </a:r>
          </a:p>
          <a:p>
            <a:pPr>
              <a:spcAft>
                <a:spcPts val="300"/>
              </a:spcAft>
            </a:pPr>
            <a:r>
              <a:rPr lang="en-US" sz="1800" dirty="0"/>
              <a:t>Revert to the previous Snapshot</a:t>
            </a:r>
          </a:p>
          <a:p>
            <a:pPr>
              <a:spcAft>
                <a:spcPts val="300"/>
              </a:spcAft>
            </a:pPr>
            <a:r>
              <a:rPr lang="en-US" sz="1800" dirty="0"/>
              <a:t>Shut down a VM</a:t>
            </a:r>
          </a:p>
          <a:p>
            <a:pPr lvl="1">
              <a:spcAft>
                <a:spcPts val="300"/>
              </a:spcAft>
            </a:pPr>
            <a:r>
              <a:rPr lang="en-US" sz="1800" dirty="0"/>
              <a:t>When to use Shut Down or Turn off</a:t>
            </a:r>
          </a:p>
          <a:p>
            <a:pPr>
              <a:spcAft>
                <a:spcPts val="300"/>
              </a:spcAft>
            </a:pPr>
            <a:r>
              <a:rPr lang="en-US" sz="1800" dirty="0"/>
              <a:t>Close Hyper-V Manager</a:t>
            </a:r>
          </a:p>
        </p:txBody>
      </p:sp>
    </p:spTree>
    <p:extLst>
      <p:ext uri="{BB962C8B-B14F-4D97-AF65-F5344CB8AC3E}">
        <p14:creationId xmlns:p14="http://schemas.microsoft.com/office/powerpoint/2010/main" val="2958980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Welcome!</a:t>
            </a:r>
          </a:p>
        </p:txBody>
      </p:sp>
      <p:sp>
        <p:nvSpPr>
          <p:cNvPr id="9" name="Content Placeholder 2"/>
          <p:cNvSpPr txBox="1">
            <a:spLocks/>
          </p:cNvSpPr>
          <p:nvPr/>
        </p:nvSpPr>
        <p:spPr>
          <a:xfrm>
            <a:off x="457200" y="1066800"/>
            <a:ext cx="8229600" cy="5105400"/>
          </a:xfrm>
          <a:prstGeom prst="rect">
            <a:avLst/>
          </a:prstGeom>
        </p:spPr>
        <p:txBody>
          <a:bodyPr numCol="2" spcCol="457200"/>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1200"/>
              </a:spcBef>
              <a:buNone/>
            </a:pPr>
            <a:r>
              <a:rPr lang="en-US" sz="1800" b="1" dirty="0">
                <a:solidFill>
                  <a:srgbClr val="0070C0"/>
                </a:solidFill>
                <a:latin typeface="Segoe UI" pitchFamily="34" charset="0"/>
                <a:ea typeface="Segoe UI" pitchFamily="34" charset="0"/>
                <a:cs typeface="Segoe UI" pitchFamily="34" charset="0"/>
              </a:rPr>
              <a:t>Thank you for joining us today. </a:t>
            </a:r>
          </a:p>
          <a:p>
            <a:pPr marL="0" indent="0">
              <a:spcBef>
                <a:spcPts val="1200"/>
              </a:spcBef>
              <a:buNone/>
            </a:pPr>
            <a:r>
              <a:rPr lang="en-US" sz="1800" dirty="0">
                <a:latin typeface="Segoe UI" pitchFamily="34" charset="0"/>
                <a:ea typeface="Segoe UI" pitchFamily="34" charset="0"/>
                <a:cs typeface="Segoe UI" pitchFamily="34" charset="0"/>
              </a:rPr>
              <a:t>We’ve worked together with Microsoft Learning Partners and Microsoft IT Academies to bring you a world-class learning experience, including: </a:t>
            </a:r>
          </a:p>
          <a:p>
            <a:pPr marL="0" indent="0">
              <a:spcBef>
                <a:spcPts val="1200"/>
              </a:spcBef>
              <a:buNone/>
            </a:pPr>
            <a:r>
              <a:rPr lang="en-US" sz="1800" b="1" dirty="0">
                <a:solidFill>
                  <a:srgbClr val="0070C0"/>
                </a:solidFill>
                <a:latin typeface="Segoe UI" pitchFamily="34" charset="0"/>
                <a:ea typeface="Segoe UI" pitchFamily="34" charset="0"/>
                <a:cs typeface="Segoe UI" pitchFamily="34" charset="0"/>
              </a:rPr>
              <a:t>Microsoft Certified Trainers + Instructors. </a:t>
            </a:r>
            <a:r>
              <a:rPr lang="en-US" sz="1800" dirty="0">
                <a:latin typeface="Segoe UI" pitchFamily="34" charset="0"/>
                <a:ea typeface="Segoe UI" pitchFamily="34" charset="0"/>
                <a:cs typeface="Segoe UI" pitchFamily="34" charset="0"/>
              </a:rPr>
              <a:t>Your instructor is a premier technical and instructional expert who meets ongoing certification requirements.  </a:t>
            </a:r>
          </a:p>
          <a:p>
            <a:pPr marL="0" indent="0">
              <a:spcBef>
                <a:spcPts val="1200"/>
              </a:spcBef>
              <a:buNone/>
            </a:pPr>
            <a:r>
              <a:rPr lang="en-US" sz="1800" b="1" dirty="0">
                <a:solidFill>
                  <a:srgbClr val="0070C0"/>
                </a:solidFill>
                <a:latin typeface="Segoe UI" pitchFamily="34" charset="0"/>
                <a:ea typeface="Segoe UI" pitchFamily="34" charset="0"/>
                <a:cs typeface="Segoe UI" pitchFamily="34" charset="0"/>
              </a:rPr>
              <a:t>Customer Satisfaction Guarantee. </a:t>
            </a:r>
            <a:r>
              <a:rPr lang="en-US" sz="1800" dirty="0">
                <a:latin typeface="Segoe UI" pitchFamily="34" charset="0"/>
                <a:ea typeface="Segoe UI" pitchFamily="34" charset="0"/>
                <a:cs typeface="Segoe UI" pitchFamily="34" charset="0"/>
              </a:rPr>
              <a:t>Our Partners offer a satisfaction guarantee and we hold them accountable for it. At the end of class, please complete an evaluation of </a:t>
            </a:r>
          </a:p>
          <a:p>
            <a:pPr marL="0" indent="0">
              <a:spcBef>
                <a:spcPts val="1200"/>
              </a:spcBef>
              <a:buNone/>
            </a:pPr>
            <a:endParaRPr lang="en-US" sz="1800" dirty="0">
              <a:latin typeface="Segoe UI" pitchFamily="34" charset="0"/>
              <a:ea typeface="Segoe UI" pitchFamily="34" charset="0"/>
              <a:cs typeface="Segoe UI" pitchFamily="34" charset="0"/>
            </a:endParaRPr>
          </a:p>
          <a:p>
            <a:pPr marL="0" indent="0">
              <a:spcBef>
                <a:spcPts val="1200"/>
              </a:spcBef>
              <a:buNone/>
            </a:pPr>
            <a:r>
              <a:rPr lang="en-US" sz="1800" dirty="0">
                <a:latin typeface="Segoe UI" pitchFamily="34" charset="0"/>
                <a:ea typeface="Segoe UI" pitchFamily="34" charset="0"/>
                <a:cs typeface="Segoe UI" pitchFamily="34" charset="0"/>
              </a:rPr>
              <a:t>today’s experience. We value your feedback!  </a:t>
            </a:r>
          </a:p>
          <a:p>
            <a:pPr marL="0" indent="0">
              <a:spcBef>
                <a:spcPts val="1200"/>
              </a:spcBef>
              <a:buNone/>
            </a:pPr>
            <a:r>
              <a:rPr lang="en-US" sz="1800" b="1" dirty="0">
                <a:solidFill>
                  <a:srgbClr val="0070C0"/>
                </a:solidFill>
                <a:latin typeface="Segoe UI" pitchFamily="34" charset="0"/>
                <a:ea typeface="Segoe UI" pitchFamily="34" charset="0"/>
                <a:cs typeface="Segoe UI" pitchFamily="34" charset="0"/>
              </a:rPr>
              <a:t>Certification Benefits. </a:t>
            </a:r>
            <a:r>
              <a:rPr lang="en-US" sz="1800" dirty="0">
                <a:latin typeface="Segoe UI" pitchFamily="34" charset="0"/>
                <a:ea typeface="Segoe UI" pitchFamily="34" charset="0"/>
                <a:cs typeface="Segoe UI" pitchFamily="34" charset="0"/>
              </a:rPr>
              <a:t>After training, consider pursuing a Microsoft Certification, to help distinguish your technical expertise and experience. Ask your instructor about available exam promotions and discounts.</a:t>
            </a:r>
          </a:p>
          <a:p>
            <a:pPr marL="0" indent="0">
              <a:spcBef>
                <a:spcPts val="1200"/>
              </a:spcBef>
              <a:buNone/>
            </a:pPr>
            <a:r>
              <a:rPr lang="en-US" sz="1800" dirty="0">
                <a:latin typeface="Segoe UI" pitchFamily="34" charset="0"/>
                <a:ea typeface="Segoe UI" pitchFamily="34" charset="0"/>
                <a:cs typeface="Segoe UI" pitchFamily="34" charset="0"/>
              </a:rPr>
              <a:t>We wish you a great learning experience and ongoing career success!</a:t>
            </a:r>
          </a:p>
          <a:p>
            <a:pPr marL="0" indent="0">
              <a:lnSpc>
                <a:spcPct val="97000"/>
              </a:lnSpc>
              <a:buNone/>
            </a:pPr>
            <a:endParaRPr lang="en-US" sz="1800"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69947" y="5867400"/>
            <a:ext cx="2193219" cy="806762"/>
          </a:xfrm>
          <a:prstGeom prst="rect">
            <a:avLst/>
          </a:prstGeom>
        </p:spPr>
      </p:pic>
    </p:spTree>
    <p:extLst>
      <p:ext uri="{BB962C8B-B14F-4D97-AF65-F5344CB8AC3E}">
        <p14:creationId xmlns:p14="http://schemas.microsoft.com/office/powerpoint/2010/main" val="3036147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Hello</a:t>
            </a:r>
          </a:p>
        </p:txBody>
      </p:sp>
      <p:sp>
        <p:nvSpPr>
          <p:cNvPr id="5" name="Text Placeholder 4"/>
          <p:cNvSpPr>
            <a:spLocks noGrp="1"/>
          </p:cNvSpPr>
          <p:nvPr>
            <p:ph type="body" sz="quarter" idx="13"/>
          </p:nvPr>
        </p:nvSpPr>
        <p:spPr/>
        <p:txBody>
          <a:bodyPr/>
          <a:lstStyle/>
          <a:p>
            <a:r>
              <a:rPr lang="en-US" dirty="0">
                <a:solidFill>
                  <a:srgbClr val="0070C0"/>
                </a:solidFill>
              </a:rPr>
              <a:t>Instructor: </a:t>
            </a:r>
            <a:r>
              <a:rPr lang="en-US" dirty="0"/>
              <a:t>Nicolai </a:t>
            </a:r>
            <a:r>
              <a:rPr lang="en-US" dirty="0" err="1"/>
              <a:t>Jee</a:t>
            </a:r>
            <a:endParaRPr lang="en-US" dirty="0"/>
          </a:p>
          <a:p>
            <a:r>
              <a:rPr lang="en-US" dirty="0" err="1"/>
              <a:t>Selvstændig</a:t>
            </a:r>
            <a:r>
              <a:rPr lang="en-US" dirty="0"/>
              <a:t> </a:t>
            </a:r>
            <a:r>
              <a:rPr lang="en-US" dirty="0" err="1"/>
              <a:t>udvikler</a:t>
            </a:r>
            <a:r>
              <a:rPr lang="en-US" dirty="0"/>
              <a:t> I </a:t>
            </a:r>
            <a:r>
              <a:rPr lang="en-US" dirty="0" err="1"/>
              <a:t>Jee</a:t>
            </a:r>
            <a:r>
              <a:rPr lang="en-US" dirty="0"/>
              <a:t> Consult</a:t>
            </a:r>
          </a:p>
          <a:p>
            <a:r>
              <a:rPr lang="en-US" dirty="0"/>
              <a:t>11 </a:t>
            </a:r>
            <a:r>
              <a:rPr lang="en-US" dirty="0" err="1"/>
              <a:t>års</a:t>
            </a:r>
            <a:r>
              <a:rPr lang="en-US" dirty="0"/>
              <a:t> </a:t>
            </a:r>
            <a:r>
              <a:rPr lang="en-US" dirty="0" err="1"/>
              <a:t>erfaring</a:t>
            </a:r>
            <a:r>
              <a:rPr lang="en-US" dirty="0"/>
              <a:t> </a:t>
            </a:r>
            <a:r>
              <a:rPr lang="en-US" dirty="0" err="1"/>
              <a:t>som</a:t>
            </a:r>
            <a:r>
              <a:rPr lang="en-US" dirty="0"/>
              <a:t> </a:t>
            </a:r>
            <a:r>
              <a:rPr lang="en-US" dirty="0" err="1"/>
              <a:t>udvikler</a:t>
            </a:r>
            <a:r>
              <a:rPr lang="en-US" dirty="0"/>
              <a:t> </a:t>
            </a:r>
            <a:r>
              <a:rPr lang="en-US" dirty="0" err="1"/>
              <a:t>i</a:t>
            </a:r>
            <a:r>
              <a:rPr lang="en-US" dirty="0"/>
              <a:t> Microsoft </a:t>
            </a:r>
            <a:r>
              <a:rPr lang="en-US" dirty="0" err="1"/>
              <a:t>teknologier</a:t>
            </a:r>
            <a:endParaRPr lang="en-US"/>
          </a:p>
          <a:p>
            <a:endParaRPr lang="en-US" dirty="0"/>
          </a:p>
        </p:txBody>
      </p:sp>
    </p:spTree>
    <p:extLst>
      <p:ext uri="{BB962C8B-B14F-4D97-AF65-F5344CB8AC3E}">
        <p14:creationId xmlns:p14="http://schemas.microsoft.com/office/powerpoint/2010/main" val="503874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Facilities</a:t>
            </a:r>
          </a:p>
        </p:txBody>
      </p:sp>
      <p:sp>
        <p:nvSpPr>
          <p:cNvPr id="7" name="Slide Number Placeholder 6"/>
          <p:cNvSpPr>
            <a:spLocks noGrp="1"/>
          </p:cNvSpPr>
          <p:nvPr>
            <p:ph type="sldNum" sz="quarter" idx="12"/>
          </p:nvPr>
        </p:nvSpPr>
        <p:spPr/>
        <p:txBody>
          <a:bodyPr/>
          <a:lstStyle/>
          <a:p>
            <a:fld id="{D814DA60-3BEE-4BCE-BEDB-E433FD970963}" type="slidenum">
              <a:rPr lang="en-US" smtClean="0"/>
              <a:pPr/>
              <a:t>4</a:t>
            </a:fld>
            <a:endParaRPr lang="en-US" dirty="0"/>
          </a:p>
        </p:txBody>
      </p:sp>
      <p:sp>
        <p:nvSpPr>
          <p:cNvPr id="6" name="Footer Placeholder 5"/>
          <p:cNvSpPr>
            <a:spLocks noGrp="1"/>
          </p:cNvSpPr>
          <p:nvPr>
            <p:ph type="ftr" sz="quarter" idx="11"/>
          </p:nvPr>
        </p:nvSpPr>
        <p:spPr/>
        <p:txBody>
          <a:bodyPr/>
          <a:lstStyle>
            <a:lvl1pPr algn="l">
              <a:defRPr/>
            </a:lvl1pPr>
          </a:lstStyle>
          <a:p>
            <a:endParaRPr lang="en-US" dirty="0"/>
          </a:p>
        </p:txBody>
      </p:sp>
      <p:sp>
        <p:nvSpPr>
          <p:cNvPr id="3" name="Text Placeholder 2"/>
          <p:cNvSpPr>
            <a:spLocks noGrp="1"/>
          </p:cNvSpPr>
          <p:nvPr>
            <p:ph type="body" sz="quarter" idx="13"/>
          </p:nvPr>
        </p:nvSpPr>
        <p:spPr/>
        <p:txBody>
          <a:bodyPr/>
          <a:lstStyle/>
          <a:p>
            <a:r>
              <a:rPr lang="en-US" dirty="0"/>
              <a:t>Class hours</a:t>
            </a:r>
          </a:p>
          <a:p>
            <a:r>
              <a:rPr lang="en-US" dirty="0"/>
              <a:t>Building hours</a:t>
            </a:r>
          </a:p>
          <a:p>
            <a:r>
              <a:rPr lang="en-US" dirty="0"/>
              <a:t>Parking</a:t>
            </a:r>
          </a:p>
          <a:p>
            <a:r>
              <a:rPr lang="en-US" dirty="0"/>
              <a:t>Restrooms</a:t>
            </a:r>
          </a:p>
          <a:p>
            <a:r>
              <a:rPr lang="en-US" dirty="0"/>
              <a:t>Meals</a:t>
            </a:r>
          </a:p>
          <a:p>
            <a:r>
              <a:rPr lang="en-US" dirty="0"/>
              <a:t>Phones</a:t>
            </a:r>
          </a:p>
          <a:p>
            <a:r>
              <a:rPr lang="en-US" dirty="0"/>
              <a:t>Messages</a:t>
            </a:r>
          </a:p>
          <a:p>
            <a:r>
              <a:rPr lang="en-US" dirty="0"/>
              <a:t>Smoking</a:t>
            </a:r>
          </a:p>
          <a:p>
            <a:r>
              <a:rPr lang="en-US" dirty="0"/>
              <a:t>Recycling</a:t>
            </a:r>
          </a:p>
        </p:txBody>
      </p:sp>
    </p:spTree>
    <p:extLst>
      <p:ext uri="{BB962C8B-B14F-4D97-AF65-F5344CB8AC3E}">
        <p14:creationId xmlns:p14="http://schemas.microsoft.com/office/powerpoint/2010/main" val="2034738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This Course</a:t>
            </a:r>
          </a:p>
        </p:txBody>
      </p:sp>
      <p:sp>
        <p:nvSpPr>
          <p:cNvPr id="3" name="Content Placeholder 2"/>
          <p:cNvSpPr>
            <a:spLocks noGrp="1"/>
          </p:cNvSpPr>
          <p:nvPr>
            <p:ph type="body" sz="quarter" idx="13"/>
          </p:nvPr>
        </p:nvSpPr>
        <p:spPr>
          <a:prstGeom prst="rect">
            <a:avLst/>
          </a:prstGeom>
        </p:spPr>
        <p:txBody>
          <a:bodyPr/>
          <a:lstStyle/>
          <a:p>
            <a:r>
              <a:rPr lang="en-US" dirty="0"/>
              <a:t>Audience</a:t>
            </a:r>
          </a:p>
          <a:p>
            <a:r>
              <a:rPr lang="en-US" dirty="0"/>
              <a:t>Course Prerequisites</a:t>
            </a:r>
          </a:p>
          <a:p>
            <a:r>
              <a:rPr lang="en-US" dirty="0"/>
              <a:t>Course Objectives</a:t>
            </a:r>
          </a:p>
          <a:p>
            <a:r>
              <a:rPr lang="en-US" dirty="0"/>
              <a:t>What You Can Expect</a:t>
            </a:r>
          </a:p>
        </p:txBody>
      </p:sp>
    </p:spTree>
    <p:extLst>
      <p:ext uri="{BB962C8B-B14F-4D97-AF65-F5344CB8AC3E}">
        <p14:creationId xmlns:p14="http://schemas.microsoft.com/office/powerpoint/2010/main" val="3605804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Hidden Slide</a:t>
            </a:r>
          </a:p>
        </p:txBody>
      </p:sp>
      <p:sp>
        <p:nvSpPr>
          <p:cNvPr id="3" name="Slide Number Placeholder 2"/>
          <p:cNvSpPr>
            <a:spLocks noGrp="1"/>
          </p:cNvSpPr>
          <p:nvPr>
            <p:ph type="sldNum" sz="quarter" idx="12"/>
          </p:nvPr>
        </p:nvSpPr>
        <p:spPr/>
        <p:txBody>
          <a:bodyPr/>
          <a:lstStyle/>
          <a:p>
            <a:fld id="{D814DA60-3BEE-4BCE-BEDB-E433FD970963}" type="slidenum">
              <a:rPr lang="en-US" smtClean="0"/>
              <a:pPr/>
              <a:t>6</a:t>
            </a:fld>
            <a:endParaRPr lang="en-US" dirty="0"/>
          </a:p>
        </p:txBody>
      </p:sp>
      <p:sp>
        <p:nvSpPr>
          <p:cNvPr id="4" name="Text Placeholder 3"/>
          <p:cNvSpPr>
            <a:spLocks noGrp="1"/>
          </p:cNvSpPr>
          <p:nvPr>
            <p:ph type="body" sz="quarter" idx="13"/>
          </p:nvPr>
        </p:nvSpPr>
        <p:spPr/>
        <p:txBody>
          <a:bodyPr/>
          <a:lstStyle/>
          <a:p>
            <a:r>
              <a:rPr lang="en-GB" dirty="0"/>
              <a:t>Do not delete this slide</a:t>
            </a:r>
          </a:p>
        </p:txBody>
      </p:sp>
    </p:spTree>
    <p:extLst>
      <p:ext uri="{BB962C8B-B14F-4D97-AF65-F5344CB8AC3E}">
        <p14:creationId xmlns:p14="http://schemas.microsoft.com/office/powerpoint/2010/main" val="1378274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Hidden Slide</a:t>
            </a:r>
          </a:p>
        </p:txBody>
      </p:sp>
      <p:sp>
        <p:nvSpPr>
          <p:cNvPr id="3" name="Slide Number Placeholder 2"/>
          <p:cNvSpPr>
            <a:spLocks noGrp="1"/>
          </p:cNvSpPr>
          <p:nvPr>
            <p:ph type="sldNum" sz="quarter" idx="12"/>
          </p:nvPr>
        </p:nvSpPr>
        <p:spPr/>
        <p:txBody>
          <a:bodyPr/>
          <a:lstStyle/>
          <a:p>
            <a:fld id="{D814DA60-3BEE-4BCE-BEDB-E433FD970963}" type="slidenum">
              <a:rPr lang="en-US" smtClean="0">
                <a:solidFill>
                  <a:prstClr val="black">
                    <a:lumMod val="65000"/>
                    <a:lumOff val="35000"/>
                  </a:prstClr>
                </a:solidFill>
              </a:rPr>
              <a:pPr/>
              <a:t>7</a:t>
            </a:fld>
            <a:endParaRPr lang="en-US" dirty="0">
              <a:solidFill>
                <a:prstClr val="black">
                  <a:lumMod val="65000"/>
                  <a:lumOff val="35000"/>
                </a:prstClr>
              </a:solidFill>
            </a:endParaRPr>
          </a:p>
        </p:txBody>
      </p:sp>
      <p:sp>
        <p:nvSpPr>
          <p:cNvPr id="4" name="Text Placeholder 3"/>
          <p:cNvSpPr>
            <a:spLocks noGrp="1"/>
          </p:cNvSpPr>
          <p:nvPr>
            <p:ph type="body" sz="quarter" idx="13"/>
          </p:nvPr>
        </p:nvSpPr>
        <p:spPr/>
        <p:txBody>
          <a:bodyPr/>
          <a:lstStyle/>
          <a:p>
            <a:r>
              <a:rPr lang="en-GB" dirty="0"/>
              <a:t>Do not delete this slide</a:t>
            </a:r>
          </a:p>
        </p:txBody>
      </p:sp>
    </p:spTree>
    <p:extLst>
      <p:ext uri="{BB962C8B-B14F-4D97-AF65-F5344CB8AC3E}">
        <p14:creationId xmlns:p14="http://schemas.microsoft.com/office/powerpoint/2010/main" val="1273666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2133600" y="2057400"/>
            <a:ext cx="6019800" cy="1905000"/>
          </a:xfrm>
        </p:spPr>
        <p:txBody>
          <a:bodyPr/>
          <a:lstStyle/>
          <a:p>
            <a:pPr marL="0" indent="0">
              <a:buNone/>
            </a:pPr>
            <a:r>
              <a:rPr lang="en-US" sz="2000" b="1" dirty="0">
                <a:solidFill>
                  <a:srgbClr val="0070C0"/>
                </a:solidFill>
              </a:rPr>
              <a:t>Microsoft Official Course Handbook</a:t>
            </a:r>
          </a:p>
          <a:p>
            <a:pPr marL="560070" indent="-285750"/>
            <a:r>
              <a:rPr lang="en-US" sz="1800" dirty="0"/>
              <a:t>Organized by Modules</a:t>
            </a:r>
          </a:p>
          <a:p>
            <a:pPr marL="560070" indent="-285750"/>
            <a:r>
              <a:rPr lang="en-US" sz="1800" dirty="0"/>
              <a:t>Includes Labs + Lab Answer Keys</a:t>
            </a:r>
          </a:p>
          <a:p>
            <a:pPr marL="560070" indent="-285750">
              <a:spcBef>
                <a:spcPts val="432"/>
              </a:spcBef>
            </a:pPr>
            <a:r>
              <a:rPr lang="en-US" sz="1800" dirty="0"/>
              <a:t>Module Reviews + Takeaways—great for              on-the-job reference </a:t>
            </a:r>
          </a:p>
          <a:p>
            <a:pPr marL="0" indent="0">
              <a:buNone/>
            </a:pPr>
            <a:endParaRPr lang="en-US" sz="1800" b="1" dirty="0">
              <a:solidFill>
                <a:srgbClr val="0070C0"/>
              </a:solidFill>
            </a:endParaRPr>
          </a:p>
          <a:p>
            <a:pPr marL="0" indent="0">
              <a:buNone/>
            </a:pPr>
            <a:r>
              <a:rPr lang="en-US" sz="2000" b="1" dirty="0">
                <a:solidFill>
                  <a:srgbClr val="0070C0"/>
                </a:solidFill>
              </a:rPr>
              <a:t>Digital Companion Content</a:t>
            </a:r>
          </a:p>
          <a:p>
            <a:pPr marL="560070" indent="-285750"/>
            <a:r>
              <a:rPr lang="en-US" sz="1800" dirty="0"/>
              <a:t>Supplemental content + helpful links</a:t>
            </a:r>
          </a:p>
          <a:p>
            <a:pPr marL="560070" indent="-285750"/>
            <a:r>
              <a:rPr lang="en-US" sz="1800" dirty="0"/>
              <a:t>Download at: </a:t>
            </a:r>
            <a:r>
              <a:rPr lang="en-US" sz="1800" dirty="0">
                <a:solidFill>
                  <a:srgbClr val="0070C0"/>
                </a:solidFill>
                <a:hlinkClick r:id="rId3"/>
              </a:rPr>
              <a:t>http://www.microsoft.com/learning/companionmoc</a:t>
            </a:r>
            <a:endParaRPr lang="en-US" sz="1800" dirty="0">
              <a:solidFill>
                <a:srgbClr val="0070C0"/>
              </a:solidFill>
            </a:endParaRPr>
          </a:p>
          <a:p>
            <a:pPr indent="-182880"/>
            <a:endParaRPr lang="en-US" sz="1800" dirty="0"/>
          </a:p>
          <a:p>
            <a:pPr marL="0" indent="0">
              <a:buNone/>
            </a:pPr>
            <a:endParaRPr lang="en-US" dirty="0"/>
          </a:p>
        </p:txBody>
      </p:sp>
      <p:sp>
        <p:nvSpPr>
          <p:cNvPr id="5" name="Title 4"/>
          <p:cNvSpPr>
            <a:spLocks noGrp="1"/>
          </p:cNvSpPr>
          <p:nvPr>
            <p:ph type="title"/>
          </p:nvPr>
        </p:nvSpPr>
        <p:spPr>
          <a:xfrm>
            <a:off x="465909" y="0"/>
            <a:ext cx="8229600" cy="822960"/>
          </a:xfrm>
        </p:spPr>
        <p:txBody>
          <a:bodyPr/>
          <a:lstStyle/>
          <a:p>
            <a:r>
              <a:rPr lang="en-US" dirty="0"/>
              <a:t>Your Course Materials</a:t>
            </a:r>
          </a:p>
        </p:txBody>
      </p:sp>
      <p:sp>
        <p:nvSpPr>
          <p:cNvPr id="4" name="Slide Number Placeholder 3"/>
          <p:cNvSpPr>
            <a:spLocks noGrp="1"/>
          </p:cNvSpPr>
          <p:nvPr>
            <p:ph type="sldNum" sz="quarter" idx="12"/>
          </p:nvPr>
        </p:nvSpPr>
        <p:spPr/>
        <p:txBody>
          <a:bodyPr/>
          <a:lstStyle/>
          <a:p>
            <a:fld id="{D814DA60-3BEE-4BCE-BEDB-E433FD970963}" type="slidenum">
              <a:rPr lang="en-US" smtClean="0"/>
              <a:pPr/>
              <a:t>8</a:t>
            </a:fld>
            <a:endParaRPr lang="en-US" dirty="0"/>
          </a:p>
        </p:txBody>
      </p:sp>
      <p:sp>
        <p:nvSpPr>
          <p:cNvPr id="7" name="Footer Placeholder 8"/>
          <p:cNvSpPr>
            <a:spLocks noGrp="1"/>
          </p:cNvSpPr>
          <p:nvPr>
            <p:ph type="ftr" sz="quarter" idx="11"/>
          </p:nvPr>
        </p:nvSpPr>
        <p:spPr/>
        <p:txBody>
          <a:bodyPr/>
          <a:lstStyle>
            <a:lvl1pPr algn="l">
              <a:defRPr/>
            </a:lvl1pPr>
          </a:lstStyle>
          <a:p>
            <a:endParaRPr lang="en-US" dirty="0"/>
          </a:p>
        </p:txBody>
      </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11424" y="4122727"/>
            <a:ext cx="978803" cy="874272"/>
          </a:xfrm>
          <a:prstGeom prst="rect">
            <a:avLst/>
          </a:prstGeom>
        </p:spPr>
      </p:pic>
      <p:sp>
        <p:nvSpPr>
          <p:cNvPr id="11" name="TextBox 10"/>
          <p:cNvSpPr txBox="1"/>
          <p:nvPr/>
        </p:nvSpPr>
        <p:spPr>
          <a:xfrm>
            <a:off x="381000" y="1066800"/>
            <a:ext cx="8077200" cy="646331"/>
          </a:xfrm>
          <a:prstGeom prst="rect">
            <a:avLst/>
          </a:prstGeom>
          <a:noFill/>
        </p:spPr>
        <p:txBody>
          <a:bodyPr wrap="square" rtlCol="0">
            <a:spAutoFit/>
          </a:bodyPr>
          <a:lstStyle/>
          <a:p>
            <a:r>
              <a:rPr lang="en-US" dirty="0"/>
              <a:t>Designed to optimize your classroom learning experience. </a:t>
            </a:r>
          </a:p>
          <a:p>
            <a:r>
              <a:rPr lang="en-US" dirty="0"/>
              <a:t>And support you back on the job. </a:t>
            </a:r>
          </a:p>
        </p:txBody>
      </p:sp>
      <p:pic>
        <p:nvPicPr>
          <p:cNvPr id="2" name="Picture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6665" y="2133600"/>
            <a:ext cx="1322869" cy="1694765"/>
          </a:xfrm>
          <a:prstGeom prst="rect">
            <a:avLst/>
          </a:prstGeom>
        </p:spPr>
      </p:pic>
    </p:spTree>
    <p:extLst>
      <p:ext uri="{BB962C8B-B14F-4D97-AF65-F5344CB8AC3E}">
        <p14:creationId xmlns:p14="http://schemas.microsoft.com/office/powerpoint/2010/main" val="2603864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Course Outline</a:t>
            </a:r>
          </a:p>
        </p:txBody>
      </p:sp>
      <p:sp>
        <p:nvSpPr>
          <p:cNvPr id="3" name="Slide Number Placeholder 2"/>
          <p:cNvSpPr>
            <a:spLocks noGrp="1"/>
          </p:cNvSpPr>
          <p:nvPr>
            <p:ph type="sldNum" sz="quarter" idx="12"/>
          </p:nvPr>
        </p:nvSpPr>
        <p:spPr/>
        <p:txBody>
          <a:bodyPr/>
          <a:lstStyle/>
          <a:p>
            <a:fld id="{D814DA60-3BEE-4BCE-BEDB-E433FD970963}" type="slidenum">
              <a:rPr lang="en-US" smtClean="0"/>
              <a:pPr/>
              <a:t>9</a:t>
            </a:fld>
            <a:endParaRPr lang="en-US" dirty="0"/>
          </a:p>
        </p:txBody>
      </p:sp>
      <p:sp>
        <p:nvSpPr>
          <p:cNvPr id="6" name="Text Placeholder 5"/>
          <p:cNvSpPr>
            <a:spLocks noGrp="1"/>
          </p:cNvSpPr>
          <p:nvPr>
            <p:ph type="body" sz="quarter" idx="13"/>
          </p:nvPr>
        </p:nvSpPr>
        <p:spPr/>
        <p:txBody>
          <a:bodyPr/>
          <a:lstStyle/>
          <a:p>
            <a:pPr>
              <a:spcAft>
                <a:spcPts val="600"/>
              </a:spcAft>
            </a:pPr>
            <a:r>
              <a:rPr lang="en-US" sz="2400" dirty="0"/>
              <a:t>Module 1: Overview of HTML and CSS</a:t>
            </a:r>
          </a:p>
          <a:p>
            <a:pPr>
              <a:spcAft>
                <a:spcPts val="600"/>
              </a:spcAft>
            </a:pPr>
            <a:r>
              <a:rPr lang="en-US" sz="2400" dirty="0"/>
              <a:t>Module 2: Creating and Styling HTML Pages</a:t>
            </a:r>
          </a:p>
          <a:p>
            <a:pPr>
              <a:spcAft>
                <a:spcPts val="600"/>
              </a:spcAft>
            </a:pPr>
            <a:r>
              <a:rPr lang="en-US" sz="2400" dirty="0"/>
              <a:t>Module 3: Introduction to JavaScript</a:t>
            </a:r>
          </a:p>
          <a:p>
            <a:pPr>
              <a:spcAft>
                <a:spcPts val="600"/>
              </a:spcAft>
            </a:pPr>
            <a:r>
              <a:rPr lang="en-US" sz="2400" dirty="0"/>
              <a:t>Module 4: Creating Forms to Collect and Validate User Input</a:t>
            </a:r>
          </a:p>
          <a:p>
            <a:pPr>
              <a:spcAft>
                <a:spcPts val="600"/>
              </a:spcAft>
            </a:pPr>
            <a:r>
              <a:rPr lang="en-US" sz="2400" dirty="0"/>
              <a:t>Module 5: Communicating with a Remote Server</a:t>
            </a:r>
          </a:p>
          <a:p>
            <a:pPr>
              <a:spcAft>
                <a:spcPts val="600"/>
              </a:spcAft>
            </a:pPr>
            <a:r>
              <a:rPr lang="en-US" sz="2400" dirty="0"/>
              <a:t>Module 6: Styling HTML5 by Using CSS3</a:t>
            </a:r>
          </a:p>
          <a:p>
            <a:pPr>
              <a:spcAft>
                <a:spcPts val="600"/>
              </a:spcAft>
            </a:pPr>
            <a:r>
              <a:rPr lang="en-US" sz="2400" dirty="0"/>
              <a:t>Module 7: Creating Objects and Methods by Using JavaScript</a:t>
            </a:r>
          </a:p>
          <a:p>
            <a:pPr>
              <a:spcAft>
                <a:spcPts val="600"/>
              </a:spcAft>
            </a:pPr>
            <a:r>
              <a:rPr lang="en-US" sz="2400" dirty="0"/>
              <a:t>Module 8: Creating Interactive Pages by Using HTML5 APIs</a:t>
            </a:r>
          </a:p>
        </p:txBody>
      </p:sp>
    </p:spTree>
    <p:extLst>
      <p:ext uri="{BB962C8B-B14F-4D97-AF65-F5344CB8AC3E}">
        <p14:creationId xmlns:p14="http://schemas.microsoft.com/office/powerpoint/2010/main" val="584462538"/>
      </p:ext>
    </p:extLst>
  </p:cSld>
  <p:clrMapOvr>
    <a:masterClrMapping/>
  </p:clrMapOvr>
</p:sld>
</file>

<file path=ppt/theme/theme1.xml><?xml version="1.0" encoding="utf-8"?>
<a:theme xmlns:a="http://schemas.openxmlformats.org/drawingml/2006/main" name="Module 0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OC">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 0 Template</Template>
  <TotalTime>701</TotalTime>
  <Words>1150</Words>
  <Application>Microsoft Office PowerPoint</Application>
  <PresentationFormat>On-screen Show (4:3)</PresentationFormat>
  <Paragraphs>193</Paragraphs>
  <Slides>15</Slides>
  <Notes>15</Notes>
  <HiddenSlides>5</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Segoe UI</vt:lpstr>
      <vt:lpstr>Segoe UI Light</vt:lpstr>
      <vt:lpstr>Verdana</vt:lpstr>
      <vt:lpstr>Module 0 Template</vt:lpstr>
      <vt:lpstr>PowerPoint Presentation</vt:lpstr>
      <vt:lpstr>Welcome!</vt:lpstr>
      <vt:lpstr>Hello</vt:lpstr>
      <vt:lpstr>Facilities</vt:lpstr>
      <vt:lpstr>About This Course</vt:lpstr>
      <vt:lpstr>Hidden Slide</vt:lpstr>
      <vt:lpstr>Hidden Slide</vt:lpstr>
      <vt:lpstr>Your Course Materials</vt:lpstr>
      <vt:lpstr>Course Outline</vt:lpstr>
      <vt:lpstr>Course Outline (continued)</vt:lpstr>
      <vt:lpstr>Related Courses</vt:lpstr>
      <vt:lpstr>Microsoft Certification Program</vt:lpstr>
      <vt:lpstr>Preparing for the Labs</vt:lpstr>
      <vt:lpstr>Virtual Machine Environment</vt:lpstr>
      <vt:lpstr>Demonstration: Using Hyper-V Manager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dc:creator>
  <cp:lastModifiedBy>Administrator</cp:lastModifiedBy>
  <cp:revision>27</cp:revision>
  <cp:lastPrinted>2012-08-28T00:39:50Z</cp:lastPrinted>
  <dcterms:created xsi:type="dcterms:W3CDTF">2012-09-10T15:00:36Z</dcterms:created>
  <dcterms:modified xsi:type="dcterms:W3CDTF">2016-12-05T06:45:23Z</dcterms:modified>
</cp:coreProperties>
</file>