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9" r:id="rId11"/>
    <p:sldId id="280" r:id="rId12"/>
    <p:sldId id="281" r:id="rId13"/>
    <p:sldId id="265" r:id="rId14"/>
    <p:sldId id="266" r:id="rId15"/>
    <p:sldId id="267" r:id="rId16"/>
    <p:sldId id="268" r:id="rId17"/>
    <p:sldId id="269" r:id="rId18"/>
    <p:sldId id="270" r:id="rId19"/>
    <p:sldId id="274" r:id="rId20"/>
    <p:sldId id="282" r:id="rId21"/>
  </p:sldIdLst>
  <p:sldSz cx="9144000" cy="6858000" type="screen4x3"/>
  <p:notesSz cx="6858000" cy="9144000"/>
  <p:embeddedFontLst>
    <p:embeddedFont>
      <p:font typeface="Segoe UI Light" panose="020B0502040204020203" pitchFamily="34" charset="0"/>
      <p:regular r:id="rId23"/>
      <p:italic r:id="rId24"/>
    </p:embeddedFont>
    <p:embeddedFont>
      <p:font typeface="Segoe UI" panose="020B0502040204020203" pitchFamily="3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Lucida Sans Unicode" panose="020B0602030504020204" pitchFamily="34" charset="0"/>
      <p:regular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4" d="100"/>
          <a:sy n="154" d="100"/>
        </p:scale>
        <p:origin x="2004" y="138"/>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FFA116-A89A-4BD9-BF58-2DD31FA86AA0}" type="datetimeFigureOut">
              <a:rPr lang="en-US" smtClean="0"/>
              <a:t>12/5/2016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F8BFA-9746-4BA5-A005-789A6ADF45AE}" type="slidenum">
              <a:rPr lang="en-US" smtClean="0"/>
              <a:t>‹#›</a:t>
            </a:fld>
            <a:endParaRPr lang="en-US" dirty="0"/>
          </a:p>
        </p:txBody>
      </p:sp>
    </p:spTree>
    <p:extLst>
      <p:ext uri="{BB962C8B-B14F-4D97-AF65-F5344CB8AC3E}">
        <p14:creationId xmlns:p14="http://schemas.microsoft.com/office/powerpoint/2010/main" val="296767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F93F8BFA-9746-4BA5-A005-789A6ADF45AE}"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72510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dirty="0">
                <a:solidFill>
                  <a:srgbClr val="000000"/>
                </a:solidFill>
                <a:latin typeface="Arial"/>
                <a:ea typeface="Times New Roman"/>
                <a:cs typeface="Segoe UI"/>
              </a:rPr>
              <a:t>5.      Add the following </a:t>
            </a:r>
            <a:r>
              <a:rPr lang="en-US" sz="1000" b="1" dirty="0">
                <a:solidFill>
                  <a:prstClr val="black"/>
                </a:solidFill>
                <a:latin typeface="Arial"/>
                <a:ea typeface="Times New Roman"/>
                <a:cs typeface="Times New Roman"/>
              </a:rPr>
              <a:t>&lt;form&gt;</a:t>
            </a:r>
            <a:r>
              <a:rPr lang="en-US" sz="1000" dirty="0">
                <a:solidFill>
                  <a:srgbClr val="000000"/>
                </a:solidFill>
                <a:latin typeface="Arial"/>
                <a:ea typeface="Times New Roman"/>
                <a:cs typeface="Segoe UI"/>
              </a:rPr>
              <a:t> element to the page beneath the text created previously.</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&lt;form method="Post" action="support.aspx"&gt;</a:t>
            </a:r>
          </a:p>
          <a:p>
            <a:pPr marL="100330" marR="100330" lvl="0">
              <a:lnSpc>
                <a:spcPct val="115000"/>
              </a:lnSpc>
              <a:spcAft>
                <a:spcPts val="995"/>
              </a:spcAft>
            </a:pPr>
            <a:r>
              <a:rPr lang="en-US" sz="1000" dirty="0">
                <a:solidFill>
                  <a:prstClr val="black"/>
                </a:solidFill>
                <a:latin typeface="Arial"/>
                <a:ea typeface="Times New Roman"/>
                <a:cs typeface="Times New Roman"/>
              </a:rPr>
              <a:t>&lt;/form&gt;</a:t>
            </a:r>
          </a:p>
          <a:p>
            <a:pPr marL="228600" lvl="0" indent="-228600">
              <a:lnSpc>
                <a:spcPct val="115000"/>
              </a:lnSpc>
              <a:spcAft>
                <a:spcPts val="995"/>
              </a:spcAft>
              <a:buAutoNum type="arabicPeriod" startAt="6"/>
            </a:pPr>
            <a:r>
              <a:rPr lang="en-US" sz="1000" dirty="0">
                <a:solidFill>
                  <a:srgbClr val="000000"/>
                </a:solidFill>
                <a:latin typeface="Arial"/>
                <a:ea typeface="Times New Roman"/>
                <a:cs typeface="Segoe UI"/>
              </a:rPr>
              <a:t>Add the following </a:t>
            </a:r>
            <a:r>
              <a:rPr lang="en-US" sz="1000" b="1" dirty="0">
                <a:solidFill>
                  <a:prstClr val="black"/>
                </a:solidFill>
                <a:latin typeface="Arial"/>
                <a:ea typeface="Times New Roman"/>
                <a:cs typeface="Times New Roman"/>
              </a:rPr>
              <a:t>&lt;fieldset&gt;</a:t>
            </a:r>
            <a:r>
              <a:rPr lang="en-US" sz="1000" dirty="0">
                <a:solidFill>
                  <a:srgbClr val="000000"/>
                </a:solidFill>
                <a:latin typeface="Arial"/>
                <a:ea typeface="Times New Roman"/>
                <a:cs typeface="Segoe UI"/>
              </a:rPr>
              <a:t> element and submit button to the form (between the </a:t>
            </a:r>
            <a:r>
              <a:rPr lang="en-US" sz="1000" b="1" dirty="0">
                <a:solidFill>
                  <a:prstClr val="black"/>
                </a:solidFill>
                <a:latin typeface="Arial"/>
                <a:ea typeface="Times New Roman"/>
                <a:cs typeface="Times New Roman"/>
              </a:rPr>
              <a:t>&lt;form …&gt;</a:t>
            </a:r>
            <a:r>
              <a:rPr lang="en-US" sz="1000" dirty="0">
                <a:solidFill>
                  <a:srgbClr val="000000"/>
                </a:solidFill>
                <a:latin typeface="Arial"/>
                <a:ea typeface="Times New Roman"/>
                <a:cs typeface="Segoe UI"/>
              </a:rPr>
              <a:t> and </a:t>
            </a:r>
          </a:p>
          <a:p>
            <a:pPr lvl="0">
              <a:lnSpc>
                <a:spcPct val="115000"/>
              </a:lnSpc>
              <a:spcAft>
                <a:spcPts val="995"/>
              </a:spcAft>
            </a:pPr>
            <a:r>
              <a:rPr lang="en-US" sz="1000" b="1"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&lt;/form&gt;</a:t>
            </a:r>
            <a:r>
              <a:rPr lang="en-US" sz="1000" dirty="0">
                <a:solidFill>
                  <a:srgbClr val="000000"/>
                </a:solidFill>
                <a:latin typeface="Arial"/>
                <a:ea typeface="Times New Roman"/>
                <a:cs typeface="Segoe UI"/>
              </a:rPr>
              <a:t> tags). </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&lt;fieldset&gt;</a:t>
            </a:r>
          </a:p>
          <a:p>
            <a:pPr marL="100330" marR="100330" lvl="0">
              <a:lnSpc>
                <a:spcPct val="115000"/>
              </a:lnSpc>
              <a:spcAft>
                <a:spcPts val="995"/>
              </a:spcAft>
            </a:pPr>
            <a:r>
              <a:rPr lang="en-US" sz="1000" dirty="0">
                <a:solidFill>
                  <a:prstClr val="black"/>
                </a:solidFill>
                <a:latin typeface="Arial"/>
                <a:ea typeface="Times New Roman"/>
                <a:cs typeface="Times New Roman"/>
              </a:rPr>
              <a:t>  &lt;legend&gt;</a:t>
            </a:r>
          </a:p>
          <a:p>
            <a:pPr marL="100330" marR="100330" lvl="0">
              <a:lnSpc>
                <a:spcPct val="115000"/>
              </a:lnSpc>
              <a:spcAft>
                <a:spcPts val="995"/>
              </a:spcAft>
            </a:pPr>
            <a:r>
              <a:rPr lang="en-US" sz="1000" dirty="0">
                <a:solidFill>
                  <a:prstClr val="black"/>
                </a:solidFill>
                <a:latin typeface="Arial"/>
                <a:ea typeface="Times New Roman"/>
                <a:cs typeface="Times New Roman"/>
              </a:rPr>
              <a:t>    Your Details and Enquiry</a:t>
            </a:r>
          </a:p>
          <a:p>
            <a:pPr marL="100330" marR="100330" lvl="0">
              <a:lnSpc>
                <a:spcPct val="115000"/>
              </a:lnSpc>
              <a:spcAft>
                <a:spcPts val="995"/>
              </a:spcAft>
            </a:pPr>
            <a:r>
              <a:rPr lang="en-US" sz="1000" dirty="0">
                <a:solidFill>
                  <a:prstClr val="black"/>
                </a:solidFill>
                <a:latin typeface="Arial"/>
                <a:ea typeface="Times New Roman"/>
                <a:cs typeface="Times New Roman"/>
              </a:rPr>
              <a:t>  &lt;/legend&gt;</a:t>
            </a:r>
          </a:p>
          <a:p>
            <a:pPr marL="100330" marR="100330" lvl="0">
              <a:lnSpc>
                <a:spcPct val="115000"/>
              </a:lnSpc>
              <a:spcAft>
                <a:spcPts val="995"/>
              </a:spcAft>
            </a:pPr>
            <a:r>
              <a:rPr lang="en-US" sz="1000" dirty="0">
                <a:solidFill>
                  <a:prstClr val="black"/>
                </a:solidFill>
                <a:latin typeface="Arial"/>
                <a:ea typeface="Times New Roman"/>
                <a:cs typeface="Times New Roman"/>
              </a:rPr>
              <a:t>&lt;/fieldset&gt;</a:t>
            </a:r>
          </a:p>
          <a:p>
            <a:pPr marL="100330" marR="100330" lvl="0">
              <a:lnSpc>
                <a:spcPct val="115000"/>
              </a:lnSpc>
              <a:spcAft>
                <a:spcPts val="995"/>
              </a:spcAft>
            </a:pPr>
            <a:r>
              <a:rPr lang="en-US" sz="1000" dirty="0">
                <a:solidFill>
                  <a:prstClr val="black"/>
                </a:solidFill>
                <a:latin typeface="Arial"/>
                <a:ea typeface="Times New Roman"/>
                <a:cs typeface="Times New Roman"/>
              </a:rPr>
              <a:t>&lt;input type="submit" value="Send" /&gt;</a:t>
            </a:r>
          </a:p>
          <a:p>
            <a:pPr marL="228600" lvl="0" indent="-228600">
              <a:lnSpc>
                <a:spcPct val="115000"/>
              </a:lnSpc>
              <a:spcAft>
                <a:spcPts val="995"/>
              </a:spcAft>
              <a:buAutoNum type="arabicPeriod" startAt="7"/>
            </a:pPr>
            <a:r>
              <a:rPr lang="en-US" sz="1000" dirty="0">
                <a:solidFill>
                  <a:prstClr val="black"/>
                </a:solidFill>
                <a:latin typeface="Arial"/>
                <a:ea typeface="Times New Roman"/>
                <a:cs typeface="Segoe UI"/>
              </a:rPr>
              <a:t>Add the unordered list shown in the following code sample to the </a:t>
            </a:r>
            <a:r>
              <a:rPr lang="en-US" sz="1000" b="1" dirty="0">
                <a:solidFill>
                  <a:prstClr val="black"/>
                </a:solidFill>
                <a:latin typeface="Arial"/>
                <a:ea typeface="Times New Roman"/>
                <a:cs typeface="Times New Roman"/>
              </a:rPr>
              <a:t>&lt;fieldset&gt;</a:t>
            </a:r>
            <a:r>
              <a:rPr lang="en-US" sz="1000" dirty="0">
                <a:solidFill>
                  <a:prstClr val="black"/>
                </a:solidFill>
                <a:latin typeface="Arial"/>
                <a:ea typeface="Times New Roman"/>
                <a:cs typeface="Segoe UI"/>
              </a:rPr>
              <a:t> element below the </a:t>
            </a:r>
          </a:p>
          <a:p>
            <a:pPr lvl="0">
              <a:lnSpc>
                <a:spcPct val="115000"/>
              </a:lnSpc>
              <a:spcAft>
                <a:spcPts val="995"/>
              </a:spcAft>
            </a:pPr>
            <a:r>
              <a:rPr lang="en-US" sz="1000" b="1"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&lt;/legend&gt;</a:t>
            </a:r>
            <a:r>
              <a:rPr lang="en-US" sz="1000" dirty="0">
                <a:solidFill>
                  <a:prstClr val="black"/>
                </a:solidFill>
                <a:latin typeface="Arial"/>
                <a:ea typeface="Times New Roman"/>
                <a:cs typeface="Segoe UI"/>
              </a:rPr>
              <a:t> tag. This list contains input elements for the user's name, telephone number, email address,          </a:t>
            </a:r>
          </a:p>
          <a:p>
            <a:pPr lvl="0">
              <a:lnSpc>
                <a:spcPct val="115000"/>
              </a:lnSpc>
              <a:spcAft>
                <a:spcPts val="995"/>
              </a:spcAft>
            </a:pPr>
            <a:r>
              <a:rPr lang="en-US" sz="1000" dirty="0">
                <a:solidFill>
                  <a:prstClr val="black"/>
                </a:solidFill>
                <a:latin typeface="Arial"/>
                <a:ea typeface="Times New Roman"/>
                <a:cs typeface="Segoe UI"/>
              </a:rPr>
              <a:t>      and a message.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&lt;ol&gt;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&lt;strong&gt;Name&lt;/strong&gt;&lt;br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name="UserName"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p:txBody>
      </p:sp>
      <p:sp>
        <p:nvSpPr>
          <p:cNvPr id="4" name="Slide Number Placeholder 3"/>
          <p:cNvSpPr>
            <a:spLocks noGrp="1"/>
          </p:cNvSpPr>
          <p:nvPr>
            <p:ph type="sldNum" sz="quarter" idx="10"/>
          </p:nvPr>
        </p:nvSpPr>
        <p:spPr/>
        <p:txBody>
          <a:bodyPr/>
          <a:lstStyle/>
          <a:p>
            <a:fld id="{F93F8BFA-9746-4BA5-A005-789A6ADF45AE}" type="slidenum">
              <a:rPr lang="en-US" smtClean="0"/>
              <a:t>10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98174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Telephone&lt;br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name="Phone"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Email Address&lt;br /&gt;</a:t>
            </a:r>
          </a:p>
          <a:p>
            <a:pPr marL="100330" marR="100330" lvl="0">
              <a:lnSpc>
                <a:spcPct val="115000"/>
              </a:lnSpc>
              <a:spcAft>
                <a:spcPts val="995"/>
              </a:spcAft>
            </a:pPr>
            <a:r>
              <a:rPr lang="en-US" sz="1000" dirty="0">
                <a:solidFill>
                  <a:prstClr val="black"/>
                </a:solidFill>
                <a:latin typeface="Arial"/>
                <a:ea typeface="Times New Roman"/>
                <a:cs typeface="Times New Roman"/>
              </a:rPr>
              <a:t>      &lt;input type="text" </a:t>
            </a:r>
          </a:p>
          <a:p>
            <a:pPr marL="100330" marR="100330" lvl="0">
              <a:lnSpc>
                <a:spcPct val="115000"/>
              </a:lnSpc>
              <a:spcAft>
                <a:spcPts val="995"/>
              </a:spcAft>
            </a:pPr>
            <a:r>
              <a:rPr lang="en-US" sz="1000" dirty="0">
                <a:solidFill>
                  <a:prstClr val="black"/>
                </a:solidFill>
                <a:latin typeface="Arial"/>
                <a:ea typeface="Times New Roman"/>
                <a:cs typeface="Times New Roman"/>
              </a:rPr>
              <a:t>             name="Email" /&gt;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&lt;strong&gt;Message&lt;/strong&gt;&lt;br /&gt;</a:t>
            </a:r>
          </a:p>
          <a:p>
            <a:pPr marL="100330" marR="100330" lvl="0">
              <a:lnSpc>
                <a:spcPct val="115000"/>
              </a:lnSpc>
              <a:spcAft>
                <a:spcPts val="995"/>
              </a:spcAft>
            </a:pPr>
            <a:r>
              <a:rPr lang="en-US" sz="1000" dirty="0">
                <a:solidFill>
                  <a:prstClr val="black"/>
                </a:solidFill>
                <a:latin typeface="Arial"/>
                <a:ea typeface="Times New Roman"/>
                <a:cs typeface="Times New Roman"/>
              </a:rPr>
              <a:t>      &lt;textarea name="Message" </a:t>
            </a:r>
          </a:p>
          <a:p>
            <a:pPr marL="100330" marR="100330" lvl="0">
              <a:lnSpc>
                <a:spcPct val="115000"/>
              </a:lnSpc>
              <a:spcAft>
                <a:spcPts val="995"/>
              </a:spcAft>
            </a:pPr>
            <a:r>
              <a:rPr lang="en-US" sz="1000" dirty="0">
                <a:solidFill>
                  <a:prstClr val="black"/>
                </a:solidFill>
                <a:latin typeface="Arial"/>
                <a:ea typeface="Times New Roman"/>
                <a:cs typeface="Times New Roman"/>
              </a:rPr>
              <a:t>        cols="30" rows="10"&gt;Add your message here</a:t>
            </a:r>
          </a:p>
          <a:p>
            <a:pPr marL="100330" marR="100330" lvl="0">
              <a:lnSpc>
                <a:spcPct val="115000"/>
              </a:lnSpc>
              <a:spcAft>
                <a:spcPts val="995"/>
              </a:spcAft>
            </a:pPr>
            <a:r>
              <a:rPr lang="en-US" sz="1000" dirty="0">
                <a:solidFill>
                  <a:prstClr val="black"/>
                </a:solidFill>
                <a:latin typeface="Arial"/>
                <a:ea typeface="Times New Roman"/>
                <a:cs typeface="Times New Roman"/>
              </a:rPr>
              <a:t>      &lt;/textarea&gt;</a:t>
            </a:r>
          </a:p>
          <a:p>
            <a:pPr marL="100330" marR="100330" lvl="0">
              <a:lnSpc>
                <a:spcPct val="115000"/>
              </a:lnSpc>
              <a:spcAft>
                <a:spcPts val="995"/>
              </a:spcAft>
            </a:pPr>
            <a:r>
              <a:rPr lang="en-US" sz="1000" dirty="0">
                <a:solidFill>
                  <a:prstClr val="black"/>
                </a:solidFill>
                <a:latin typeface="Arial"/>
                <a:ea typeface="Times New Roman"/>
                <a:cs typeface="Times New Roman"/>
              </a:rPr>
              <a:t>    &lt;/label&gt;</a:t>
            </a:r>
          </a:p>
          <a:p>
            <a:pPr marL="100330" marR="100330" lvl="0">
              <a:lnSpc>
                <a:spcPct val="115000"/>
              </a:lnSpc>
              <a:spcAft>
                <a:spcPts val="995"/>
              </a:spcAft>
            </a:pPr>
            <a:r>
              <a:rPr lang="en-US" sz="1000" dirty="0">
                <a:solidFill>
                  <a:prstClr val="black"/>
                </a:solidFill>
                <a:latin typeface="Arial"/>
                <a:ea typeface="Times New Roman"/>
                <a:cs typeface="Times New Roman"/>
              </a:rPr>
              <a:t>  &lt;/li&gt;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567542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&lt;/ol&gt;</a:t>
            </a:r>
          </a:p>
          <a:p>
            <a:pPr lvl="0">
              <a:lnSpc>
                <a:spcPct val="115000"/>
              </a:lnSpc>
              <a:spcAft>
                <a:spcPts val="995"/>
              </a:spcAft>
            </a:pPr>
            <a:r>
              <a:rPr lang="en-US" sz="1000" dirty="0">
                <a:solidFill>
                  <a:prstClr val="black"/>
                </a:solidFill>
                <a:latin typeface="Arial"/>
                <a:ea typeface="Times New Roman"/>
                <a:cs typeface="Times New Roman"/>
              </a:rPr>
              <a:t>8.      Save the file and close Notepad.</a:t>
            </a:r>
          </a:p>
          <a:p>
            <a:pPr lvl="0">
              <a:lnSpc>
                <a:spcPct val="115000"/>
              </a:lnSpc>
              <a:spcAft>
                <a:spcPts val="1000"/>
              </a:spcAft>
            </a:pPr>
            <a:r>
              <a:rPr lang="en-US" sz="1000" dirty="0">
                <a:solidFill>
                  <a:prstClr val="black"/>
                </a:solidFill>
                <a:latin typeface="Arial"/>
                <a:ea typeface="Calibri"/>
                <a:cs typeface="Segoe UI"/>
              </a:rPr>
              <a:t>View the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Windows taskbar, click the File Explorer icon.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Browse to the folder </a:t>
            </a:r>
            <a:r>
              <a:rPr lang="en-US" sz="1000" b="1" dirty="0">
                <a:solidFill>
                  <a:prstClr val="black"/>
                </a:solidFill>
                <a:latin typeface="Arial"/>
                <a:ea typeface="Times New Roman"/>
                <a:cs typeface="Times New Roman"/>
              </a:rPr>
              <a:t>E:\Mod01\Democode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Double-click </a:t>
            </a:r>
            <a:r>
              <a:rPr lang="en-US" sz="1000" b="1" dirty="0">
                <a:solidFill>
                  <a:prstClr val="black"/>
                </a:solidFill>
                <a:latin typeface="Arial"/>
                <a:ea typeface="Times New Roman"/>
                <a:cs typeface="Times New Roman"/>
              </a:rPr>
              <a:t>ContactUs.html</a:t>
            </a:r>
            <a:r>
              <a:rPr lang="en-US" sz="1000" dirty="0">
                <a:solidFill>
                  <a:srgbClr val="000000"/>
                </a:solidFill>
                <a:latin typeface="Arial"/>
                <a:ea typeface="Times New Roman"/>
                <a:cs typeface="Segoe UI"/>
              </a:rPr>
              <a:t> to display the page in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How do you want to open this type of file (.html)?</a:t>
            </a:r>
            <a:r>
              <a:rPr lang="en-US" sz="1000" dirty="0">
                <a:solidFill>
                  <a:srgbClr val="000000"/>
                </a:solidFill>
                <a:latin typeface="Arial"/>
                <a:ea typeface="Times New Roman"/>
                <a:cs typeface="Segoe UI"/>
              </a:rPr>
              <a:t> dialog box, click </a:t>
            </a:r>
            <a:r>
              <a:rPr lang="en-US" sz="1000" b="1" dirty="0">
                <a:solidFill>
                  <a:prstClr val="black"/>
                </a:solidFill>
                <a:latin typeface="Arial"/>
                <a:ea typeface="Times New Roman"/>
                <a:cs typeface="Times New Roman"/>
              </a:rPr>
              <a:t>Internet Explorer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Enter some sample data, but do not click </a:t>
            </a:r>
            <a:r>
              <a:rPr lang="en-US" sz="1000" b="1" dirty="0">
                <a:solidFill>
                  <a:prstClr val="black"/>
                </a:solidFill>
                <a:latin typeface="Arial"/>
                <a:ea typeface="Times New Roman"/>
                <a:cs typeface="Times New Roman"/>
              </a:rPr>
              <a:t>Send</a:t>
            </a: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Segoe UI"/>
              </a:rPr>
              <a:t>If you do click Send, Internet Explorer will display the message </a:t>
            </a:r>
            <a:r>
              <a:rPr lang="en-US" sz="1000" b="1" dirty="0">
                <a:solidFill>
                  <a:prstClr val="black"/>
                </a:solidFill>
                <a:latin typeface="Arial"/>
                <a:ea typeface="Calibri"/>
                <a:cs typeface="Times New Roman"/>
              </a:rPr>
              <a:t>This page can't be displayed</a:t>
            </a:r>
            <a:r>
              <a:rPr lang="en-US" sz="1000" dirty="0">
                <a:solidFill>
                  <a:prstClr val="black"/>
                </a:solidFill>
                <a:latin typeface="Arial"/>
                <a:ea typeface="Calibri"/>
                <a:cs typeface="Segoe UI"/>
              </a:rPr>
              <a:t>. This occurs because the URL that is specified as the action attribute for the form (support.aspx) does not exist.</a:t>
            </a:r>
            <a:endParaRPr lang="en-US" dirty="0"/>
          </a:p>
        </p:txBody>
      </p:sp>
      <p:sp>
        <p:nvSpPr>
          <p:cNvPr id="4" name="Slide Number Placeholder 3"/>
          <p:cNvSpPr>
            <a:spLocks noGrp="1"/>
          </p:cNvSpPr>
          <p:nvPr>
            <p:ph type="sldNum" sz="quarter" idx="10"/>
          </p:nvPr>
        </p:nvSpPr>
        <p:spPr/>
        <p:txBody>
          <a:bodyPr/>
          <a:lstStyle/>
          <a:p>
            <a:fld id="{F93F8BFA-9746-4BA5-A005-789A6ADF45AE}" type="slidenum">
              <a:rPr lang="en-US" smtClean="0"/>
              <a:t>12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03168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topic to describe the purpose of JavaScript and how to reference code from an HTML page. Do not go into the details of the JavaScript language, as this subject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95675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As with lesson 1, much of the material in this lesson should be review. However, students are likely to be less familiar with CSS than with HTML, so you may need to spend a little time to ensure that students understand the principles of styling and how CSS works. In particular, emphasize the importance of understanding cascading and inheritance in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533101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understand the basic CSS selector/rule syntax. Be prepared to give them further examples if necessary.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821204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Be prepared to take extra time over this topic. The syntax of concatenated selectors and attribute selectors can be confusing at first, so be prepared to give further examples.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2831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understand that the same HTML element can be the target of multiple CSS selectors. The cascade mechanism determines how the rules associated with these selectors are applied.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457317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course places styles in a set of separate style sheets. The HTML pages in the lab application use &lt;link&gt; elements to reference the style sheets.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60885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time allows, re-run the DemoWebSite application from the previous application and show the F12 Developer Tools in action. For example, show the HTML markup for the ContactUs form, use the HTML tab to make a change to part of the text on the page, and then click Refresh in the HTML toolbar to update the page displayed in Internet Explorer.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119039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content in this module is HTML version-neutral, except for the content that explains DOCTYPEs.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new features of HTML5 and CSS3 are described starting in module 2, and JavaScript is introduced in module 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89820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Much of the material in this lesson should be revision. Do not spend too much time on this material, but use it to get a feel for how familiar the students are with HTML.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34954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long on this topic. The important points to get across are that an HTML page should include a DOCTYPE declaration to enable the browser to determine how to interpret the HTML markup in the page, and if you are using HTML5 you simply need to specify a DOCTYPE of </a:t>
            </a:r>
            <a:r>
              <a:rPr lang="en-US" sz="1000" b="1" dirty="0">
                <a:latin typeface="Arial"/>
                <a:ea typeface="Calibri"/>
                <a:cs typeface="Times New Roman"/>
              </a:rPr>
              <a:t>html</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the inclusion of &lt;meta charset="utf-8"/&gt; in the first 512 bytes of the code example to prevent a security risk.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also that while including the HTML5 DOCTYPE is not mandatory, not doing so means the following:</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Browsers don't recognize that the document is HTML5, and some browsers will ignore the new elements. </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Segoe UI"/>
              </a:rPr>
              <a:t>Browsers start working in quirks mode.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838101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global attributes from HTML4 are id, dir, title, lang, class, and style. HTML5 adds 15 more, including accesskey, hidden, spellcheck, tabindex, and translate.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40059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 not spend too long on this topic as much of it should be review for students. Simply highlight the functionality and refer students to the W3C website (http://go.microsoft.com/fwlink/?LinkID=267709) if they need detailed information.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859516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key point is to explain to students that links provide a means to connect pages and other content.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391758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topic short. It is tempting to go into all the nuances of the different types of input available, but save this discussion for module 4, which covers forms and validation in more detail.</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Tree>
    <p:extLst>
      <p:ext uri="{BB962C8B-B14F-4D97-AF65-F5344CB8AC3E}">
        <p14:creationId xmlns:p14="http://schemas.microsoft.com/office/powerpoint/2010/main" val="253044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 complete version of the </a:t>
            </a:r>
            <a:r>
              <a:rPr lang="en-US" sz="1000" b="1" dirty="0">
                <a:latin typeface="Arial"/>
                <a:ea typeface="Calibri"/>
                <a:cs typeface="Times New Roman"/>
              </a:rPr>
              <a:t>ContactUs.html</a:t>
            </a:r>
            <a:r>
              <a:rPr lang="en-US" sz="1000" dirty="0">
                <a:latin typeface="Arial"/>
                <a:ea typeface="Calibri"/>
                <a:cs typeface="Segoe UI"/>
              </a:rPr>
              <a:t> file is available in the </a:t>
            </a:r>
            <a:r>
              <a:rPr lang="en-US" sz="1000" b="1" dirty="0">
                <a:latin typeface="Arial"/>
                <a:ea typeface="Calibri"/>
                <a:cs typeface="Times New Roman"/>
              </a:rPr>
              <a:t>ContactUs – Complete.html</a:t>
            </a:r>
            <a:r>
              <a:rPr lang="en-US" sz="1000" dirty="0">
                <a:latin typeface="Arial"/>
                <a:ea typeface="Calibri"/>
                <a:cs typeface="Segoe UI"/>
              </a:rPr>
              <a:t> file, in the </a:t>
            </a:r>
            <a:r>
              <a:rPr lang="en-US" sz="1000" b="1" dirty="0">
                <a:latin typeface="Arial"/>
                <a:ea typeface="Calibri"/>
                <a:cs typeface="Times New Roman"/>
              </a:rPr>
              <a:t>E:\Mod01\Democode</a:t>
            </a:r>
            <a:r>
              <a:rPr lang="en-US" sz="1000" dirty="0">
                <a:latin typeface="Arial"/>
                <a:ea typeface="Calibri"/>
                <a:cs typeface="Segoe UI"/>
              </a:rPr>
              <a:t> folder. If necessary, copy and paste the HTML markup from this file to save typing during the demonstration.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20480B-SEA-DEV11</a:t>
            </a:r>
            <a:r>
              <a:rPr lang="en-US" sz="1000" dirty="0">
                <a:effectLst/>
                <a:latin typeface="Arial"/>
                <a:ea typeface="Times New Roman"/>
                <a:cs typeface="Times New Roman"/>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Create an HTML Page</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Segoe UI"/>
              </a:rPr>
              <a:t> screen, right-click outside of any tile, and in the task bar click </a:t>
            </a:r>
            <a:r>
              <a:rPr lang="en-US" sz="1000" b="1" dirty="0">
                <a:effectLst/>
                <a:latin typeface="Arial"/>
                <a:ea typeface="Times New Roman"/>
                <a:cs typeface="Times New Roman"/>
              </a:rPr>
              <a:t>All apps</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solidFill>
                  <a:srgbClr val="000000"/>
                </a:solidFill>
                <a:effectLst/>
                <a:latin typeface="Arial"/>
                <a:ea typeface="Times New Roman"/>
                <a:cs typeface="Segoe UI"/>
              </a:rPr>
              <a:t> screen, in the </a:t>
            </a:r>
            <a:r>
              <a:rPr lang="en-US" sz="1000" b="1" dirty="0">
                <a:effectLst/>
                <a:latin typeface="Arial"/>
                <a:ea typeface="Times New Roman"/>
                <a:cs typeface="Times New Roman"/>
              </a:rPr>
              <a:t>Windows Accessories</a:t>
            </a:r>
            <a:r>
              <a:rPr lang="en-US" sz="1000" dirty="0">
                <a:solidFill>
                  <a:srgbClr val="000000"/>
                </a:solidFill>
                <a:effectLst/>
                <a:latin typeface="Arial"/>
                <a:ea typeface="Times New Roman"/>
                <a:cs typeface="Segoe UI"/>
              </a:rPr>
              <a:t> section, click </a:t>
            </a:r>
            <a:r>
              <a:rPr lang="en-US" sz="1000" b="1" dirty="0">
                <a:effectLst/>
                <a:latin typeface="Arial"/>
                <a:ea typeface="Times New Roman"/>
                <a:cs typeface="Times New Roman"/>
              </a:rPr>
              <a:t>Notepad</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Add the following basic HTML structure to the blank text file.</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&lt;!DOCTYPE HTML&gt;</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&lt;html lang="en"&gt;</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  &lt;head&gt;</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    &lt;meta charset="UTF-8" /&gt;</a:t>
            </a:r>
            <a:endParaRPr lang="en-US" sz="1000" dirty="0">
              <a:effectLst/>
              <a:latin typeface="Arial"/>
              <a:ea typeface="Times New Roman"/>
              <a:cs typeface="Times New Roman"/>
            </a:endParaRPr>
          </a:p>
          <a:p>
            <a:pPr marL="100330" marR="100330">
              <a:lnSpc>
                <a:spcPts val="1000"/>
              </a:lnSpc>
              <a:spcAft>
                <a:spcPts val="600"/>
              </a:spcAft>
            </a:pPr>
            <a:r>
              <a:rPr lang="nb-NO" sz="1000" dirty="0">
                <a:effectLst/>
                <a:latin typeface="Arial"/>
                <a:ea typeface="Times New Roman"/>
                <a:cs typeface="Times New Roman"/>
              </a:rPr>
              <a:t>    </a:t>
            </a:r>
            <a:r>
              <a:rPr lang="en-US" sz="1000" dirty="0">
                <a:effectLst/>
                <a:latin typeface="Arial"/>
                <a:ea typeface="Times New Roman"/>
                <a:cs typeface="Times New Roman"/>
              </a:rPr>
              <a:t>&lt;title&gt;Contact Us&lt;/title&gt;</a:t>
            </a:r>
          </a:p>
          <a:p>
            <a:pPr marL="100330" marR="100330">
              <a:lnSpc>
                <a:spcPts val="1000"/>
              </a:lnSpc>
              <a:spcAft>
                <a:spcPts val="600"/>
              </a:spcAft>
            </a:pPr>
            <a:r>
              <a:rPr lang="en-US" sz="1000" dirty="0">
                <a:effectLst/>
                <a:latin typeface="Arial"/>
                <a:ea typeface="Times New Roman"/>
                <a:cs typeface="Times New Roman"/>
              </a:rPr>
              <a:t>  &lt;/head&gt;</a:t>
            </a:r>
          </a:p>
          <a:p>
            <a:pPr marL="100330" marR="100330">
              <a:lnSpc>
                <a:spcPts val="1000"/>
              </a:lnSpc>
              <a:spcAft>
                <a:spcPts val="600"/>
              </a:spcAft>
            </a:pPr>
            <a:r>
              <a:rPr lang="en-US" sz="1000" dirty="0">
                <a:effectLst/>
                <a:latin typeface="Arial"/>
                <a:ea typeface="Times New Roman"/>
                <a:cs typeface="Times New Roman"/>
              </a:rPr>
              <a:t>  &lt;body&gt;</a:t>
            </a:r>
          </a:p>
          <a:p>
            <a:pPr marL="100330" marR="100330">
              <a:lnSpc>
                <a:spcPts val="1000"/>
              </a:lnSpc>
              <a:spcAft>
                <a:spcPts val="600"/>
              </a:spcAft>
            </a:pPr>
            <a:r>
              <a:rPr lang="en-US" sz="1000" dirty="0">
                <a:effectLst/>
                <a:latin typeface="Arial"/>
                <a:ea typeface="Times New Roman"/>
                <a:cs typeface="Times New Roman"/>
              </a:rPr>
              <a:t>  &lt;/body&gt;</a:t>
            </a:r>
          </a:p>
          <a:p>
            <a:pPr marL="100330" marR="100330">
              <a:lnSpc>
                <a:spcPts val="1000"/>
              </a:lnSpc>
              <a:spcAft>
                <a:spcPts val="600"/>
              </a:spcAft>
            </a:pPr>
            <a:r>
              <a:rPr lang="en-US" sz="1000" dirty="0">
                <a:effectLst/>
                <a:latin typeface="Arial"/>
                <a:ea typeface="Times New Roman"/>
                <a:cs typeface="Times New Roman"/>
              </a:rPr>
              <a:t>&lt;/html&gt;</a:t>
            </a:r>
          </a:p>
          <a:p>
            <a:pPr>
              <a:lnSpc>
                <a:spcPct val="115000"/>
              </a:lnSpc>
              <a:spcAft>
                <a:spcPts val="1000"/>
              </a:spcAft>
            </a:pPr>
            <a:r>
              <a:rPr lang="en-US" sz="1000" dirty="0">
                <a:latin typeface="Arial"/>
                <a:ea typeface="Calibri"/>
                <a:cs typeface="Segoe UI"/>
              </a:rPr>
              <a:t>4.     Save the file as </a:t>
            </a:r>
            <a:r>
              <a:rPr lang="en-US" sz="1000" b="1" dirty="0">
                <a:latin typeface="Arial"/>
                <a:ea typeface="Calibri"/>
                <a:cs typeface="Times New Roman"/>
              </a:rPr>
              <a:t>E:\Mod01\Democode\ ContactUs.html</a:t>
            </a:r>
            <a:r>
              <a:rPr lang="en-US" sz="1000" dirty="0">
                <a:latin typeface="Arial"/>
                <a:ea typeface="Calibri"/>
                <a:cs typeface="Segoe UI"/>
              </a:rPr>
              <a:t>.Add a Form with Input Controls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93F8BFA-9746-4BA5-A005-789A6ADF45AE}"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1: Overview of HTML and CSS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1840638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42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3848" y="3169492"/>
            <a:ext cx="5732417" cy="340093"/>
          </a:xfrm>
        </p:spPr>
        <p:txBody>
          <a:bodyPr/>
          <a:lstStyle/>
          <a:p>
            <a:r>
              <a:rPr lang="en-US" sz="2600"/>
              <a:t>Module 1</a:t>
            </a:r>
            <a:endParaRPr lang="en-US" sz="2600" dirty="0"/>
          </a:p>
        </p:txBody>
      </p:sp>
      <p:sp>
        <p:nvSpPr>
          <p:cNvPr id="3" name="Subtitle 2"/>
          <p:cNvSpPr>
            <a:spLocks noGrp="1"/>
          </p:cNvSpPr>
          <p:nvPr>
            <p:ph type="subTitle" sz="quarter" idx="1"/>
          </p:nvPr>
        </p:nvSpPr>
        <p:spPr/>
        <p:txBody>
          <a:bodyPr/>
          <a:lstStyle/>
          <a:p>
            <a:r>
              <a:rPr lang="en-GB" dirty="0"/>
              <a:t>Overview of HTML and CSS
</a:t>
            </a:r>
            <a:endParaRPr lang="en-US" dirty="0"/>
          </a:p>
        </p:txBody>
      </p:sp>
    </p:spTree>
    <p:extLst>
      <p:ext uri="{BB962C8B-B14F-4D97-AF65-F5344CB8AC3E}">
        <p14:creationId xmlns:p14="http://schemas.microsoft.com/office/powerpoint/2010/main" val="209961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41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669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047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33d90c1-ab43-4ae3-b968-5375cddafe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Attaching Scripts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HTML is static, but pages can use JavaScript to add dynamic behavior</a:t>
            </a:r>
          </a:p>
          <a:p>
            <a:r>
              <a:rPr lang="en-US" dirty="0"/>
              <a:t>Use the &lt;script&gt; element to specify the location of the JavaScript code:</a:t>
            </a:r>
          </a:p>
          <a:p>
            <a:pPr marL="0" indent="0">
              <a:buNone/>
            </a:pPr>
            <a:endParaRPr lang="en-US" dirty="0"/>
          </a:p>
          <a:p>
            <a:pPr marL="0" indent="0">
              <a:buNone/>
            </a:pPr>
            <a:endParaRPr lang="en-US" dirty="0"/>
          </a:p>
          <a:p>
            <a:pPr lvl="1"/>
            <a:r>
              <a:rPr lang="en-US" dirty="0"/>
              <a:t>The order of &lt;script&gt; elements is important</a:t>
            </a:r>
          </a:p>
          <a:p>
            <a:pPr lvl="1"/>
            <a:r>
              <a:rPr lang="en-US" dirty="0"/>
              <a:t>Make sure objects and functions are in scope before they are used</a:t>
            </a:r>
          </a:p>
          <a:p>
            <a:r>
              <a:rPr lang="en-US" dirty="0"/>
              <a:t>Use the &lt;noscript&gt; element to alert users with browsers that have scripting disabled.</a:t>
            </a:r>
          </a:p>
        </p:txBody>
      </p:sp>
      <p:sp>
        <p:nvSpPr>
          <p:cNvPr id="5" name="Rectangle 4"/>
          <p:cNvSpPr/>
          <p:nvPr/>
        </p:nvSpPr>
        <p:spPr bwMode="auto">
          <a:xfrm>
            <a:off x="642028" y="2937756"/>
            <a:ext cx="7334655"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&lt;script type="text/javascript" src="alertme.js"&gt;&lt;/script&gt;</a:t>
            </a:r>
          </a:p>
        </p:txBody>
      </p:sp>
    </p:spTree>
    <p:extLst>
      <p:ext uri="{BB962C8B-B14F-4D97-AF65-F5344CB8AC3E}">
        <p14:creationId xmlns:p14="http://schemas.microsoft.com/office/powerpoint/2010/main" val="419160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Overview of CSS</a:t>
            </a:r>
            <a:endParaRPr lang="en-US" dirty="0"/>
          </a:p>
        </p:txBody>
      </p:sp>
      <p:sp>
        <p:nvSpPr>
          <p:cNvPr id="3" name="Text Placeholder 2"/>
          <p:cNvSpPr>
            <a:spLocks noGrp="1"/>
          </p:cNvSpPr>
          <p:nvPr>
            <p:ph type="body" idx="1"/>
          </p:nvPr>
        </p:nvSpPr>
        <p:spPr/>
        <p:txBody>
          <a:bodyPr/>
          <a:lstStyle/>
          <a:p>
            <a:r>
              <a:rPr lang="en-GB" dirty="0"/>
              <a:t>Overview of CSS Syntax
How CSS Selectors Work
How HTML Inheritance and Cascading Styles Affect Styling
Adding Styles to An HTML Page</a:t>
            </a:r>
            <a:endParaRPr lang="en-US" dirty="0"/>
          </a:p>
        </p:txBody>
      </p:sp>
    </p:spTree>
    <p:extLst>
      <p:ext uri="{BB962C8B-B14F-4D97-AF65-F5344CB8AC3E}">
        <p14:creationId xmlns:p14="http://schemas.microsoft.com/office/powerpoint/2010/main" val="343923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CSS Syntax</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All CSS rules have the same syntax:</a:t>
            </a:r>
          </a:p>
          <a:p>
            <a:pPr marL="0" indent="0">
              <a:buNone/>
            </a:pPr>
            <a:endParaRPr lang="en-US" dirty="0"/>
          </a:p>
          <a:p>
            <a:pPr marL="0" indent="0">
              <a:buNone/>
            </a:pPr>
            <a:endParaRPr lang="en-US" dirty="0"/>
          </a:p>
          <a:p>
            <a:endParaRPr lang="en-US" dirty="0"/>
          </a:p>
          <a:p>
            <a:endParaRPr lang="en-US" dirty="0"/>
          </a:p>
          <a:p>
            <a:endParaRPr lang="en-US" dirty="0"/>
          </a:p>
          <a:p>
            <a:r>
              <a:rPr lang="en-US" dirty="0"/>
              <a:t>Comments are </a:t>
            </a:r>
            <a:br>
              <a:rPr lang="en-US" dirty="0"/>
            </a:br>
            <a:r>
              <a:rPr lang="en-US" dirty="0"/>
              <a:t>enclosed in /* … */ </a:t>
            </a:r>
            <a:br>
              <a:rPr lang="en-US" dirty="0"/>
            </a:br>
            <a:r>
              <a:rPr lang="en-US" dirty="0"/>
              <a:t>delimiters</a:t>
            </a:r>
          </a:p>
          <a:p>
            <a:pPr marL="0" indent="0">
              <a:buNone/>
            </a:pPr>
            <a:endParaRPr lang="en-US" dirty="0"/>
          </a:p>
        </p:txBody>
      </p:sp>
      <p:sp>
        <p:nvSpPr>
          <p:cNvPr id="5" name="Rectangle 4"/>
          <p:cNvSpPr/>
          <p:nvPr/>
        </p:nvSpPr>
        <p:spPr bwMode="auto">
          <a:xfrm>
            <a:off x="533400" y="1752600"/>
            <a:ext cx="4419600" cy="19812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selector {</a:t>
            </a:r>
          </a:p>
          <a:p>
            <a:pPr marL="0" indent="0">
              <a:buNone/>
            </a:pPr>
            <a:r>
              <a:rPr lang="en-US" b="0" dirty="0">
                <a:latin typeface="Lucida Sans Unicode" pitchFamily="34" charset="0"/>
                <a:cs typeface="Lucida Sans Unicode" pitchFamily="34" charset="0"/>
              </a:rPr>
              <a:t>  property1:value;</a:t>
            </a:r>
          </a:p>
          <a:p>
            <a:pPr marL="0" indent="0">
              <a:buNone/>
            </a:pPr>
            <a:r>
              <a:rPr lang="en-US" b="0" dirty="0">
                <a:latin typeface="Lucida Sans Unicode" pitchFamily="34" charset="0"/>
                <a:cs typeface="Lucida Sans Unicode" pitchFamily="34" charset="0"/>
              </a:rPr>
              <a:t>  property2:value;</a:t>
            </a:r>
          </a:p>
          <a:p>
            <a:pPr marL="0" indent="0">
              <a:buNone/>
            </a:pPr>
            <a:r>
              <a:rPr lang="en-US" b="0" dirty="0">
                <a:latin typeface="Lucida Sans Unicode" pitchFamily="34" charset="0"/>
                <a:cs typeface="Lucida Sans Unicode" pitchFamily="34" charset="0"/>
              </a:rPr>
              <a:t>  ..</a:t>
            </a:r>
          </a:p>
          <a:p>
            <a:pPr marL="0" indent="0">
              <a:buNone/>
            </a:pPr>
            <a:r>
              <a:rPr lang="en-US" b="0" dirty="0">
                <a:latin typeface="Lucida Sans Unicode" pitchFamily="34" charset="0"/>
                <a:cs typeface="Lucida Sans Unicode" pitchFamily="34" charset="0"/>
              </a:rPr>
              <a:t>  propertyN:value;</a:t>
            </a:r>
          </a:p>
          <a:p>
            <a:pPr marL="0" indent="0">
              <a:buNone/>
            </a:pPr>
            <a:r>
              <a:rPr lang="en-US" b="0" dirty="0">
                <a:latin typeface="Lucida Sans Unicode" pitchFamily="34" charset="0"/>
                <a:cs typeface="Lucida Sans Unicode" pitchFamily="34" charset="0"/>
              </a:rPr>
              <a:t>}</a:t>
            </a:r>
          </a:p>
        </p:txBody>
      </p:sp>
      <p:sp>
        <p:nvSpPr>
          <p:cNvPr id="6" name="Rectangle 5"/>
          <p:cNvSpPr/>
          <p:nvPr/>
        </p:nvSpPr>
        <p:spPr bwMode="auto">
          <a:xfrm>
            <a:off x="4648200" y="4114800"/>
            <a:ext cx="4191000" cy="22098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 Targets level 1 headings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h1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font-size: 42px;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color: pink;</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font-family: 'Segoe UI';</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4217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20e608d-c924-4f60-be14-8bddb2dacc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CSS Selectors Work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There are three basic CSS selectors</a:t>
            </a:r>
          </a:p>
          <a:p>
            <a:pPr lvl="1"/>
            <a:r>
              <a:rPr lang="en-US" dirty="0"/>
              <a:t>The element selector:  h2{}</a:t>
            </a:r>
          </a:p>
          <a:p>
            <a:pPr lvl="1"/>
            <a:r>
              <a:rPr lang="en-US" dirty="0"/>
              <a:t>The class selector:  .</a:t>
            </a:r>
            <a:r>
              <a:rPr lang="en-US" dirty="0" err="1"/>
              <a:t>myClass</a:t>
            </a:r>
            <a:r>
              <a:rPr lang="en-US" dirty="0"/>
              <a:t> {}</a:t>
            </a:r>
          </a:p>
          <a:p>
            <a:pPr lvl="1"/>
            <a:r>
              <a:rPr lang="en-US" dirty="0"/>
              <a:t>The id selector:   #</a:t>
            </a:r>
            <a:r>
              <a:rPr lang="en-US" dirty="0" err="1"/>
              <a:t>thisId</a:t>
            </a:r>
            <a:r>
              <a:rPr lang="en-US" dirty="0"/>
              <a:t> {}</a:t>
            </a:r>
          </a:p>
          <a:p>
            <a:r>
              <a:rPr lang="en-US" dirty="0"/>
              <a:t>CSS selectors can be combined to create more specific rules</a:t>
            </a:r>
          </a:p>
          <a:p>
            <a:r>
              <a:rPr lang="en-US" dirty="0"/>
              <a:t>The wildcard * selector returns the set of all elements * {}</a:t>
            </a:r>
          </a:p>
          <a:p>
            <a:r>
              <a:rPr lang="en-US" dirty="0"/>
              <a:t>Use […] to refine selectors based on attribute values </a:t>
            </a:r>
            <a:r>
              <a:rPr lang="da-DK" dirty="0"/>
              <a:t>input[type=text]</a:t>
            </a:r>
            <a:endParaRPr lang="en-US" dirty="0"/>
          </a:p>
        </p:txBody>
      </p:sp>
    </p:spTree>
    <p:extLst>
      <p:ext uri="{BB962C8B-B14F-4D97-AF65-F5344CB8AC3E}">
        <p14:creationId xmlns:p14="http://schemas.microsoft.com/office/powerpoint/2010/main" val="242715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8a88488-fe23-4232-8922-38ee1357bf61">
    <p:spTree>
      <p:nvGrpSpPr>
        <p:cNvPr id="1" name=""/>
        <p:cNvGrpSpPr/>
        <p:nvPr/>
      </p:nvGrpSpPr>
      <p:grpSpPr>
        <a:xfrm>
          <a:off x="0" y="0"/>
          <a:ext cx="0" cy="0"/>
          <a:chOff x="0" y="0"/>
          <a:chExt cx="0" cy="0"/>
        </a:xfrm>
      </p:grpSpPr>
      <p:sp>
        <p:nvSpPr>
          <p:cNvPr id="2" name="Title 1"/>
          <p:cNvSpPr>
            <a:spLocks noGrp="1"/>
          </p:cNvSpPr>
          <p:nvPr>
            <p:ph type="title"/>
          </p:nvPr>
        </p:nvSpPr>
        <p:spPr>
          <a:xfrm>
            <a:off x="395536" y="44624"/>
            <a:ext cx="8748463" cy="620690"/>
          </a:xfrm>
        </p:spPr>
        <p:txBody>
          <a:bodyPr/>
          <a:lstStyle/>
          <a:p>
            <a:r>
              <a:rPr lang="en-GB" dirty="0"/>
              <a:t>How HTML Inheritance and Cascading Styles Affect Styling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HTML inheritance and the CSS cascade mechanism govern how browsers apply style rules</a:t>
            </a:r>
          </a:p>
          <a:p>
            <a:endParaRPr lang="en-US" dirty="0"/>
          </a:p>
          <a:p>
            <a:r>
              <a:rPr lang="en-US" dirty="0"/>
              <a:t>HTML inheritance determines which style properties an element inherits from its parent</a:t>
            </a:r>
          </a:p>
          <a:p>
            <a:endParaRPr lang="en-US" dirty="0"/>
          </a:p>
          <a:p>
            <a:r>
              <a:rPr lang="en-US" dirty="0"/>
              <a:t>The cascade mechanism determines how style properties are applied when conflicting rules apply to the same element</a:t>
            </a:r>
          </a:p>
        </p:txBody>
      </p:sp>
    </p:spTree>
    <p:extLst>
      <p:ext uri="{BB962C8B-B14F-4D97-AF65-F5344CB8AC3E}">
        <p14:creationId xmlns:p14="http://schemas.microsoft.com/office/powerpoint/2010/main" val="325942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Adding Styles to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Use an element's style </a:t>
            </a:r>
            <a:br>
              <a:rPr lang="en-GB" dirty="0"/>
            </a:br>
            <a:r>
              <a:rPr lang="en-GB" dirty="0"/>
              <a:t>attribute to define styles </a:t>
            </a:r>
            <a:br>
              <a:rPr lang="en-GB" dirty="0"/>
            </a:br>
            <a:r>
              <a:rPr lang="en-GB" dirty="0"/>
              <a:t>specific to that element:</a:t>
            </a:r>
          </a:p>
          <a:p>
            <a:endParaRPr lang="en-GB" dirty="0"/>
          </a:p>
          <a:p>
            <a:r>
              <a:rPr lang="en-GB" dirty="0"/>
              <a:t>Use the &lt;style&gt; element in</a:t>
            </a:r>
            <a:br>
              <a:rPr lang="en-GB" dirty="0"/>
            </a:br>
            <a:r>
              <a:rPr lang="en-GB" dirty="0"/>
              <a:t> the &lt;head&gt; to include </a:t>
            </a:r>
            <a:br>
              <a:rPr lang="en-GB" dirty="0"/>
            </a:br>
            <a:r>
              <a:rPr lang="en-GB" dirty="0"/>
              <a:t>styles specific to a page:</a:t>
            </a:r>
          </a:p>
          <a:p>
            <a:endParaRPr lang="en-GB" dirty="0"/>
          </a:p>
          <a:p>
            <a:r>
              <a:rPr lang="en-US" dirty="0"/>
              <a:t>Use the &lt;link&gt; element to reference an external style sheet:</a:t>
            </a:r>
          </a:p>
          <a:p>
            <a:endParaRPr lang="en-GB" dirty="0"/>
          </a:p>
        </p:txBody>
      </p:sp>
      <p:sp>
        <p:nvSpPr>
          <p:cNvPr id="5" name="Rectangle 4"/>
          <p:cNvSpPr/>
          <p:nvPr/>
        </p:nvSpPr>
        <p:spPr bwMode="auto">
          <a:xfrm>
            <a:off x="76200" y="5791200"/>
            <a:ext cx="8915400" cy="6096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&lt;link rel="stylesheet" type="text/css" href="mystyles.css" media="screen"&gt;</a:t>
            </a:r>
            <a:endParaRPr lang="en-GB" b="0" dirty="0"/>
          </a:p>
        </p:txBody>
      </p:sp>
      <p:sp>
        <p:nvSpPr>
          <p:cNvPr id="6" name="Rectangle 5"/>
          <p:cNvSpPr/>
          <p:nvPr/>
        </p:nvSpPr>
        <p:spPr bwMode="auto">
          <a:xfrm>
            <a:off x="5257800" y="2928026"/>
            <a:ext cx="3352800"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&lt;style type="text/css"&gt;</a:t>
            </a:r>
          </a:p>
          <a:p>
            <a:pPr marL="0" indent="0">
              <a:buNone/>
            </a:pPr>
            <a:r>
              <a:rPr lang="en-GB" b="0" dirty="0">
                <a:latin typeface="Lucida Sans Unicode" pitchFamily="34" charset="0"/>
                <a:cs typeface="Lucida Sans Unicode" pitchFamily="34" charset="0"/>
              </a:rPr>
              <a:t>    p { color: blue; }</a:t>
            </a:r>
          </a:p>
          <a:p>
            <a:pPr marL="0" indent="0">
              <a:buNone/>
            </a:pPr>
            <a:r>
              <a:rPr lang="en-GB" b="0" dirty="0">
                <a:latin typeface="Lucida Sans Unicode" pitchFamily="34" charset="0"/>
                <a:cs typeface="Lucida Sans Unicode" pitchFamily="34" charset="0"/>
              </a:rPr>
              <a:t>&lt;/style&gt;</a:t>
            </a:r>
            <a:endParaRPr lang="en-GB" b="0" dirty="0"/>
          </a:p>
        </p:txBody>
      </p:sp>
      <p:sp>
        <p:nvSpPr>
          <p:cNvPr id="7" name="Rectangle 6"/>
          <p:cNvSpPr/>
          <p:nvPr/>
        </p:nvSpPr>
        <p:spPr bwMode="auto">
          <a:xfrm>
            <a:off x="5256179" y="1066800"/>
            <a:ext cx="3354421" cy="1295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&lt;p style=</a:t>
            </a:r>
            <a:r>
              <a:rPr lang="en-GB" b="0" dirty="0">
                <a:latin typeface="Lucida Sans Unicode" pitchFamily="34" charset="0"/>
                <a:cs typeface="Lucida Sans Unicode" pitchFamily="34" charset="0"/>
              </a:rPr>
              <a:t>"</a:t>
            </a:r>
            <a:r>
              <a:rPr lang="en-US" b="0" dirty="0">
                <a:latin typeface="Lucida Sans Unicode" pitchFamily="34" charset="0"/>
                <a:cs typeface="Lucida Sans Unicode" pitchFamily="34" charset="0"/>
              </a:rPr>
              <a:t>color:blue;</a:t>
            </a:r>
            <a:r>
              <a:rPr lang="en-GB" b="0" dirty="0">
                <a:latin typeface="Lucida Sans Unicode" pitchFamily="34" charset="0"/>
                <a:cs typeface="Lucida Sans Unicode" pitchFamily="34" charset="0"/>
              </a:rPr>
              <a:t>"</a:t>
            </a:r>
            <a:r>
              <a:rPr lang="en-US" b="0" dirty="0">
                <a:latin typeface="Lucida Sans Unicode" pitchFamily="34" charset="0"/>
                <a:cs typeface="Lucida Sans Unicode" pitchFamily="34" charset="0"/>
              </a:rPr>
              <a:t>&gt;</a:t>
            </a:r>
            <a:br>
              <a:rPr lang="en-US" b="0" dirty="0">
                <a:latin typeface="Lucida Sans Unicode" pitchFamily="34" charset="0"/>
                <a:cs typeface="Lucida Sans Unicode" pitchFamily="34" charset="0"/>
              </a:rPr>
            </a:br>
            <a:r>
              <a:rPr lang="en-US" b="0" dirty="0">
                <a:latin typeface="Lucida Sans Unicode" pitchFamily="34" charset="0"/>
                <a:cs typeface="Lucida Sans Unicode" pitchFamily="34" charset="0"/>
              </a:rPr>
              <a:t>some text &lt;/p&gt;</a:t>
            </a:r>
          </a:p>
        </p:txBody>
      </p:sp>
    </p:spTree>
    <p:extLst>
      <p:ext uri="{BB962C8B-B14F-4D97-AF65-F5344CB8AC3E}">
        <p14:creationId xmlns:p14="http://schemas.microsoft.com/office/powerpoint/2010/main" val="97456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the F12 Developer Tools</a:t>
            </a:r>
            <a:endParaRPr lang="en-US" dirty="0"/>
          </a:p>
        </p:txBody>
      </p:sp>
      <p:sp>
        <p:nvSpPr>
          <p:cNvPr id="4"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r>
              <a:rPr lang="en-GB" sz="2400" dirty="0"/>
              <a:t>The F12 Developer Tools enables developers to:</a:t>
            </a:r>
          </a:p>
          <a:p>
            <a:pPr marL="285750" indent="-285750">
              <a:buFont typeface="Arial" pitchFamily="34" charset="0"/>
              <a:buChar char="•"/>
            </a:pPr>
            <a:r>
              <a:rPr lang="en-GB" sz="2200" dirty="0"/>
              <a:t>Inspect and validate HTML and CSS</a:t>
            </a:r>
          </a:p>
          <a:p>
            <a:pPr marL="285750" indent="-285750">
              <a:buFont typeface="Arial" pitchFamily="34" charset="0"/>
              <a:buChar char="•"/>
            </a:pPr>
            <a:r>
              <a:rPr lang="en-GB" sz="2200" dirty="0"/>
              <a:t>Run and debug JavaScript code</a:t>
            </a:r>
          </a:p>
          <a:p>
            <a:pPr marL="285750" indent="-285750">
              <a:buFont typeface="Arial" pitchFamily="34" charset="0"/>
              <a:buChar char="•"/>
            </a:pPr>
            <a:r>
              <a:rPr lang="en-GB" sz="2200" dirty="0"/>
              <a:t>Profile page </a:t>
            </a:r>
            <a:br>
              <a:rPr lang="en-GB" sz="2200" dirty="0"/>
            </a:br>
            <a:r>
              <a:rPr lang="en-GB" sz="2200" dirty="0"/>
              <a:t>load times</a:t>
            </a:r>
          </a:p>
          <a:p>
            <a:pPr marL="285750" indent="-285750">
              <a:buFont typeface="Arial" pitchFamily="34" charset="0"/>
              <a:buChar char="•"/>
            </a:pPr>
            <a:r>
              <a:rPr lang="en-GB" sz="2200" dirty="0"/>
              <a:t>View a page </a:t>
            </a:r>
            <a:br>
              <a:rPr lang="en-GB" sz="2200" dirty="0"/>
            </a:br>
            <a:r>
              <a:rPr lang="en-GB" sz="2200" dirty="0"/>
              <a:t>as if it were </a:t>
            </a:r>
            <a:br>
              <a:rPr lang="en-GB" sz="2200" dirty="0"/>
            </a:br>
            <a:r>
              <a:rPr lang="en-GB" sz="2200" dirty="0"/>
              <a:t>being viewed</a:t>
            </a:r>
            <a:br>
              <a:rPr lang="en-GB" sz="2200" dirty="0"/>
            </a:br>
            <a:r>
              <a:rPr lang="en-GB" sz="2200" dirty="0"/>
              <a:t>in any version</a:t>
            </a:r>
            <a:br>
              <a:rPr lang="en-GB" sz="2200" dirty="0"/>
            </a:br>
            <a:r>
              <a:rPr lang="en-GB" sz="2200" dirty="0"/>
              <a:t>of Internet </a:t>
            </a:r>
            <a:br>
              <a:rPr lang="en-GB" sz="2200" dirty="0"/>
            </a:br>
            <a:r>
              <a:rPr lang="en-GB" sz="2200" dirty="0"/>
              <a:t>Explorer from </a:t>
            </a:r>
            <a:br>
              <a:rPr lang="en-GB" sz="2200" dirty="0"/>
            </a:br>
            <a:r>
              <a:rPr lang="en-GB" sz="2200" dirty="0"/>
              <a:t>v7.0 onwards</a:t>
            </a:r>
          </a:p>
        </p:txBody>
      </p:sp>
      <p:pic>
        <p:nvPicPr>
          <p:cNvPr id="5" name="Picture 4" descr="A screen shot of Internet Explorer 10 showing the F12 Developer Tools window"/>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t="50662"/>
          <a:stretch/>
        </p:blipFill>
        <p:spPr bwMode="auto">
          <a:xfrm>
            <a:off x="2514600" y="2667000"/>
            <a:ext cx="6596921" cy="36840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Overview of HTML(What does HTML stand for ?)
Overview of CSS</a:t>
            </a:r>
          </a:p>
          <a:p>
            <a:endParaRPr lang="en-US" dirty="0"/>
          </a:p>
        </p:txBody>
      </p:sp>
    </p:spTree>
    <p:extLst>
      <p:ext uri="{BB962C8B-B14F-4D97-AF65-F5344CB8AC3E}">
        <p14:creationId xmlns:p14="http://schemas.microsoft.com/office/powerpoint/2010/main" val="2553161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Demo 2	</a:t>
            </a:r>
          </a:p>
        </p:txBody>
      </p:sp>
      <p:sp>
        <p:nvSpPr>
          <p:cNvPr id="3" name="Text Placeholder 4"/>
          <p:cNvSpPr>
            <a:spLocks noGrp="1"/>
          </p:cNvSpPr>
          <p:nvPr/>
        </p:nvSpPr>
        <p:spPr bwMode="auto">
          <a:xfrm>
            <a:off x="457200" y="1435100"/>
            <a:ext cx="8458200" cy="46910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itchFamily="34" charset="0"/>
              <a:buNone/>
              <a:defRPr sz="1400">
                <a:solidFill>
                  <a:schemeClr val="tx1"/>
                </a:solidFill>
                <a:latin typeface="Segoe UI" pitchFamily="34" charset="0"/>
                <a:ea typeface="Segoe UI" pitchFamily="34" charset="0"/>
                <a:cs typeface="Segoe UI" pitchFamily="34" charset="0"/>
              </a:defRPr>
            </a:lvl1pPr>
            <a:lvl2pPr marL="457200" indent="0" algn="l" rtl="0" eaLnBrk="1" fontAlgn="base" hangingPunct="1">
              <a:lnSpc>
                <a:spcPct val="100000"/>
              </a:lnSpc>
              <a:spcBef>
                <a:spcPts val="600"/>
              </a:spcBef>
              <a:spcAft>
                <a:spcPct val="0"/>
              </a:spcAft>
              <a:buClr>
                <a:srgbClr val="0070C0"/>
              </a:buClr>
              <a:buSzPct val="80000"/>
              <a:buFont typeface="Arial" pitchFamily="34" charset="0"/>
              <a:buNone/>
              <a:defRPr sz="1200">
                <a:solidFill>
                  <a:schemeClr val="tx1"/>
                </a:solidFill>
                <a:latin typeface="Segoe UI" pitchFamily="34" charset="0"/>
                <a:ea typeface="Segoe UI" pitchFamily="34" charset="0"/>
                <a:cs typeface="Segoe UI" pitchFamily="34" charset="0"/>
              </a:defRPr>
            </a:lvl2pPr>
            <a:lvl3pPr marL="914400" indent="0" algn="l" rtl="0" eaLnBrk="1" fontAlgn="base" hangingPunct="1">
              <a:lnSpc>
                <a:spcPct val="100000"/>
              </a:lnSpc>
              <a:spcBef>
                <a:spcPts val="600"/>
              </a:spcBef>
              <a:spcAft>
                <a:spcPct val="0"/>
              </a:spcAft>
              <a:buClr>
                <a:srgbClr val="0070C0"/>
              </a:buClr>
              <a:buSzPct val="80000"/>
              <a:buFont typeface="Arial" pitchFamily="34" charset="0"/>
              <a:buNone/>
              <a:defRPr sz="1000">
                <a:solidFill>
                  <a:schemeClr val="tx1"/>
                </a:solidFill>
                <a:latin typeface="Segoe UI" pitchFamily="34" charset="0"/>
                <a:ea typeface="Segoe UI" pitchFamily="34" charset="0"/>
                <a:cs typeface="Segoe UI" pitchFamily="34" charset="0"/>
              </a:defRPr>
            </a:lvl3pPr>
            <a:lvl4pPr marL="13716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4pPr>
            <a:lvl5pPr marL="1828800" indent="0" algn="l" rtl="0" eaLnBrk="1" fontAlgn="base" hangingPunct="1">
              <a:lnSpc>
                <a:spcPct val="100000"/>
              </a:lnSpc>
              <a:spcBef>
                <a:spcPts val="600"/>
              </a:spcBef>
              <a:spcAft>
                <a:spcPct val="0"/>
              </a:spcAft>
              <a:buClr>
                <a:srgbClr val="0070C0"/>
              </a:buClr>
              <a:buSzPct val="90000"/>
              <a:buFont typeface="Arial" pitchFamily="34" charset="0"/>
              <a:buNone/>
              <a:defRPr sz="900">
                <a:solidFill>
                  <a:schemeClr val="tx1"/>
                </a:solidFill>
                <a:latin typeface="Segoe UI" pitchFamily="34" charset="0"/>
                <a:ea typeface="Segoe UI" pitchFamily="34" charset="0"/>
                <a:cs typeface="Segoe UI" pitchFamily="34" charset="0"/>
              </a:defRPr>
            </a:lvl5pPr>
            <a:lvl6pPr marL="22860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6pPr>
            <a:lvl7pPr marL="27432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7pPr>
            <a:lvl8pPr marL="32004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8pPr>
            <a:lvl9pPr marL="3657600" indent="0" algn="l" rtl="0" eaLnBrk="1" fontAlgn="base" hangingPunct="1">
              <a:lnSpc>
                <a:spcPct val="90000"/>
              </a:lnSpc>
              <a:spcBef>
                <a:spcPct val="70000"/>
              </a:spcBef>
              <a:spcAft>
                <a:spcPct val="0"/>
              </a:spcAft>
              <a:buClr>
                <a:srgbClr val="2D4A6D"/>
              </a:buClr>
              <a:buSzPct val="90000"/>
              <a:buNone/>
              <a:defRPr sz="900">
                <a:solidFill>
                  <a:schemeClr val="tx1"/>
                </a:solidFill>
                <a:latin typeface="+mn-lt"/>
              </a:defRPr>
            </a:lvl9pPr>
          </a:lstStyle>
          <a:p>
            <a:r>
              <a:rPr lang="en-GB" sz="2200" dirty="0"/>
              <a:t>Complete Demo 2 in lesson </a:t>
            </a:r>
            <a:r>
              <a:rPr lang="en-GB" sz="2200"/>
              <a:t>1 page</a:t>
            </a:r>
            <a:endParaRPr lang="en-GB" sz="2200" dirty="0"/>
          </a:p>
        </p:txBody>
      </p:sp>
    </p:spTree>
    <p:extLst>
      <p:ext uri="{BB962C8B-B14F-4D97-AF65-F5344CB8AC3E}">
        <p14:creationId xmlns:p14="http://schemas.microsoft.com/office/powerpoint/2010/main" val="288717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Overview of HTML</a:t>
            </a:r>
            <a:endParaRPr lang="en-US" dirty="0"/>
          </a:p>
        </p:txBody>
      </p:sp>
      <p:sp>
        <p:nvSpPr>
          <p:cNvPr id="3" name="Text Placeholder 2"/>
          <p:cNvSpPr>
            <a:spLocks noGrp="1"/>
          </p:cNvSpPr>
          <p:nvPr>
            <p:ph type="body" idx="1"/>
          </p:nvPr>
        </p:nvSpPr>
        <p:spPr/>
        <p:txBody>
          <a:bodyPr/>
          <a:lstStyle/>
          <a:p>
            <a:r>
              <a:rPr lang="en-GB" dirty="0"/>
              <a:t>The Structure of an HTML Page
Tags, Elements, Attributes, and Content
Displaying Text in HTML
Displaying Images and Linking Documents in HTML
Gathering User Input by Using Forms in HTML
Demonstration: Creating a Simple Contact Form
Attaching Scripts to an HTML Page</a:t>
            </a:r>
            <a:endParaRPr lang="en-US" dirty="0"/>
          </a:p>
        </p:txBody>
      </p:sp>
    </p:spTree>
    <p:extLst>
      <p:ext uri="{BB962C8B-B14F-4D97-AF65-F5344CB8AC3E}">
        <p14:creationId xmlns:p14="http://schemas.microsoft.com/office/powerpoint/2010/main" val="369173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Structure of an HTML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All HTML pages have the same structure</a:t>
            </a:r>
          </a:p>
          <a:p>
            <a:pPr lvl="1"/>
            <a:r>
              <a:rPr lang="en-US" dirty="0"/>
              <a:t>DOCTYPE declaration</a:t>
            </a:r>
          </a:p>
          <a:p>
            <a:pPr lvl="1"/>
            <a:r>
              <a:rPr lang="en-US" dirty="0"/>
              <a:t>HTML section containing:</a:t>
            </a:r>
          </a:p>
          <a:p>
            <a:pPr lvl="2"/>
            <a:r>
              <a:rPr lang="en-US" dirty="0"/>
              <a:t>Header (Can contain title, style, script, metadata and base (base </a:t>
            </a:r>
            <a:r>
              <a:rPr lang="en-US" dirty="0" err="1"/>
              <a:t>url</a:t>
            </a:r>
            <a:r>
              <a:rPr lang="en-US" dirty="0"/>
              <a:t> for links) )</a:t>
            </a:r>
          </a:p>
          <a:p>
            <a:pPr lvl="2"/>
            <a:r>
              <a:rPr lang="en-US" dirty="0"/>
              <a:t>Body (Content of the page)</a:t>
            </a:r>
          </a:p>
          <a:p>
            <a:endParaRPr lang="en-US" dirty="0"/>
          </a:p>
          <a:p>
            <a:r>
              <a:rPr lang="en-US" dirty="0"/>
              <a:t>Each version of HTML has its own DOCTYPE</a:t>
            </a:r>
          </a:p>
          <a:p>
            <a:pPr lvl="1"/>
            <a:r>
              <a:rPr lang="en-US" dirty="0"/>
              <a:t>The browser uses the DOCTYPE declaration to determine how to interpret the HTML markup</a:t>
            </a:r>
          </a:p>
          <a:p>
            <a:pPr lvl="1"/>
            <a:r>
              <a:rPr lang="en-US" dirty="0"/>
              <a:t>For HTML5 pages, specify a DOCTYPE of </a:t>
            </a:r>
            <a:r>
              <a:rPr lang="en-US" b="1" dirty="0"/>
              <a:t>html</a:t>
            </a:r>
          </a:p>
          <a:p>
            <a:pPr lvl="1"/>
            <a:r>
              <a:rPr lang="en-US" dirty="0"/>
              <a:t>Further reading http://www.w3schools.com/tags/tag_doctype.asp</a:t>
            </a:r>
          </a:p>
        </p:txBody>
      </p:sp>
    </p:spTree>
    <p:extLst>
      <p:ext uri="{BB962C8B-B14F-4D97-AF65-F5344CB8AC3E}">
        <p14:creationId xmlns:p14="http://schemas.microsoft.com/office/powerpoint/2010/main" val="217618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ece5536-36cd-4adb-8906-1d759e9359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 Elements, Attributes, and Content</a:t>
            </a:r>
          </a:p>
        </p:txBody>
      </p:sp>
      <p:sp>
        <p:nvSpPr>
          <p:cNvPr id="4" name="Content Placeholder 2"/>
          <p:cNvSpPr>
            <a:spLocks noGrp="1"/>
          </p:cNvSpPr>
          <p:nvPr/>
        </p:nvSpPr>
        <p:spPr bwMode="auto">
          <a:xfrm>
            <a:off x="594974" y="120480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HTML elements define the structure and semantics of content on a web page</a:t>
            </a:r>
          </a:p>
          <a:p>
            <a:r>
              <a:rPr lang="en-US" dirty="0"/>
              <a:t>Elements identify their content by surrounding it with a start and an end tag </a:t>
            </a:r>
          </a:p>
          <a:p>
            <a:r>
              <a:rPr lang="en-US" dirty="0"/>
              <a:t>Elements can be nested:</a:t>
            </a:r>
          </a:p>
          <a:p>
            <a:endParaRPr lang="en-US" dirty="0"/>
          </a:p>
          <a:p>
            <a:endParaRPr lang="en-US" dirty="0"/>
          </a:p>
          <a:p>
            <a:endParaRPr lang="en-US" dirty="0"/>
          </a:p>
          <a:p>
            <a:endParaRPr lang="en-US" dirty="0"/>
          </a:p>
          <a:p>
            <a:r>
              <a:rPr lang="en-US" dirty="0"/>
              <a:t>Use attributes to provide additional information about the content of an element</a:t>
            </a:r>
          </a:p>
        </p:txBody>
      </p:sp>
      <p:sp>
        <p:nvSpPr>
          <p:cNvPr id="5" name="Rectangle 4"/>
          <p:cNvSpPr/>
          <p:nvPr/>
        </p:nvSpPr>
        <p:spPr bwMode="auto">
          <a:xfrm>
            <a:off x="797668" y="3638143"/>
            <a:ext cx="7821038" cy="1789889"/>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b="0" dirty="0">
                <a:latin typeface="Lucida Sans Unicode" pitchFamily="34" charset="0"/>
                <a:cs typeface="Lucida Sans Unicode" pitchFamily="34" charset="0"/>
              </a:rPr>
              <a:t> &lt;p&gt;</a:t>
            </a:r>
          </a:p>
          <a:p>
            <a:pPr marL="0" indent="0">
              <a:buNone/>
            </a:pPr>
            <a:r>
              <a:rPr lang="en-GB" b="0" dirty="0">
                <a:latin typeface="Lucida Sans Unicode" pitchFamily="34" charset="0"/>
                <a:cs typeface="Lucida Sans Unicode" pitchFamily="34" charset="0"/>
              </a:rPr>
              <a:t>     &lt;strong&gt;Elements&lt;/strong&gt; consist of  </a:t>
            </a:r>
          </a:p>
          <a:p>
            <a:pPr marL="0" indent="0">
              <a:buNone/>
            </a:pPr>
            <a:r>
              <a:rPr lang="en-GB" b="0" dirty="0">
                <a:latin typeface="Lucida Sans Unicode" pitchFamily="34" charset="0"/>
                <a:cs typeface="Lucida Sans Unicode" pitchFamily="34" charset="0"/>
              </a:rPr>
              <a:t>     &lt;strong&gt;content&lt;/strong&gt; bookended by a </a:t>
            </a:r>
          </a:p>
          <a:p>
            <a:pPr marL="0" indent="0">
              <a:buNone/>
            </a:pPr>
            <a:r>
              <a:rPr lang="en-GB" b="0" dirty="0">
                <a:latin typeface="Lucida Sans Unicode" pitchFamily="34" charset="0"/>
                <a:cs typeface="Lucida Sans Unicode" pitchFamily="34" charset="0"/>
              </a:rPr>
              <a:t>     &lt;em&gt;start&lt;/em&gt; tag and an &lt;em&gt;end&lt;/em&gt; tag. </a:t>
            </a:r>
          </a:p>
          <a:p>
            <a:pPr marL="0" indent="0">
              <a:buNone/>
            </a:pPr>
            <a:r>
              <a:rPr lang="en-GB" b="0" dirty="0">
                <a:latin typeface="Lucida Sans Unicode" pitchFamily="34" charset="0"/>
                <a:cs typeface="Lucida Sans Unicode" pitchFamily="34" charset="0"/>
              </a:rPr>
              <a:t> &lt;/p&gt;</a:t>
            </a:r>
            <a:endParaRPr lang="en-US"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7216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Text in HTML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Text in HTML can be marked up: </a:t>
            </a:r>
          </a:p>
          <a:p>
            <a:r>
              <a:rPr lang="en-US" dirty="0"/>
              <a:t>As headings and paragraphs</a:t>
            </a:r>
          </a:p>
          <a:p>
            <a:endParaRPr lang="en-US" dirty="0"/>
          </a:p>
          <a:p>
            <a:pPr lvl="1"/>
            <a:endParaRPr lang="en-US" dirty="0"/>
          </a:p>
          <a:p>
            <a:pPr lvl="1"/>
            <a:endParaRPr lang="en-US" dirty="0"/>
          </a:p>
          <a:p>
            <a:r>
              <a:rPr lang="en-US" dirty="0"/>
              <a:t>With emphasis</a:t>
            </a:r>
          </a:p>
          <a:p>
            <a:endParaRPr lang="en-US" dirty="0"/>
          </a:p>
          <a:p>
            <a:pPr marL="0" indent="0">
              <a:buNone/>
            </a:pPr>
            <a:endParaRPr lang="en-US" dirty="0"/>
          </a:p>
          <a:p>
            <a:r>
              <a:rPr lang="en-US" dirty="0"/>
              <a:t>In lists</a:t>
            </a:r>
          </a:p>
        </p:txBody>
      </p:sp>
      <p:sp>
        <p:nvSpPr>
          <p:cNvPr id="5" name="Rectangle 4"/>
          <p:cNvSpPr/>
          <p:nvPr/>
        </p:nvSpPr>
        <p:spPr bwMode="auto">
          <a:xfrm>
            <a:off x="533400" y="2209800"/>
            <a:ext cx="8229600" cy="11430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&lt;h1&gt;An Introduction to HTML&lt;/h1&gt;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&lt;p&gt;In this module, we look at the history of HTML and CSS.&lt;/p&gt;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&lt;h2&gt;In the Beginning&lt;/h2&gt;</a:t>
            </a:r>
            <a:endParaRPr lang="en-GB" b="0" dirty="0">
              <a:latin typeface="Lucida Sans Unicode" pitchFamily="34" charset="0"/>
              <a:cs typeface="Lucida Sans Unicode" pitchFamily="34" charset="0"/>
            </a:endParaRPr>
          </a:p>
          <a:p>
            <a:pPr marL="0" indent="0">
              <a:buNone/>
            </a:pPr>
            <a:r>
              <a:rPr lang="en-US" b="0" dirty="0">
                <a:latin typeface="Lucida Sans Unicode" pitchFamily="34" charset="0"/>
                <a:cs typeface="Lucida Sans Unicode" pitchFamily="34" charset="0"/>
              </a:rPr>
              <a:t>&lt;p&gt;WorldWideWeb was created by Sir Tim Berners-Lee at CERN. &lt;/p&gt;</a:t>
            </a:r>
            <a:endParaRPr lang="en-US" b="0" dirty="0"/>
          </a:p>
        </p:txBody>
      </p:sp>
      <p:sp>
        <p:nvSpPr>
          <p:cNvPr id="6" name="Rectangle 5"/>
          <p:cNvSpPr/>
          <p:nvPr/>
        </p:nvSpPr>
        <p:spPr bwMode="auto">
          <a:xfrm>
            <a:off x="609600" y="3886200"/>
            <a:ext cx="8229600" cy="914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To &lt;strong&gt;emphasize&lt;/strong&gt; is to give extra weight to (a communication); &lt;em&gt;"Her gesture emphasized her words"&lt;/em&gt; </a:t>
            </a:r>
            <a:endParaRPr lang="en-GB" b="0" dirty="0">
              <a:latin typeface="Lucida Sans Unicode" pitchFamily="34" charset="0"/>
              <a:cs typeface="Lucida Sans Unicode" pitchFamily="34" charset="0"/>
            </a:endParaRPr>
          </a:p>
        </p:txBody>
      </p:sp>
      <p:sp>
        <p:nvSpPr>
          <p:cNvPr id="7" name="Rectangle 6"/>
          <p:cNvSpPr/>
          <p:nvPr/>
        </p:nvSpPr>
        <p:spPr bwMode="auto">
          <a:xfrm>
            <a:off x="1981200" y="4876800"/>
            <a:ext cx="3200400" cy="167640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lvl="1">
              <a:buNone/>
            </a:pPr>
            <a:r>
              <a:rPr lang="it-IT" b="0" dirty="0">
                <a:latin typeface="Lucida Sans Unicode" pitchFamily="34" charset="0"/>
                <a:cs typeface="Lucida Sans Unicode" pitchFamily="34" charset="0"/>
              </a:rPr>
              <a:t>&lt;ul&gt;</a:t>
            </a:r>
          </a:p>
          <a:p>
            <a:pPr marL="0" lvl="1">
              <a:buNone/>
            </a:pPr>
            <a:r>
              <a:rPr lang="it-IT" b="0" dirty="0">
                <a:latin typeface="Lucida Sans Unicode" pitchFamily="34" charset="0"/>
                <a:cs typeface="Lucida Sans Unicode" pitchFamily="34" charset="0"/>
              </a:rPr>
              <a:t>  &lt;li&gt;Notepad&lt;/li&gt;</a:t>
            </a:r>
          </a:p>
          <a:p>
            <a:pPr marL="0" lvl="1">
              <a:buNone/>
            </a:pPr>
            <a:r>
              <a:rPr lang="it-IT" b="0" dirty="0">
                <a:latin typeface="Lucida Sans Unicode" pitchFamily="34" charset="0"/>
                <a:cs typeface="Lucida Sans Unicode" pitchFamily="34" charset="0"/>
              </a:rPr>
              <a:t>  &lt;li&gt;Textmate&lt;/li&gt;</a:t>
            </a:r>
          </a:p>
          <a:p>
            <a:pPr marL="0" lvl="1">
              <a:buNone/>
            </a:pPr>
            <a:r>
              <a:rPr lang="it-IT" b="0" dirty="0">
                <a:latin typeface="Lucida Sans Unicode" pitchFamily="34" charset="0"/>
                <a:cs typeface="Lucida Sans Unicode" pitchFamily="34" charset="0"/>
              </a:rPr>
              <a:t>  &lt;li&gt;Visual Studio&lt;/li&gt;</a:t>
            </a:r>
          </a:p>
          <a:p>
            <a:pPr marL="0" lvl="1">
              <a:buNone/>
            </a:pPr>
            <a:r>
              <a:rPr lang="it-IT" b="0" dirty="0">
                <a:latin typeface="Lucida Sans Unicode" pitchFamily="34" charset="0"/>
                <a:cs typeface="Lucida Sans Unicode" pitchFamily="34" charset="0"/>
              </a:rPr>
              <a:t>&lt;/ul&gt;</a:t>
            </a:r>
          </a:p>
        </p:txBody>
      </p:sp>
    </p:spTree>
    <p:extLst>
      <p:ext uri="{BB962C8B-B14F-4D97-AF65-F5344CB8AC3E}">
        <p14:creationId xmlns:p14="http://schemas.microsoft.com/office/powerpoint/2010/main" val="195169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76aa7b1-3e38-4689-80ed-9ad6f06f95ac">
    <p:spTree>
      <p:nvGrpSpPr>
        <p:cNvPr id="1" name=""/>
        <p:cNvGrpSpPr/>
        <p:nvPr/>
      </p:nvGrpSpPr>
      <p:grpSpPr>
        <a:xfrm>
          <a:off x="0" y="0"/>
          <a:ext cx="0" cy="0"/>
          <a:chOff x="0" y="0"/>
          <a:chExt cx="0" cy="0"/>
        </a:xfrm>
      </p:grpSpPr>
      <p:sp>
        <p:nvSpPr>
          <p:cNvPr id="2" name="Title 1"/>
          <p:cNvSpPr>
            <a:spLocks noGrp="1"/>
          </p:cNvSpPr>
          <p:nvPr>
            <p:ph type="title"/>
          </p:nvPr>
        </p:nvSpPr>
        <p:spPr>
          <a:xfrm>
            <a:off x="298077" y="-2"/>
            <a:ext cx="8234363" cy="740664"/>
          </a:xfrm>
        </p:spPr>
        <p:txBody>
          <a:bodyPr/>
          <a:lstStyle/>
          <a:p>
            <a:r>
              <a:rPr lang="en-GB" dirty="0"/>
              <a:t>Displaying Images and Linking Documents in HTML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&lt;img&gt; tag to display an image</a:t>
            </a:r>
          </a:p>
          <a:p>
            <a:pPr lvl="1"/>
            <a:r>
              <a:rPr lang="en-US" dirty="0"/>
              <a:t>The src attribute specifies the URL of the image source:</a:t>
            </a:r>
          </a:p>
          <a:p>
            <a:pPr marL="0" indent="0">
              <a:buNone/>
            </a:pPr>
            <a:endParaRPr lang="en-US" dirty="0"/>
          </a:p>
          <a:p>
            <a:endParaRPr lang="en-US" dirty="0"/>
          </a:p>
          <a:p>
            <a:endParaRPr lang="en-US" dirty="0"/>
          </a:p>
          <a:p>
            <a:r>
              <a:rPr lang="en-US" dirty="0"/>
              <a:t>Use the &lt;a&gt; tag to define a link</a:t>
            </a:r>
          </a:p>
          <a:p>
            <a:pPr lvl="1"/>
            <a:r>
              <a:rPr lang="en-US" dirty="0"/>
              <a:t>The href attribute specifies the target of the link:</a:t>
            </a:r>
          </a:p>
        </p:txBody>
      </p:sp>
      <p:sp>
        <p:nvSpPr>
          <p:cNvPr id="5" name="Rectangle 4"/>
          <p:cNvSpPr/>
          <p:nvPr/>
        </p:nvSpPr>
        <p:spPr bwMode="auto">
          <a:xfrm>
            <a:off x="228600" y="21526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&lt;img src="logo.jpg" alt="My Web site logo" height="100" width="100" /&gt;</a:t>
            </a:r>
          </a:p>
        </p:txBody>
      </p:sp>
      <p:sp>
        <p:nvSpPr>
          <p:cNvPr id="6" name="Rectangle 5"/>
          <p:cNvSpPr/>
          <p:nvPr/>
        </p:nvSpPr>
        <p:spPr bwMode="auto">
          <a:xfrm>
            <a:off x="304800" y="4743450"/>
            <a:ext cx="8705850" cy="10477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Unicode" pitchFamily="34" charset="0"/>
                <a:cs typeface="Lucida Sans Unicode" pitchFamily="34" charset="0"/>
              </a:rPr>
              <a:t>&lt;a href="default.html" alt="Home Page"&gt;Home&lt;/a&gt;</a:t>
            </a:r>
          </a:p>
        </p:txBody>
      </p:sp>
    </p:spTree>
    <p:extLst>
      <p:ext uri="{BB962C8B-B14F-4D97-AF65-F5344CB8AC3E}">
        <p14:creationId xmlns:p14="http://schemas.microsoft.com/office/powerpoint/2010/main" val="338534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Gathering User Input by Using Forms in HTML</a:t>
            </a:r>
            <a:endParaRPr lang="en-US" dirty="0"/>
          </a:p>
        </p:txBody>
      </p:sp>
      <p:sp>
        <p:nvSpPr>
          <p:cNvPr id="4" name="Content Placeholder 2"/>
          <p:cNvSpPr>
            <a:spLocks noGrp="1"/>
          </p:cNvSpPr>
          <p:nvPr/>
        </p:nvSpPr>
        <p:spPr bwMode="auto">
          <a:xfrm>
            <a:off x="458788" y="1021215"/>
            <a:ext cx="82280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&lt;form&gt; element provides a mechanism for obtaining user input</a:t>
            </a:r>
          </a:p>
          <a:p>
            <a:pPr lvl="1"/>
            <a:r>
              <a:rPr lang="en-US" dirty="0"/>
              <a:t>The action attribute specifies where</a:t>
            </a:r>
            <a:br>
              <a:rPr lang="en-US" dirty="0"/>
            </a:br>
            <a:r>
              <a:rPr lang="en-US" dirty="0"/>
              <a:t>the data will be sent</a:t>
            </a:r>
          </a:p>
          <a:p>
            <a:pPr lvl="1"/>
            <a:r>
              <a:rPr lang="en-US" dirty="0"/>
              <a:t>The method attribute specifies how </a:t>
            </a:r>
            <a:br>
              <a:rPr lang="en-US" dirty="0"/>
            </a:br>
            <a:r>
              <a:rPr lang="en-US" dirty="0"/>
              <a:t>the data will be sent</a:t>
            </a:r>
          </a:p>
          <a:p>
            <a:pPr lvl="1"/>
            <a:r>
              <a:rPr lang="en-US" dirty="0"/>
              <a:t>Many different input types are </a:t>
            </a:r>
            <a:br>
              <a:rPr lang="en-US" dirty="0"/>
            </a:br>
            <a:r>
              <a:rPr lang="en-US" dirty="0"/>
              <a:t>available</a:t>
            </a:r>
          </a:p>
          <a:p>
            <a:endParaRPr lang="en-US" dirty="0"/>
          </a:p>
        </p:txBody>
      </p:sp>
      <p:pic>
        <p:nvPicPr>
          <p:cNvPr id="5" name="Picture 4" descr="A screen shot of an HTML5 form at runtime. The user has specified values for first name, last name, email address, password, and blog addres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4000"/>
            <a:ext cx="299085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ce1171b-3b70-4461-9002-52e14acd17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Creating a Simple Contact Form</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Go to the demo web site and complete lesson 1 </a:t>
            </a:r>
          </a:p>
        </p:txBody>
      </p:sp>
    </p:spTree>
    <p:extLst>
      <p:ext uri="{BB962C8B-B14F-4D97-AF65-F5344CB8AC3E}">
        <p14:creationId xmlns:p14="http://schemas.microsoft.com/office/powerpoint/2010/main" val="3893134757"/>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630</TotalTime>
  <Words>2344</Words>
  <Application>Microsoft Office PowerPoint</Application>
  <PresentationFormat>On-screen Show (4:3)</PresentationFormat>
  <Paragraphs>288</Paragraphs>
  <Slides>20</Slides>
  <Notes>19</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Segoe Light</vt:lpstr>
      <vt:lpstr>Segoe UI Light</vt:lpstr>
      <vt:lpstr>Symbol</vt:lpstr>
      <vt:lpstr>Segoe UI</vt:lpstr>
      <vt:lpstr>Calibri</vt:lpstr>
      <vt:lpstr>Times New Roman</vt:lpstr>
      <vt:lpstr>Lucida Sans Unicode</vt:lpstr>
      <vt:lpstr>Wingdings</vt:lpstr>
      <vt:lpstr>Verdana</vt:lpstr>
      <vt:lpstr>Arial</vt:lpstr>
      <vt:lpstr>Presentation1</vt:lpstr>
      <vt:lpstr>Module 1</vt:lpstr>
      <vt:lpstr>Module Overview</vt:lpstr>
      <vt:lpstr>Lesson 1: Overview of HTML</vt:lpstr>
      <vt:lpstr>The Structure of an HTML Page</vt:lpstr>
      <vt:lpstr>Tags, Elements, Attributes, and Content</vt:lpstr>
      <vt:lpstr>Displaying Text in HTML</vt:lpstr>
      <vt:lpstr>Displaying Images and Linking Documents in HTML</vt:lpstr>
      <vt:lpstr>Gathering User Input by Using Forms in HTML</vt:lpstr>
      <vt:lpstr>Demonstration: Creating a Simple Contact Form</vt:lpstr>
      <vt:lpstr>Text Continuation Page</vt:lpstr>
      <vt:lpstr>Text Continuation Page</vt:lpstr>
      <vt:lpstr>Text Continuation Page</vt:lpstr>
      <vt:lpstr>Attaching Scripts to an HTML Page</vt:lpstr>
      <vt:lpstr>Lesson 2: Overview of CSS</vt:lpstr>
      <vt:lpstr>Overview of CSS Syntax</vt:lpstr>
      <vt:lpstr>How CSS Selectors Work</vt:lpstr>
      <vt:lpstr>How HTML Inheritance and Cascading Styles Affect Styling</vt:lpstr>
      <vt:lpstr>Adding Styles to An HTML Page</vt:lpstr>
      <vt:lpstr>Using the F12 Developer Tools</vt:lpstr>
      <vt:lpstr>Demo 2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Vikkie Boyd</dc:creator>
  <cp:lastModifiedBy>Administrator</cp:lastModifiedBy>
  <cp:revision>14</cp:revision>
  <dcterms:created xsi:type="dcterms:W3CDTF">2012-11-28T14:03:00Z</dcterms:created>
  <dcterms:modified xsi:type="dcterms:W3CDTF">2016-12-05T17:18:07Z</dcterms:modified>
</cp:coreProperties>
</file>