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72" r:id="rId9"/>
    <p:sldId id="273" r:id="rId10"/>
    <p:sldId id="274" r:id="rId11"/>
    <p:sldId id="275" r:id="rId12"/>
    <p:sldId id="276" r:id="rId13"/>
    <p:sldId id="263" r:id="rId14"/>
    <p:sldId id="264" r:id="rId15"/>
    <p:sldId id="282" r:id="rId16"/>
    <p:sldId id="265" r:id="rId17"/>
    <p:sldId id="266" r:id="rId18"/>
    <p:sldId id="267" r:id="rId19"/>
    <p:sldId id="277" r:id="rId20"/>
    <p:sldId id="278" r:id="rId21"/>
    <p:sldId id="279" r:id="rId22"/>
    <p:sldId id="280" r:id="rId23"/>
    <p:sldId id="268" r:id="rId24"/>
    <p:sldId id="281" r:id="rId25"/>
    <p:sldId id="269" r:id="rId26"/>
    <p:sldId id="270" r:id="rId27"/>
    <p:sldId id="271" r:id="rId28"/>
  </p:sldIdLst>
  <p:sldSz cx="9144000" cy="6858000" type="screen4x3"/>
  <p:notesSz cx="6858000" cy="9144000"/>
  <p:embeddedFontLst>
    <p:embeddedFont>
      <p:font typeface="Segoe UI Light" panose="020B0502040204020203" pitchFamily="34" charset="0"/>
      <p:regular r:id="rId30"/>
      <p:italic r:id="rId31"/>
    </p:embeddedFont>
    <p:embeddedFont>
      <p:font typeface="Segoe UI" panose="020B0502040204020203"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Lucida Sans Unicode" panose="020B0602030504020204" pitchFamily="34" charset="0"/>
      <p:regular r:id="rId40"/>
    </p:embeddedFont>
    <p:embeddedFont>
      <p:font typeface="Verdana" panose="020B0604030504040204"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89" autoAdjust="0"/>
  </p:normalViewPr>
  <p:slideViewPr>
    <p:cSldViewPr>
      <p:cViewPr>
        <p:scale>
          <a:sx n="100" d="100"/>
          <a:sy n="100" d="100"/>
        </p:scale>
        <p:origin x="1914" y="126"/>
      </p:cViewPr>
      <p:guideLst>
        <p:guide orient="horz" pos="2160"/>
        <p:guide pos="2880"/>
      </p:guideLst>
    </p:cSldViewPr>
  </p:slideViewPr>
  <p:notesTextViewPr>
    <p:cViewPr>
      <p:scale>
        <a:sx n="1" d="1"/>
        <a:sy n="1" d="1"/>
      </p:scale>
      <p:origin x="0" y="0"/>
    </p:cViewPr>
  </p:notesTextViewPr>
  <p:notesViewPr>
    <p:cSldViewPr>
      <p:cViewPr varScale="1">
        <p:scale>
          <a:sx n="123" d="100"/>
          <a:sy n="123" d="100"/>
        </p:scale>
        <p:origin x="497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868C0-BAA5-4A7B-AEF3-48ACD5132F35}" type="datetimeFigureOut">
              <a:rPr lang="en-US" smtClean="0"/>
              <a:t>12/5/2016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7FCF0C-B507-4ACE-9A78-ACC51771986E}" type="slidenum">
              <a:rPr lang="en-US" smtClean="0"/>
              <a:t>‹#›</a:t>
            </a:fld>
            <a:endParaRPr lang="en-US" dirty="0"/>
          </a:p>
        </p:txBody>
      </p:sp>
    </p:spTree>
    <p:extLst>
      <p:ext uri="{BB962C8B-B14F-4D97-AF65-F5344CB8AC3E}">
        <p14:creationId xmlns:p14="http://schemas.microsoft.com/office/powerpoint/2010/main" val="79665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4209304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&lt;article&gt;</a:t>
            </a:r>
          </a:p>
          <a:p>
            <a:pPr marL="100330" marR="100330" lvl="0">
              <a:lnSpc>
                <a:spcPct val="115000"/>
              </a:lnSpc>
              <a:spcAft>
                <a:spcPts val="995"/>
              </a:spcAft>
            </a:pPr>
            <a:r>
              <a:rPr lang="en-US" sz="1000" b="1" dirty="0">
                <a:solidFill>
                  <a:prstClr val="black"/>
                </a:solidFill>
                <a:latin typeface="Arial"/>
                <a:ea typeface="Times New Roman"/>
                <a:cs typeface="Times New Roman"/>
              </a:rPr>
              <a:t>  &lt;header&gt;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&lt;h1&gt;Contact Contoso Conferencing&lt;/h1&gt;</a:t>
            </a:r>
          </a:p>
          <a:p>
            <a:pPr marL="100330" marR="100330" lvl="0">
              <a:lnSpc>
                <a:spcPct val="115000"/>
              </a:lnSpc>
              <a:spcAft>
                <a:spcPts val="995"/>
              </a:spcAft>
            </a:pPr>
            <a:r>
              <a:rPr lang="en-US" sz="1000" b="1" dirty="0">
                <a:solidFill>
                  <a:prstClr val="black"/>
                </a:solidFill>
                <a:latin typeface="Arial"/>
                <a:ea typeface="Times New Roman"/>
                <a:cs typeface="Times New Roman"/>
              </a:rPr>
              <a:t>  &lt;/header&gt;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&lt;/article&gt;</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prstClr val="black"/>
                </a:solidFill>
                <a:latin typeface="Arial"/>
                <a:ea typeface="Times New Roman"/>
                <a:cs typeface="Segoe UI"/>
              </a:rPr>
              <a:t>2.      Add the following </a:t>
            </a:r>
            <a:r>
              <a:rPr lang="en-US" sz="1000" b="1" dirty="0">
                <a:solidFill>
                  <a:prstClr val="black"/>
                </a:solidFill>
                <a:latin typeface="Arial"/>
                <a:ea typeface="Times New Roman"/>
                <a:cs typeface="Times New Roman"/>
              </a:rPr>
              <a:t>&lt;img&gt;</a:t>
            </a:r>
            <a:r>
              <a:rPr lang="en-US" sz="1000" dirty="0">
                <a:solidFill>
                  <a:prstClr val="black"/>
                </a:solidFill>
                <a:latin typeface="Arial"/>
                <a:ea typeface="Times New Roman"/>
                <a:cs typeface="Segoe UI"/>
              </a:rPr>
              <a:t> element shown in bold to the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above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&lt;header&gt;</a:t>
            </a:r>
          </a:p>
          <a:p>
            <a:pPr marL="100330" marR="100330" lvl="0">
              <a:lnSpc>
                <a:spcPct val="115000"/>
              </a:lnSpc>
              <a:spcAft>
                <a:spcPts val="995"/>
              </a:spcAft>
            </a:pPr>
            <a:r>
              <a:rPr lang="en-US" sz="1000" b="1" dirty="0">
                <a:solidFill>
                  <a:prstClr val="black"/>
                </a:solidFill>
                <a:latin typeface="Arial"/>
                <a:ea typeface="Times New Roman"/>
                <a:cs typeface="Times New Roman"/>
              </a:rPr>
              <a:t>  &lt;img src="images/Contoso.png" alt="Company Logo" /&gt;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&lt;h1&gt;Contact Contoso Conferencing&lt;/h1&gt;</a:t>
            </a:r>
          </a:p>
          <a:p>
            <a:pPr marL="100330" marR="100330" lvl="0">
              <a:lnSpc>
                <a:spcPct val="115000"/>
              </a:lnSpc>
              <a:spcAft>
                <a:spcPts val="995"/>
              </a:spcAft>
            </a:pPr>
            <a:r>
              <a:rPr lang="en-US" sz="1000" dirty="0">
                <a:solidFill>
                  <a:prstClr val="black"/>
                </a:solidFill>
                <a:latin typeface="Arial"/>
                <a:ea typeface="Times New Roman"/>
                <a:cs typeface="Times New Roman"/>
              </a:rPr>
              <a:t>&lt;/header&gt;</a:t>
            </a:r>
          </a:p>
          <a:p>
            <a:pPr marL="228600" lvl="0" indent="-228600">
              <a:lnSpc>
                <a:spcPct val="115000"/>
              </a:lnSpc>
              <a:spcAft>
                <a:spcPts val="995"/>
              </a:spcAft>
              <a:buAutoNum type="arabicPeriod" startAt="3"/>
            </a:pPr>
            <a:r>
              <a:rPr lang="en-US" sz="1000" dirty="0">
                <a:solidFill>
                  <a:prstClr val="black"/>
                </a:solidFill>
                <a:latin typeface="Arial"/>
                <a:ea typeface="Times New Roman"/>
                <a:cs typeface="Segoe UI"/>
              </a:rPr>
              <a:t> Add the following HTML markup shown in bold immediately after the </a:t>
            </a:r>
            <a:r>
              <a:rPr lang="en-US" sz="1000" b="1" dirty="0">
                <a:solidFill>
                  <a:prstClr val="black"/>
                </a:solidFill>
                <a:latin typeface="Arial"/>
                <a:ea typeface="Times New Roman"/>
                <a:cs typeface="Times New Roman"/>
              </a:rPr>
              <a:t>&lt;/article&gt;</a:t>
            </a:r>
            <a:r>
              <a:rPr lang="en-US" sz="1000" dirty="0">
                <a:solidFill>
                  <a:prstClr val="black"/>
                </a:solidFill>
                <a:latin typeface="Arial"/>
                <a:ea typeface="Times New Roman"/>
                <a:cs typeface="Segoe UI"/>
              </a:rPr>
              <a:t> tag near the end of </a:t>
            </a:r>
          </a:p>
          <a:p>
            <a:pPr lvl="0">
              <a:lnSpc>
                <a:spcPct val="115000"/>
              </a:lnSpc>
              <a:spcAft>
                <a:spcPts val="995"/>
              </a:spcAft>
            </a:pPr>
            <a:r>
              <a:rPr lang="en-US" sz="1000" dirty="0">
                <a:solidFill>
                  <a:prstClr val="black"/>
                </a:solidFill>
                <a:latin typeface="Arial"/>
                <a:ea typeface="Times New Roman"/>
                <a:cs typeface="Segoe UI"/>
              </a:rPr>
              <a:t>       the document.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&lt;/article&gt;</a:t>
            </a:r>
          </a:p>
          <a:p>
            <a:pPr marL="100330" marR="100330" lvl="0">
              <a:lnSpc>
                <a:spcPct val="115000"/>
              </a:lnSpc>
              <a:spcAft>
                <a:spcPts val="995"/>
              </a:spcAft>
            </a:pPr>
            <a:r>
              <a:rPr lang="en-US" sz="1000" b="1" dirty="0">
                <a:solidFill>
                  <a:prstClr val="black"/>
                </a:solidFill>
                <a:latin typeface="Arial"/>
                <a:ea typeface="Times New Roman"/>
                <a:cs typeface="Times New Roman"/>
              </a:rPr>
              <a:t>    &lt;footer&gt;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&lt;p&gt;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&lt;small&gt;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Last updated </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018285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b="1" dirty="0">
                <a:solidFill>
                  <a:prstClr val="black"/>
                </a:solidFill>
                <a:latin typeface="Arial"/>
                <a:ea typeface="Times New Roman"/>
                <a:cs typeface="Times New Roman"/>
              </a:rPr>
              <a:t> &lt;time datetime="2012-08"&gt;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August 2012</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&lt;/time&gt;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&lt;/small&gt;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&lt;/p&gt;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&lt;/footer&gt;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lvl="0">
              <a:lnSpc>
                <a:spcPct val="115000"/>
              </a:lnSpc>
              <a:spcAft>
                <a:spcPts val="995"/>
              </a:spcAft>
            </a:pPr>
            <a:r>
              <a:rPr lang="en-US" sz="1000" dirty="0">
                <a:solidFill>
                  <a:prstClr val="black"/>
                </a:solidFill>
                <a:latin typeface="Arial"/>
                <a:ea typeface="Times New Roman"/>
                <a:cs typeface="Segoe UI"/>
              </a:rPr>
              <a:t>4.       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View the Structure of the Page by Using the F12 Developer Tools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prstClr val="black"/>
                </a:solidFill>
                <a:latin typeface="Arial"/>
                <a:ea typeface="Times New Roman"/>
                <a:cs typeface="Segoe UI"/>
              </a:rPr>
              <a:t> appears, </a:t>
            </a:r>
            <a:r>
              <a:rPr lang="en-US" sz="1000" b="1" dirty="0">
                <a:solidFill>
                  <a:prstClr val="black"/>
                </a:solidFill>
                <a:latin typeface="Arial"/>
                <a:ea typeface="Times New Roman"/>
                <a:cs typeface="Times New Roman"/>
              </a:rPr>
              <a:t>click Don’t show this message again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Press F12.</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 click the </a:t>
            </a:r>
            <a:r>
              <a:rPr lang="en-US" sz="1000" b="1" dirty="0">
                <a:solidFill>
                  <a:prstClr val="black"/>
                </a:solidFill>
                <a:latin typeface="Arial"/>
                <a:ea typeface="Times New Roman"/>
                <a:cs typeface="Times New Roman"/>
              </a:rPr>
              <a:t>HTML</a:t>
            </a:r>
            <a:r>
              <a:rPr lang="en-US" sz="1000" dirty="0">
                <a:solidFill>
                  <a:prstClr val="black"/>
                </a:solidFill>
                <a:latin typeface="Arial"/>
                <a:ea typeface="Times New Roman"/>
                <a:cs typeface="Segoe UI"/>
              </a:rPr>
              <a:t> tab.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&lt;html&gt;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&lt;body&gt;</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&lt;article&gt;</a:t>
            </a:r>
            <a:r>
              <a:rPr lang="en-US" sz="1000" dirty="0">
                <a:solidFill>
                  <a:prstClr val="black"/>
                </a:solidFill>
                <a:latin typeface="Arial"/>
                <a:ea typeface="Times New Roman"/>
                <a:cs typeface="Segoe UI"/>
              </a:rPr>
              <a:t> element and verify that it contains a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and two </a:t>
            </a:r>
            <a:r>
              <a:rPr lang="en-US" sz="1000" b="1" dirty="0">
                <a:solidFill>
                  <a:prstClr val="black"/>
                </a:solidFill>
                <a:latin typeface="Arial"/>
                <a:ea typeface="Times New Roman"/>
                <a:cs typeface="Times New Roman"/>
              </a:rPr>
              <a:t>&lt;section&gt;</a:t>
            </a:r>
            <a:r>
              <a:rPr lang="en-US" sz="1000" dirty="0">
                <a:solidFill>
                  <a:prstClr val="black"/>
                </a:solidFill>
                <a:latin typeface="Arial"/>
                <a:ea typeface="Times New Roman"/>
                <a:cs typeface="Segoe UI"/>
              </a:rPr>
              <a:t> elements.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&lt;header&gt; </a:t>
            </a:r>
            <a:r>
              <a:rPr lang="en-US" sz="1000" dirty="0">
                <a:solidFill>
                  <a:prstClr val="black"/>
                </a:solidFill>
                <a:latin typeface="Arial"/>
                <a:ea typeface="Times New Roman"/>
                <a:cs typeface="Segoe UI"/>
              </a:rPr>
              <a:t>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71950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Click each element, and verify that Internet Explorer surrounds each element on the page with a box as it is selected in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Make a Temporary Change to the Page by Using the F12 Developer Tools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 click </a:t>
            </a:r>
            <a:r>
              <a:rPr lang="en-US" sz="1000" b="1" dirty="0">
                <a:solidFill>
                  <a:prstClr val="black"/>
                </a:solidFill>
                <a:latin typeface="Arial"/>
                <a:ea typeface="Times New Roman"/>
                <a:cs typeface="Times New Roman"/>
              </a:rPr>
              <a:t>Contact Contoso Conferencing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Change this text to</a:t>
            </a:r>
            <a:r>
              <a:rPr lang="en-US" sz="1000" b="1" dirty="0">
                <a:solidFill>
                  <a:prstClr val="black"/>
                </a:solidFill>
                <a:latin typeface="Arial"/>
                <a:ea typeface="Times New Roman"/>
                <a:cs typeface="Times New Roman"/>
              </a:rPr>
              <a:t> We'd love to hear from you…</a:t>
            </a:r>
            <a:r>
              <a:rPr lang="en-US" sz="1000" dirty="0">
                <a:solidFill>
                  <a:prstClr val="black"/>
                </a:solidFill>
                <a:latin typeface="Arial"/>
                <a:ea typeface="Times New Roman"/>
                <a:cs typeface="Segoe UI"/>
              </a:rPr>
              <a:t>,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Verify that Internet Explorer displays the modified text.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Press F12 to close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84693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scope of this lesson is limited to styling text and background elements for an HTML page, and how to use the CSS box model to position elements on a page. Do not go into detail on the more advanced features of CSS, which are covered in later modules.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96469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How font-weight numeric values map to font variants is described by the W3C at http://go.microsoft.com/fwlink/?LinkID=267717.</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659019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How font-weight numeric values map to font variants is described by the W3C at http://go.microsoft.com/fwlink/?LinkID=267717.</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780575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discussion brief. This topic is fairly self-explanatory.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727823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48830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in the previous demonstration, m</a:t>
            </a:r>
            <a:r>
              <a:rPr lang="en-US" sz="1000" dirty="0">
                <a:solidFill>
                  <a:srgbClr val="000000"/>
                </a:solidFill>
                <a:latin typeface="Arial"/>
                <a:ea typeface="Calibri"/>
                <a:cs typeface="Segoe UI"/>
              </a:rPr>
              <a:t>ention that you can save the changes made in the </a:t>
            </a:r>
            <a:r>
              <a:rPr lang="en-US" sz="1000" dirty="0">
                <a:latin typeface="Arial"/>
                <a:ea typeface="Calibri"/>
                <a:cs typeface="Times New Roman"/>
              </a:rPr>
              <a:t>F12</a:t>
            </a:r>
            <a:r>
              <a:rPr lang="en-US" sz="1000" dirty="0">
                <a:solidFill>
                  <a:srgbClr val="000000"/>
                </a:solidFill>
                <a:latin typeface="Arial"/>
                <a:ea typeface="Calibri"/>
                <a:cs typeface="Segoe UI"/>
              </a:rPr>
              <a:t> window by clicking the </a:t>
            </a:r>
            <a:r>
              <a:rPr lang="en-US" sz="1000" b="1" dirty="0">
                <a:latin typeface="Arial"/>
                <a:ea typeface="Calibri"/>
                <a:cs typeface="Times New Roman"/>
              </a:rPr>
              <a:t>Save</a:t>
            </a:r>
            <a:r>
              <a:rPr lang="en-US" sz="1000" dirty="0">
                <a:solidFill>
                  <a:srgbClr val="000000"/>
                </a:solidFill>
                <a:latin typeface="Arial"/>
                <a:ea typeface="Calibri"/>
                <a:cs typeface="Segoe UI"/>
              </a:rPr>
              <a:t> button in the toolbar.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Preparation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a:t>
            </a:r>
            <a:r>
              <a:rPr lang="en-US" sz="1000" b="1" dirty="0">
                <a:effectLst/>
                <a:latin typeface="Arial"/>
                <a:ea typeface="Times New Roman"/>
                <a:cs typeface="Times New Roman"/>
              </a:rPr>
              <a:t>20480B-SEA-DEV11</a:t>
            </a:r>
            <a:r>
              <a:rPr lang="en-US" sz="1000" dirty="0">
                <a:effectLst/>
                <a:latin typeface="Arial"/>
                <a:ea typeface="Times New Roman"/>
                <a:cs typeface="Segoe UI"/>
              </a:rPr>
              <a:t> virtual machine if it is not already running, and log in as </a:t>
            </a:r>
            <a:r>
              <a:rPr lang="en-US" sz="1000" b="1" dirty="0">
                <a:effectLst/>
                <a:latin typeface="Arial"/>
                <a:ea typeface="Times New Roman"/>
                <a:cs typeface="Times New Roman"/>
              </a:rPr>
              <a:t>Student</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If you have not completed the previous demonstration, use the website in the </a:t>
            </a:r>
            <a:r>
              <a:rPr lang="en-US" sz="1000" b="1" dirty="0">
                <a:latin typeface="Arial"/>
                <a:ea typeface="Calibri"/>
                <a:cs typeface="Times New Roman"/>
              </a:rPr>
              <a:t>E:\Mod02\Democode\Solution</a:t>
            </a:r>
            <a:r>
              <a:rPr lang="en-US" sz="1000" dirty="0">
                <a:latin typeface="Arial"/>
                <a:ea typeface="Calibri"/>
                <a:cs typeface="Segoe UI"/>
              </a:rPr>
              <a:t> folder rather than the project in the </a:t>
            </a:r>
            <a:r>
              <a:rPr lang="en-US" sz="1000" b="1" dirty="0">
                <a:latin typeface="Arial"/>
                <a:ea typeface="Calibri"/>
                <a:cs typeface="Times New Roman"/>
              </a:rPr>
              <a:t>E:\Mod02\Democode\Starter</a:t>
            </a:r>
            <a:r>
              <a:rPr lang="en-US" sz="1000" dirty="0">
                <a:latin typeface="Arial"/>
                <a:ea typeface="Calibri"/>
                <a:cs typeface="Segoe UI"/>
              </a:rPr>
              <a:t> folder for this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Create New Styles by Using Visual Studio</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Segoe UI"/>
              </a:rPr>
              <a:t> screen, click the </a:t>
            </a:r>
            <a:r>
              <a:rPr lang="en-US" sz="1000" b="1" dirty="0">
                <a:effectLst/>
                <a:latin typeface="Arial"/>
                <a:ea typeface="Times New Roman"/>
                <a:cs typeface="Times New Roman"/>
              </a:rPr>
              <a:t>Visual Studio 2012 </a:t>
            </a:r>
            <a:r>
              <a:rPr lang="en-US" sz="1000" dirty="0">
                <a:solidFill>
                  <a:srgbClr val="000000"/>
                </a:solidFill>
                <a:effectLst/>
                <a:latin typeface="Arial"/>
                <a:ea typeface="Times New Roman"/>
                <a:cs typeface="Segoe UI"/>
              </a:rPr>
              <a:t>tile.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Visual Studio, on the </a:t>
            </a:r>
            <a:r>
              <a:rPr lang="en-US" sz="1000" b="1" dirty="0">
                <a:effectLst/>
                <a:latin typeface="Arial"/>
                <a:ea typeface="Times New Roman"/>
                <a:cs typeface="Times New Roman"/>
              </a:rPr>
              <a:t>File</a:t>
            </a:r>
            <a:r>
              <a:rPr lang="en-US" sz="1000" dirty="0">
                <a:solidFill>
                  <a:srgbClr val="000000"/>
                </a:solidFill>
                <a:effectLst/>
                <a:latin typeface="Arial"/>
                <a:ea typeface="Times New Roman"/>
                <a:cs typeface="Segoe UI"/>
              </a:rPr>
              <a:t> menu, point to </a:t>
            </a:r>
            <a:r>
              <a:rPr lang="en-US" sz="1000" b="1" dirty="0">
                <a:effectLst/>
                <a:latin typeface="Arial"/>
                <a:ea typeface="Times New Roman"/>
                <a:cs typeface="Times New Roman"/>
              </a:rPr>
              <a:t>Open</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Project/Solution</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Open Project</a:t>
            </a:r>
            <a:r>
              <a:rPr lang="en-US" sz="1000" dirty="0">
                <a:solidFill>
                  <a:srgbClr val="000000"/>
                </a:solidFill>
                <a:effectLst/>
                <a:latin typeface="Arial"/>
                <a:ea typeface="Times New Roman"/>
                <a:cs typeface="Segoe UI"/>
              </a:rPr>
              <a:t> dialog box, browse to the </a:t>
            </a:r>
            <a:r>
              <a:rPr lang="en-US" sz="1000" b="1" dirty="0">
                <a:effectLst/>
                <a:latin typeface="Arial"/>
                <a:ea typeface="Times New Roman"/>
                <a:cs typeface="Times New Roman"/>
              </a:rPr>
              <a:t>E:\Mod02\Democode\Starter</a:t>
            </a:r>
            <a:r>
              <a:rPr lang="en-US" sz="1000" dirty="0">
                <a:solidFill>
                  <a:srgbClr val="000000"/>
                </a:solidFill>
                <a:effectLst/>
                <a:latin typeface="Arial"/>
                <a:ea typeface="Times New Roman"/>
                <a:cs typeface="Segoe UI"/>
              </a:rPr>
              <a:t> folder, click </a:t>
            </a:r>
            <a:r>
              <a:rPr lang="en-US" sz="1000" b="1" dirty="0">
                <a:effectLst/>
                <a:latin typeface="Arial"/>
                <a:ea typeface="Times New Roman"/>
                <a:cs typeface="Times New Roman"/>
              </a:rPr>
              <a:t>DemoWebSite.sln</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Solution Explorer, expand the </a:t>
            </a:r>
            <a:r>
              <a:rPr lang="en-US" sz="1000" b="1" dirty="0">
                <a:effectLst/>
                <a:latin typeface="Arial"/>
                <a:ea typeface="Times New Roman"/>
                <a:cs typeface="Times New Roman"/>
              </a:rPr>
              <a:t>E:\...\DemoWebSite</a:t>
            </a:r>
            <a:r>
              <a:rPr lang="en-US" sz="1000" dirty="0">
                <a:solidFill>
                  <a:srgbClr val="000000"/>
                </a:solidFill>
                <a:effectLst/>
                <a:latin typeface="Arial"/>
                <a:ea typeface="Times New Roman"/>
                <a:cs typeface="Segoe UI"/>
              </a:rPr>
              <a:t> web application, and then expand the </a:t>
            </a:r>
            <a:r>
              <a:rPr lang="en-US" sz="1000" b="1" dirty="0">
                <a:effectLst/>
                <a:latin typeface="Arial"/>
                <a:ea typeface="Times New Roman"/>
                <a:cs typeface="Times New Roman"/>
              </a:rPr>
              <a:t>styles</a:t>
            </a:r>
            <a:r>
              <a:rPr lang="en-US" sz="1000" dirty="0">
                <a:solidFill>
                  <a:srgbClr val="000000"/>
                </a:solidFill>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Double-click </a:t>
            </a:r>
            <a:r>
              <a:rPr lang="en-US" sz="1000" b="1" dirty="0">
                <a:effectLst/>
                <a:latin typeface="Arial"/>
                <a:ea typeface="Times New Roman"/>
                <a:cs typeface="Times New Roman"/>
              </a:rPr>
              <a:t>ContactUsStyles.css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Review the existing rules for the </a:t>
            </a:r>
            <a:r>
              <a:rPr lang="en-US" sz="1000" b="1" dirty="0">
                <a:effectLst/>
                <a:latin typeface="Arial"/>
                <a:ea typeface="Times New Roman"/>
                <a:cs typeface="Times New Roman"/>
              </a:rPr>
              <a:t>body</a:t>
            </a:r>
            <a:r>
              <a:rPr lang="en-US" sz="1000" dirty="0">
                <a:solidFill>
                  <a:srgbClr val="000000"/>
                </a:solidFill>
                <a:effectLst/>
                <a:latin typeface="Arial"/>
                <a:ea typeface="Times New Roman"/>
                <a:cs typeface="Segoe UI"/>
              </a:rPr>
              <a:t> and </a:t>
            </a:r>
            <a:r>
              <a:rPr lang="en-US" sz="1000" b="1" dirty="0">
                <a:effectLst/>
                <a:latin typeface="Arial"/>
                <a:ea typeface="Times New Roman"/>
                <a:cs typeface="Times New Roman"/>
              </a:rPr>
              <a:t>h1</a:t>
            </a:r>
            <a:r>
              <a:rPr lang="en-US" sz="1000" dirty="0">
                <a:solidFill>
                  <a:srgbClr val="000000"/>
                </a:solidFill>
                <a:effectLst/>
                <a:latin typeface="Arial"/>
                <a:ea typeface="Times New Roman"/>
                <a:cs typeface="Segoe UI"/>
              </a:rPr>
              <a:t> elements.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Modify the </a:t>
            </a:r>
            <a:r>
              <a:rPr lang="en-US" sz="1000" b="1" dirty="0">
                <a:effectLst/>
                <a:latin typeface="Arial"/>
                <a:ea typeface="Times New Roman"/>
                <a:cs typeface="Times New Roman"/>
              </a:rPr>
              <a:t>body</a:t>
            </a:r>
            <a:r>
              <a:rPr lang="en-US" sz="1000" dirty="0">
                <a:solidFill>
                  <a:srgbClr val="000000"/>
                </a:solidFill>
                <a:effectLst/>
                <a:latin typeface="Arial"/>
                <a:ea typeface="Times New Roman"/>
                <a:cs typeface="Segoe UI"/>
              </a:rPr>
              <a:t> rule, remove the color rule, and change the font used on the whole page as shown in bold in the following code example.</a:t>
            </a:r>
            <a:endParaRPr lang="en-US" sz="1000" dirty="0">
              <a:effectLst/>
              <a:latin typeface="Arial"/>
              <a:ea typeface="Times New Roman"/>
              <a:cs typeface="Times New Roman"/>
            </a:endParaRP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22188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body</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font-family: "Segoe UI", Helvetica, Arial, sans-serif;</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srgbClr val="000000"/>
                </a:solidFill>
                <a:latin typeface="Arial"/>
                <a:ea typeface="Times New Roman"/>
                <a:cs typeface="Segoe UI"/>
              </a:rPr>
              <a:t>8.      Remove the following rule from the stylesheet: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h1 {</a:t>
            </a:r>
          </a:p>
          <a:p>
            <a:pPr marL="100330" marR="100330" lvl="0">
              <a:lnSpc>
                <a:spcPct val="115000"/>
              </a:lnSpc>
              <a:spcAft>
                <a:spcPts val="995"/>
              </a:spcAft>
            </a:pPr>
            <a:r>
              <a:rPr lang="en-US" sz="1000" dirty="0">
                <a:solidFill>
                  <a:prstClr val="black"/>
                </a:solidFill>
                <a:latin typeface="Arial"/>
                <a:ea typeface="Times New Roman"/>
                <a:cs typeface="Times New Roman"/>
              </a:rPr>
              <a:t>  font-family: 'Copperplate Gothic';</a:t>
            </a:r>
          </a:p>
          <a:p>
            <a:pPr marL="100330" marR="100330" lvl="0">
              <a:lnSpc>
                <a:spcPct val="115000"/>
              </a:lnSpc>
              <a:spcAft>
                <a:spcPts val="995"/>
              </a:spcAft>
            </a:pPr>
            <a:r>
              <a:rPr lang="en-US" sz="1000" dirty="0">
                <a:solidFill>
                  <a:prstClr val="black"/>
                </a:solidFill>
                <a:latin typeface="Arial"/>
                <a:ea typeface="Times New Roman"/>
                <a:cs typeface="Times New Roman"/>
              </a:rPr>
              <a:t>  color: red;</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srgbClr val="000000"/>
                </a:solidFill>
                <a:latin typeface="Arial"/>
                <a:ea typeface="Times New Roman"/>
                <a:cs typeface="Segoe UI"/>
              </a:rPr>
              <a:t>9.      Add the following rules that make the header appear separately from the rest of the content.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header {</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10px;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 2px dotted blue;</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header h1 {</a:t>
            </a:r>
          </a:p>
          <a:p>
            <a:pPr marL="100330" marR="100330" lvl="0">
              <a:lnSpc>
                <a:spcPct val="115000"/>
              </a:lnSpc>
              <a:spcAft>
                <a:spcPts val="995"/>
              </a:spcAft>
            </a:pPr>
            <a:r>
              <a:rPr lang="en-US" sz="1000" dirty="0">
                <a:solidFill>
                  <a:prstClr val="black"/>
                </a:solidFill>
                <a:latin typeface="Arial"/>
                <a:ea typeface="Times New Roman"/>
                <a:cs typeface="Times New Roman"/>
              </a:rPr>
              <a:t>  margin-left: 20px;</a:t>
            </a:r>
          </a:p>
          <a:p>
            <a:pPr marL="100330" marR="100330" lvl="0">
              <a:lnSpc>
                <a:spcPct val="115000"/>
              </a:lnSpc>
              <a:spcAft>
                <a:spcPts val="995"/>
              </a:spcAft>
            </a:pPr>
            <a:r>
              <a:rPr lang="en-US" sz="1000" dirty="0">
                <a:solidFill>
                  <a:prstClr val="black"/>
                </a:solidFill>
                <a:latin typeface="Arial"/>
                <a:ea typeface="Times New Roman"/>
                <a:cs typeface="Times New Roman"/>
              </a:rPr>
              <a:t>  display: inline-block;</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srgbClr val="000000"/>
                </a:solidFill>
                <a:latin typeface="Arial"/>
                <a:ea typeface="Times New Roman"/>
                <a:cs typeface="Segoe UI"/>
              </a:rPr>
              <a:t>10.     Add the following empty rule: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section {</a:t>
            </a:r>
          </a:p>
        </p:txBody>
      </p:sp>
      <p:sp>
        <p:nvSpPr>
          <p:cNvPr id="4" name="Slide Number Placeholder 3"/>
          <p:cNvSpPr>
            <a:spLocks noGrp="1"/>
          </p:cNvSpPr>
          <p:nvPr>
            <p:ph type="sldNum" sz="quarter" idx="10"/>
          </p:nvPr>
        </p:nvSpPr>
        <p:spPr/>
        <p:txBody>
          <a:bodyPr/>
          <a:lstStyle/>
          <a:p>
            <a:fld id="{D97FCF0C-B507-4ACE-9A78-ACC51771986E}"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35995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provide an introduction to the new features in HTML5 and CSS3. Later modules provide more detailed information on advanced styling with CSS3, so save students’ questions concerning the more advanced features until module 6 and later.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This module does not include any coverage of JavaScript; this subject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719416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srgbClr val="000000"/>
                </a:solidFill>
                <a:latin typeface="Arial"/>
                <a:ea typeface="Times New Roman"/>
                <a:cs typeface="Segoe UI"/>
              </a:rPr>
              <a:t>11.    Click after the opening curly brace for the section rule, and in the toolbar click the </a:t>
            </a:r>
            <a:r>
              <a:rPr lang="en-US" sz="1000" b="1" dirty="0">
                <a:solidFill>
                  <a:prstClr val="black"/>
                </a:solidFill>
                <a:latin typeface="Arial"/>
                <a:ea typeface="Times New Roman"/>
                <a:cs typeface="Times New Roman"/>
              </a:rPr>
              <a:t>Build Style </a:t>
            </a:r>
            <a:r>
              <a:rPr lang="en-US" sz="1000" dirty="0">
                <a:solidFill>
                  <a:srgbClr val="000000"/>
                </a:solidFill>
                <a:latin typeface="Arial"/>
                <a:ea typeface="Times New Roman"/>
                <a:cs typeface="Segoe UI"/>
              </a:rPr>
              <a:t>button.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Times New Roman"/>
                <a:cs typeface="Times New Roman"/>
              </a:rPr>
              <a:t>Note: </a:t>
            </a:r>
            <a:r>
              <a:rPr lang="en-US" sz="1000" dirty="0">
                <a:solidFill>
                  <a:prstClr val="black"/>
                </a:solidFill>
                <a:latin typeface="Arial"/>
                <a:ea typeface="Times New Roman"/>
                <a:cs typeface="Times New Roman"/>
              </a:rPr>
              <a:t>If the toolbar is not visible, right-click in the body of the section rule and then click </a:t>
            </a:r>
            <a:r>
              <a:rPr lang="en-US" sz="1000" b="1" dirty="0">
                <a:solidFill>
                  <a:prstClr val="black"/>
                </a:solidFill>
                <a:latin typeface="Arial"/>
                <a:ea typeface="Times New Roman"/>
                <a:cs typeface="Times New Roman"/>
              </a:rPr>
              <a:t>Build Style</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srgbClr val="000000"/>
                </a:solidFill>
                <a:latin typeface="Arial"/>
                <a:ea typeface="Times New Roman"/>
                <a:cs typeface="Segoe UI"/>
              </a:rPr>
              <a:t>12.      In the </a:t>
            </a:r>
            <a:r>
              <a:rPr lang="en-US" sz="1000" b="1" dirty="0">
                <a:solidFill>
                  <a:prstClr val="black"/>
                </a:solidFill>
                <a:latin typeface="Arial"/>
                <a:ea typeface="Times New Roman"/>
                <a:cs typeface="Times New Roman"/>
              </a:rPr>
              <a:t>Modify Style</a:t>
            </a:r>
            <a:r>
              <a:rPr lang="en-US" sz="1000" dirty="0">
                <a:solidFill>
                  <a:srgbClr val="000000"/>
                </a:solidFill>
                <a:latin typeface="Arial"/>
                <a:ea typeface="Times New Roman"/>
                <a:cs typeface="Segoe UI"/>
              </a:rPr>
              <a:t> dialog box, in the </a:t>
            </a:r>
            <a:r>
              <a:rPr lang="en-US" sz="1000" b="1" dirty="0">
                <a:solidFill>
                  <a:prstClr val="black"/>
                </a:solidFill>
                <a:latin typeface="Arial"/>
                <a:ea typeface="Times New Roman"/>
                <a:cs typeface="Times New Roman"/>
              </a:rPr>
              <a:t>Category</a:t>
            </a:r>
            <a:r>
              <a:rPr lang="en-US" sz="1000" dirty="0">
                <a:solidFill>
                  <a:srgbClr val="000000"/>
                </a:solidFill>
                <a:latin typeface="Arial"/>
                <a:ea typeface="Times New Roman"/>
                <a:cs typeface="Segoe UI"/>
              </a:rPr>
              <a:t> list, click </a:t>
            </a:r>
            <a:r>
              <a:rPr lang="en-US" sz="1000" b="1" dirty="0">
                <a:solidFill>
                  <a:prstClr val="black"/>
                </a:solidFill>
                <a:latin typeface="Arial"/>
                <a:ea typeface="Times New Roman"/>
                <a:cs typeface="Times New Roman"/>
              </a:rPr>
              <a:t>Box</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srgbClr val="000000"/>
                </a:solidFill>
                <a:latin typeface="Arial"/>
                <a:ea typeface="Times New Roman"/>
                <a:cs typeface="Segoe UI"/>
              </a:rPr>
              <a:t>13.      Clear the </a:t>
            </a:r>
            <a:r>
              <a:rPr lang="en-US" sz="1000" b="1" dirty="0">
                <a:solidFill>
                  <a:prstClr val="black"/>
                </a:solidFill>
                <a:latin typeface="Arial"/>
                <a:ea typeface="Times New Roman"/>
                <a:cs typeface="Times New Roman"/>
              </a:rPr>
              <a:t>padding: 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5</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srgbClr val="000000"/>
                </a:solidFill>
                <a:latin typeface="Arial"/>
                <a:ea typeface="Times New Roman"/>
                <a:cs typeface="Segoe UI"/>
              </a:rPr>
              <a:t>14.      In the </a:t>
            </a:r>
            <a:r>
              <a:rPr lang="en-US" sz="1000" b="1" dirty="0">
                <a:solidFill>
                  <a:prstClr val="black"/>
                </a:solidFill>
                <a:latin typeface="Arial"/>
                <a:ea typeface="Times New Roman"/>
                <a:cs typeface="Times New Roman"/>
              </a:rPr>
              <a:t>Category</a:t>
            </a:r>
            <a:r>
              <a:rPr lang="en-US" sz="1000" dirty="0">
                <a:solidFill>
                  <a:srgbClr val="000000"/>
                </a:solidFill>
                <a:latin typeface="Arial"/>
                <a:ea typeface="Times New Roman"/>
                <a:cs typeface="Segoe UI"/>
              </a:rPr>
              <a:t> list, click </a:t>
            </a:r>
            <a:r>
              <a:rPr lang="en-US" sz="1000" b="1" dirty="0">
                <a:solidFill>
                  <a:prstClr val="black"/>
                </a:solidFill>
                <a:latin typeface="Arial"/>
                <a:ea typeface="Times New Roman"/>
                <a:cs typeface="Times New Roman"/>
              </a:rPr>
              <a:t>Border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srgbClr val="000000"/>
                </a:solidFill>
                <a:latin typeface="Arial"/>
                <a:ea typeface="Times New Roman"/>
                <a:cs typeface="Segoe UI"/>
              </a:rPr>
              <a:t>15.      Under </a:t>
            </a:r>
            <a:r>
              <a:rPr lang="en-US" sz="1000" b="1" dirty="0">
                <a:solidFill>
                  <a:prstClr val="black"/>
                </a:solidFill>
                <a:latin typeface="Arial"/>
                <a:ea typeface="Times New Roman"/>
                <a:cs typeface="Times New Roman"/>
              </a:rPr>
              <a:t>border-style</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list box, click </a:t>
            </a:r>
            <a:r>
              <a:rPr lang="en-US" sz="1000" b="1" dirty="0">
                <a:solidFill>
                  <a:prstClr val="black"/>
                </a:solidFill>
                <a:latin typeface="Arial"/>
                <a:ea typeface="Times New Roman"/>
                <a:cs typeface="Times New Roman"/>
              </a:rPr>
              <a:t>dotted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srgbClr val="000000"/>
                </a:solidFill>
                <a:latin typeface="Arial"/>
                <a:ea typeface="Times New Roman"/>
                <a:cs typeface="Segoe UI"/>
              </a:rPr>
              <a:t>16.      Under </a:t>
            </a:r>
            <a:r>
              <a:rPr lang="en-US" sz="1000" b="1" dirty="0">
                <a:solidFill>
                  <a:prstClr val="black"/>
                </a:solidFill>
                <a:latin typeface="Arial"/>
                <a:ea typeface="Times New Roman"/>
                <a:cs typeface="Times New Roman"/>
              </a:rPr>
              <a:t>border-width</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1</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srgbClr val="000000"/>
                </a:solidFill>
                <a:latin typeface="Arial"/>
                <a:ea typeface="Times New Roman"/>
                <a:cs typeface="Segoe UI"/>
              </a:rPr>
              <a:t>17.      Under </a:t>
            </a:r>
            <a:r>
              <a:rPr lang="en-US" sz="1000" b="1" dirty="0">
                <a:solidFill>
                  <a:prstClr val="black"/>
                </a:solidFill>
                <a:latin typeface="Arial"/>
                <a:ea typeface="Times New Roman"/>
                <a:cs typeface="Times New Roman"/>
              </a:rPr>
              <a:t>border-color</a:t>
            </a:r>
            <a:r>
              <a:rPr lang="en-US" sz="1000" dirty="0">
                <a:solidFill>
                  <a:srgbClr val="000000"/>
                </a:solidFill>
                <a:latin typeface="Arial"/>
                <a:ea typeface="Times New Roman"/>
                <a:cs typeface="Segoe UI"/>
              </a:rPr>
              <a:t>, clear the </a:t>
            </a:r>
            <a:r>
              <a:rPr lang="en-US" sz="1000" b="1" dirty="0">
                <a:solidFill>
                  <a:prstClr val="black"/>
                </a:solidFill>
                <a:latin typeface="Arial"/>
                <a:ea typeface="Times New Roman"/>
                <a:cs typeface="Times New Roman"/>
              </a:rPr>
              <a:t>Same for all</a:t>
            </a:r>
            <a:r>
              <a:rPr lang="en-US" sz="1000" dirty="0">
                <a:solidFill>
                  <a:srgbClr val="000000"/>
                </a:solidFill>
                <a:latin typeface="Arial"/>
                <a:ea typeface="Times New Roman"/>
                <a:cs typeface="Segoe UI"/>
              </a:rPr>
              <a:t> check box, and in the </a:t>
            </a:r>
            <a:r>
              <a:rPr lang="en-US" sz="1000" b="1" dirty="0">
                <a:solidFill>
                  <a:prstClr val="black"/>
                </a:solidFill>
                <a:latin typeface="Arial"/>
                <a:ea typeface="Times New Roman"/>
                <a:cs typeface="Times New Roman"/>
              </a:rPr>
              <a:t>bottom</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grey</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srgbClr val="000000"/>
                </a:solidFill>
                <a:latin typeface="Arial"/>
                <a:ea typeface="Times New Roman"/>
                <a:cs typeface="Segoe UI"/>
              </a:rPr>
              <a:t>18.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srgbClr val="000000"/>
                </a:solidFill>
                <a:latin typeface="Arial"/>
                <a:ea typeface="Times New Roman"/>
                <a:cs typeface="Segoe UI"/>
              </a:rPr>
              <a:t>19.      Verify that the section rule now looks like this: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section {</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5px;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border-bottom-style: dotted;</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border-bottom-width: 1px;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border-bottom-color: grey;</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srgbClr val="000000"/>
                </a:solidFill>
                <a:latin typeface="Arial"/>
                <a:ea typeface="Times New Roman"/>
                <a:cs typeface="Segoe UI"/>
              </a:rPr>
              <a:t>20.      Add the following rules to style the form and its elements.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fieldset {</a:t>
            </a:r>
          </a:p>
          <a:p>
            <a:pPr marL="100330" marR="100330" lvl="0">
              <a:lnSpc>
                <a:spcPct val="115000"/>
              </a:lnSpc>
              <a:spcAft>
                <a:spcPts val="995"/>
              </a:spcAft>
            </a:pPr>
            <a:r>
              <a:rPr lang="en-US" sz="1000" dirty="0">
                <a:solidFill>
                  <a:prstClr val="black"/>
                </a:solidFill>
                <a:latin typeface="Arial"/>
                <a:ea typeface="Times New Roman"/>
                <a:cs typeface="Times New Roman"/>
              </a:rPr>
              <a:t>  background-color: pink;</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p:txBody>
      </p:sp>
      <p:sp>
        <p:nvSpPr>
          <p:cNvPr id="4" name="Slide Number Placeholder 3"/>
          <p:cNvSpPr>
            <a:spLocks noGrp="1"/>
          </p:cNvSpPr>
          <p:nvPr>
            <p:ph type="sldNum" sz="quarter" idx="10"/>
          </p:nvPr>
        </p:nvSpPr>
        <p:spPr/>
        <p:txBody>
          <a:bodyPr/>
          <a:lstStyle/>
          <a:p>
            <a:fld id="{D97FCF0C-B507-4ACE-9A78-ACC51771986E}" type="slidenum">
              <a:rPr lang="en-US" smtClean="0"/>
              <a:t>20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134025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legend {</a:t>
            </a:r>
          </a:p>
          <a:p>
            <a:pPr marL="100330" marR="100330" lvl="0">
              <a:lnSpc>
                <a:spcPct val="115000"/>
              </a:lnSpc>
              <a:spcAft>
                <a:spcPts val="995"/>
              </a:spcAft>
            </a:pPr>
            <a:r>
              <a:rPr lang="en-US" sz="1000" dirty="0">
                <a:solidFill>
                  <a:prstClr val="black"/>
                </a:solidFill>
                <a:latin typeface="Arial"/>
                <a:ea typeface="Times New Roman"/>
                <a:cs typeface="Times New Roman"/>
              </a:rPr>
              <a:t>  font-size: 1.2em;</a:t>
            </a:r>
          </a:p>
          <a:p>
            <a:pPr marL="100330" marR="100330" lvl="0">
              <a:lnSpc>
                <a:spcPct val="115000"/>
              </a:lnSpc>
              <a:spcAft>
                <a:spcPts val="995"/>
              </a:spcAft>
            </a:pPr>
            <a:r>
              <a:rPr lang="en-US" sz="1000" dirty="0">
                <a:solidFill>
                  <a:prstClr val="black"/>
                </a:solidFill>
                <a:latin typeface="Arial"/>
                <a:ea typeface="Times New Roman"/>
                <a:cs typeface="Times New Roman"/>
              </a:rPr>
              <a:t>  font-style: italic;</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fieldset li {</a:t>
            </a:r>
          </a:p>
          <a:p>
            <a:pPr marL="100330" marR="100330" lvl="0">
              <a:lnSpc>
                <a:spcPct val="115000"/>
              </a:lnSpc>
              <a:spcAft>
                <a:spcPts val="995"/>
              </a:spcAft>
            </a:pPr>
            <a:r>
              <a:rPr lang="en-US" sz="1000" dirty="0">
                <a:solidFill>
                  <a:prstClr val="black"/>
                </a:solidFill>
                <a:latin typeface="Arial"/>
                <a:ea typeface="Times New Roman"/>
                <a:cs typeface="Times New Roman"/>
              </a:rPr>
              <a:t>  list-style: none;</a:t>
            </a:r>
          </a:p>
          <a:p>
            <a:pPr marL="100330" marR="100330" lvl="0">
              <a:lnSpc>
                <a:spcPct val="115000"/>
              </a:lnSpc>
              <a:spcAft>
                <a:spcPts val="995"/>
              </a:spcAft>
            </a:pPr>
            <a:r>
              <a:rPr lang="en-US" sz="1000" dirty="0">
                <a:solidFill>
                  <a:prstClr val="black"/>
                </a:solidFill>
                <a:latin typeface="Arial"/>
                <a:ea typeface="Times New Roman"/>
                <a:cs typeface="Times New Roman"/>
              </a:rPr>
              <a:t>  margin-bottom: 10px;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input[type="submit"] {</a:t>
            </a:r>
          </a:p>
          <a:p>
            <a:pPr marL="100330" marR="100330" lvl="0">
              <a:lnSpc>
                <a:spcPct val="115000"/>
              </a:lnSpc>
              <a:spcAft>
                <a:spcPts val="995"/>
              </a:spcAft>
            </a:pPr>
            <a:r>
              <a:rPr lang="en-US" sz="1000" dirty="0">
                <a:solidFill>
                  <a:prstClr val="black"/>
                </a:solidFill>
                <a:latin typeface="Arial"/>
                <a:ea typeface="Times New Roman"/>
                <a:cs typeface="Times New Roman"/>
              </a:rPr>
              <a:t>  background-color: pink;</a:t>
            </a:r>
          </a:p>
          <a:p>
            <a:pPr marL="100330" marR="100330" lvl="0">
              <a:lnSpc>
                <a:spcPct val="115000"/>
              </a:lnSpc>
              <a:spcAft>
                <a:spcPts val="995"/>
              </a:spcAft>
            </a:pPr>
            <a:r>
              <a:rPr lang="en-US" sz="1000" dirty="0">
                <a:solidFill>
                  <a:prstClr val="black"/>
                </a:solidFill>
                <a:latin typeface="Arial"/>
                <a:ea typeface="Times New Roman"/>
                <a:cs typeface="Times New Roman"/>
              </a:rPr>
              <a:t>  opacity: 0.6;</a:t>
            </a:r>
          </a:p>
          <a:p>
            <a:pPr marL="100330" marR="100330" lvl="0">
              <a:lnSpc>
                <a:spcPct val="115000"/>
              </a:lnSpc>
              <a:spcAft>
                <a:spcPts val="995"/>
              </a:spcAft>
            </a:pPr>
            <a:r>
              <a:rPr lang="en-US" sz="1000" dirty="0">
                <a:solidFill>
                  <a:prstClr val="black"/>
                </a:solidFill>
                <a:latin typeface="Arial"/>
                <a:ea typeface="Times New Roman"/>
                <a:cs typeface="Times New Roman"/>
              </a:rPr>
              <a:t>  width: 200px;</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srgbClr val="000000"/>
                </a:solidFill>
                <a:latin typeface="Arial"/>
                <a:ea typeface="Times New Roman"/>
                <a:cs typeface="Segoe UI"/>
              </a:rPr>
              <a:t>21.     On 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Use the F12 Developer Tools to Inspect Styles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srgbClr val="000000"/>
                </a:solidFill>
                <a:latin typeface="Arial"/>
                <a:ea typeface="Times New Roman"/>
                <a:cs typeface="Segoe UI"/>
              </a:rPr>
              <a:t> appears, click </a:t>
            </a:r>
            <a:r>
              <a:rPr lang="en-US" sz="1000" b="1" dirty="0">
                <a:solidFill>
                  <a:prstClr val="black"/>
                </a:solidFill>
                <a:latin typeface="Arial"/>
                <a:ea typeface="Times New Roman"/>
                <a:cs typeface="Times New Roman"/>
              </a:rPr>
              <a:t>Don’t show this message again</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Verify that the new styles have been applied to the page.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3642574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Internet Explorer, press F12.</a:t>
            </a: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F12</a:t>
            </a:r>
            <a:r>
              <a:rPr lang="en-US" sz="1000" dirty="0">
                <a:solidFill>
                  <a:srgbClr val="000000"/>
                </a:solidFill>
                <a:latin typeface="Arial"/>
                <a:ea typeface="Times New Roman"/>
                <a:cs typeface="Segoe UI"/>
              </a:rPr>
              <a:t> window, with the </a:t>
            </a:r>
            <a:r>
              <a:rPr lang="en-US" sz="1000" b="1" dirty="0">
                <a:solidFill>
                  <a:prstClr val="black"/>
                </a:solidFill>
                <a:latin typeface="Arial"/>
                <a:ea typeface="Times New Roman"/>
                <a:cs typeface="Times New Roman"/>
              </a:rPr>
              <a:t>HTML</a:t>
            </a:r>
            <a:r>
              <a:rPr lang="en-US" sz="1000" dirty="0">
                <a:solidFill>
                  <a:srgbClr val="000000"/>
                </a:solidFill>
                <a:latin typeface="Arial"/>
                <a:ea typeface="Times New Roman"/>
                <a:cs typeface="Segoe UI"/>
              </a:rPr>
              <a:t> tab selected, double-click the </a:t>
            </a:r>
            <a:r>
              <a:rPr lang="en-US" sz="1000" b="1" dirty="0">
                <a:solidFill>
                  <a:prstClr val="black"/>
                </a:solidFill>
                <a:latin typeface="Arial"/>
                <a:ea typeface="Times New Roman"/>
                <a:cs typeface="Times New Roman"/>
              </a:rPr>
              <a:t>&lt;html&gt;</a:t>
            </a:r>
            <a:r>
              <a:rPr lang="en-US" sz="1000" dirty="0">
                <a:solidFill>
                  <a:srgbClr val="000000"/>
                </a:solidFill>
                <a:latin typeface="Arial"/>
                <a:ea typeface="Times New Roman"/>
                <a:cs typeface="Segoe UI"/>
              </a:rPr>
              <a:t> element to expand it.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Click the </a:t>
            </a:r>
            <a:r>
              <a:rPr lang="en-US" sz="1000" b="1" dirty="0">
                <a:solidFill>
                  <a:prstClr val="black"/>
                </a:solidFill>
                <a:latin typeface="Arial"/>
                <a:ea typeface="Times New Roman"/>
                <a:cs typeface="Times New Roman"/>
              </a:rPr>
              <a:t>&lt;body&gt;</a:t>
            </a:r>
            <a:r>
              <a:rPr lang="en-US" sz="1000" dirty="0">
                <a:solidFill>
                  <a:srgbClr val="000000"/>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In the right pane, verify that the following the CSS rule appears: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font-family: "Segoe UI", Helvetica, Arial, sans-serif;</a:t>
            </a:r>
          </a:p>
          <a:p>
            <a:pPr lvl="0">
              <a:lnSpc>
                <a:spcPct val="115000"/>
              </a:lnSpc>
              <a:spcAft>
                <a:spcPts val="995"/>
              </a:spcAft>
            </a:pPr>
            <a:r>
              <a:rPr lang="en-US" sz="1000" dirty="0">
                <a:solidFill>
                  <a:srgbClr val="000000"/>
                </a:solidFill>
                <a:latin typeface="Arial"/>
                <a:ea typeface="Times New Roman"/>
                <a:cs typeface="Segoe UI"/>
              </a:rPr>
              <a:t>9.       In this rule, select the text </a:t>
            </a:r>
            <a:r>
              <a:rPr lang="en-US" sz="1000" b="1" dirty="0">
                <a:solidFill>
                  <a:prstClr val="black"/>
                </a:solidFill>
                <a:latin typeface="Arial"/>
                <a:ea typeface="Times New Roman"/>
                <a:cs typeface="Times New Roman"/>
              </a:rPr>
              <a:t>"Segoe UI"</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srgbClr val="000000"/>
                </a:solidFill>
                <a:latin typeface="Arial"/>
                <a:ea typeface="Times New Roman"/>
                <a:cs typeface="Segoe UI"/>
              </a:rPr>
              <a:t>10.     Change the value to read </a:t>
            </a:r>
            <a:r>
              <a:rPr lang="en-US" sz="1000" b="1" dirty="0">
                <a:solidFill>
                  <a:prstClr val="black"/>
                </a:solidFill>
                <a:latin typeface="Arial"/>
                <a:ea typeface="Times New Roman"/>
                <a:cs typeface="Times New Roman"/>
              </a:rPr>
              <a:t>"Times New Roman"</a:t>
            </a:r>
            <a:r>
              <a:rPr lang="en-US" sz="1000" dirty="0">
                <a:solidFill>
                  <a:srgbClr val="000000"/>
                </a:solidFill>
                <a:latin typeface="Arial"/>
                <a:ea typeface="Times New Roman"/>
                <a:cs typeface="Segoe UI"/>
              </a:rPr>
              <a:t> and press ENTER.</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srgbClr val="000000"/>
                </a:solidFill>
                <a:latin typeface="Arial"/>
                <a:ea typeface="Times New Roman"/>
                <a:cs typeface="Segoe UI"/>
              </a:rPr>
              <a:t>11.     Verify that Internet Explorer reflects this change to the font on the page.</a:t>
            </a:r>
            <a:endParaRPr lang="en-US" sz="1000" dirty="0">
              <a:solidFill>
                <a:prstClr val="black"/>
              </a:solidFill>
              <a:latin typeface="Arial"/>
              <a:ea typeface="Times New Roman"/>
              <a:cs typeface="Times New Roman"/>
            </a:endParaRPr>
          </a:p>
          <a:p>
            <a:pPr marL="228600" lvl="0" indent="-228600">
              <a:lnSpc>
                <a:spcPct val="115000"/>
              </a:lnSpc>
              <a:spcAft>
                <a:spcPts val="995"/>
              </a:spcAft>
              <a:buAutoNum type="arabicPeriod" startAt="12"/>
            </a:pPr>
            <a:r>
              <a:rPr lang="en-US" sz="1000" dirty="0">
                <a:solidFill>
                  <a:srgbClr val="000000"/>
                </a:solidFill>
                <a:latin typeface="Arial"/>
                <a:ea typeface="Times New Roman"/>
                <a:cs typeface="Segoe UI"/>
              </a:rPr>
              <a:t>   In the left pane, expand the </a:t>
            </a:r>
            <a:r>
              <a:rPr lang="en-US" sz="1000" b="1" dirty="0">
                <a:solidFill>
                  <a:prstClr val="black"/>
                </a:solidFill>
                <a:latin typeface="Arial"/>
                <a:ea typeface="Times New Roman"/>
                <a:cs typeface="Times New Roman"/>
              </a:rPr>
              <a:t>&lt;body&gt;</a:t>
            </a:r>
            <a:r>
              <a:rPr lang="en-US" sz="1000" dirty="0">
                <a:solidFill>
                  <a:srgbClr val="000000"/>
                </a:solidFill>
                <a:latin typeface="Arial"/>
                <a:ea typeface="Times New Roman"/>
                <a:cs typeface="Segoe UI"/>
              </a:rPr>
              <a:t> element, expand the </a:t>
            </a:r>
            <a:r>
              <a:rPr lang="en-US" sz="1000" b="1" dirty="0">
                <a:solidFill>
                  <a:prstClr val="black"/>
                </a:solidFill>
                <a:latin typeface="Arial"/>
                <a:ea typeface="Times New Roman"/>
                <a:cs typeface="Times New Roman"/>
              </a:rPr>
              <a:t>&lt;article&gt;</a:t>
            </a:r>
            <a:r>
              <a:rPr lang="en-US" sz="1000" dirty="0">
                <a:solidFill>
                  <a:srgbClr val="000000"/>
                </a:solidFill>
                <a:latin typeface="Arial"/>
                <a:ea typeface="Times New Roman"/>
                <a:cs typeface="Segoe UI"/>
              </a:rPr>
              <a:t> element, and then click the first </a:t>
            </a:r>
          </a:p>
          <a:p>
            <a:pPr lvl="0">
              <a:lnSpc>
                <a:spcPct val="115000"/>
              </a:lnSpc>
              <a:spcAft>
                <a:spcPts val="995"/>
              </a:spcAft>
            </a:pPr>
            <a:r>
              <a:rPr lang="en-US" sz="1000" b="1"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&lt;section&gt;</a:t>
            </a:r>
            <a:r>
              <a:rPr lang="en-US" sz="1000" dirty="0">
                <a:solidFill>
                  <a:srgbClr val="000000"/>
                </a:solidFill>
                <a:latin typeface="Arial"/>
                <a:ea typeface="Times New Roman"/>
                <a:cs typeface="Segoe UI"/>
              </a:rPr>
              <a:t> element.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srgbClr val="000000"/>
                </a:solidFill>
                <a:latin typeface="Arial"/>
                <a:ea typeface="Times New Roman"/>
                <a:cs typeface="Segoe UI"/>
              </a:rPr>
              <a:t>13.     In the right pane, verify that the following styles are specified for this section: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inherited – body</a:t>
            </a:r>
          </a:p>
          <a:p>
            <a:pPr marL="100330" marR="100330" lvl="0">
              <a:lnSpc>
                <a:spcPct val="115000"/>
              </a:lnSpc>
              <a:spcAft>
                <a:spcPts val="995"/>
              </a:spcAft>
            </a:pPr>
            <a:r>
              <a:rPr lang="en-US" sz="1000" dirty="0">
                <a:solidFill>
                  <a:prstClr val="black"/>
                </a:solidFill>
                <a:latin typeface="Arial"/>
                <a:ea typeface="Times New Roman"/>
                <a:cs typeface="Times New Roman"/>
              </a:rPr>
              <a:t>  body</a:t>
            </a:r>
          </a:p>
          <a:p>
            <a:pPr marL="100330" marR="100330" lvl="0">
              <a:lnSpc>
                <a:spcPct val="115000"/>
              </a:lnSpc>
              <a:spcAft>
                <a:spcPts val="995"/>
              </a:spcAft>
            </a:pPr>
            <a:r>
              <a:rPr lang="en-US" sz="1000" dirty="0">
                <a:solidFill>
                  <a:prstClr val="black"/>
                </a:solidFill>
                <a:latin typeface="Arial"/>
                <a:ea typeface="Times New Roman"/>
                <a:cs typeface="Times New Roman"/>
              </a:rPr>
              <a:t>    font-family: "Times New Roman", Helvetica, Arial, sans-serif;</a:t>
            </a:r>
          </a:p>
          <a:p>
            <a:pPr marL="100330" marR="100330" lvl="0">
              <a:lnSpc>
                <a:spcPct val="115000"/>
              </a:lnSpc>
              <a:spcAft>
                <a:spcPts val="995"/>
              </a:spcAft>
            </a:pPr>
            <a:r>
              <a:rPr lang="en-US" sz="1000" dirty="0">
                <a:solidFill>
                  <a:prstClr val="black"/>
                </a:solidFill>
                <a:latin typeface="Arial"/>
                <a:ea typeface="Times New Roman"/>
                <a:cs typeface="Times New Roman"/>
              </a:rPr>
              <a:t>section</a:t>
            </a:r>
          </a:p>
          <a:p>
            <a:pPr marL="100330" marR="100330" lvl="0">
              <a:lnSpc>
                <a:spcPct val="115000"/>
              </a:lnSpc>
              <a:spcAft>
                <a:spcPts val="995"/>
              </a:spcAft>
            </a:pPr>
            <a:r>
              <a:rPr lang="en-US" sz="1000" dirty="0">
                <a:solidFill>
                  <a:prstClr val="black"/>
                </a:solidFill>
                <a:latin typeface="Arial"/>
                <a:ea typeface="Times New Roman"/>
                <a:cs typeface="Times New Roman"/>
              </a:rPr>
              <a:t>  padding-bottom: 5px;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border-bottom-color: grey;</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border-bottom-width: 1px;</a:t>
            </a:r>
          </a:p>
          <a:p>
            <a:pPr marL="100330" marR="100330" lvl="0">
              <a:lnSpc>
                <a:spcPct val="115000"/>
              </a:lnSpc>
              <a:spcAft>
                <a:spcPts val="995"/>
              </a:spcAft>
            </a:pPr>
            <a:r>
              <a:rPr lang="en-US" sz="1000" dirty="0">
                <a:solidFill>
                  <a:prstClr val="black"/>
                </a:solidFill>
                <a:latin typeface="Arial"/>
                <a:ea typeface="Times New Roman"/>
                <a:cs typeface="Times New Roman"/>
              </a:rPr>
              <a:t>  border-bottom-style: dotted;</a:t>
            </a:r>
          </a:p>
          <a:p>
            <a:pPr lvl="0">
              <a:lnSpc>
                <a:spcPct val="115000"/>
              </a:lnSpc>
              <a:spcAft>
                <a:spcPts val="995"/>
              </a:spcAft>
            </a:pPr>
            <a:r>
              <a:rPr lang="en-US" sz="1000" dirty="0">
                <a:solidFill>
                  <a:prstClr val="black"/>
                </a:solidFill>
                <a:latin typeface="Arial"/>
                <a:ea typeface="Times New Roman"/>
                <a:cs typeface="Segoe UI"/>
              </a:rPr>
              <a:t>14.     Press F12 to close the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a:solidFill>
                  <a:prstClr val="black"/>
                </a:solidFill>
                <a:latin typeface="Arial"/>
                <a:ea typeface="Times New Roman"/>
                <a:cs typeface="Segoe UI"/>
              </a:rPr>
              <a:t>15.     Close 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211112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E:\Mod02\Labfiles\Solution\Exercise 2\ContosoConf</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and then double-click </a:t>
            </a:r>
            <a:r>
              <a:rPr lang="en-US" sz="1000" b="1" dirty="0">
                <a:effectLst/>
                <a:latin typeface="Arial"/>
                <a:ea typeface="Times New Roman"/>
                <a:cs typeface="Times New Roman"/>
              </a:rPr>
              <a:t>index.htm</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briefly scroll through the HTML markup for the web page and explain to students that they will be creating the Home page for the web application and adding the HTML markup to display the elements on this page.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double-click </a:t>
            </a:r>
            <a:r>
              <a:rPr lang="en-US" sz="1000" b="1" dirty="0">
                <a:effectLst/>
                <a:latin typeface="Arial"/>
                <a:ea typeface="Times New Roman"/>
                <a:cs typeface="Times New Roman"/>
              </a:rPr>
              <a:t>about.htm</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explain that this page contains information about the conference, but that currently much of the data displayed on this page is simply placeholder text that will be replaced later with specific information about the conference by the conference organizers.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styles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site.css</a:t>
            </a:r>
            <a:r>
              <a:rPr lang="en-US" sz="1000" dirty="0">
                <a:effectLst/>
                <a:latin typeface="Arial"/>
                <a:ea typeface="Times New Roman"/>
                <a:cs typeface="Segoe UI"/>
              </a:rPr>
              <a:t>. Explain to students that this style sheet contains the initial global styles that they will be defining for the application, and that these styles will be applied to the </a:t>
            </a:r>
            <a:r>
              <a:rPr lang="en-US" sz="1000" b="1" dirty="0">
                <a:effectLst/>
                <a:latin typeface="Arial"/>
                <a:ea typeface="Times New Roman"/>
                <a:cs typeface="Times New Roman"/>
              </a:rPr>
              <a:t>Home</a:t>
            </a:r>
            <a:r>
              <a:rPr lang="en-US" sz="1000" dirty="0">
                <a:effectLst/>
                <a:latin typeface="Arial"/>
                <a:ea typeface="Times New Roman"/>
                <a:cs typeface="Segoe UI"/>
              </a:rPr>
              <a:t> and </a:t>
            </a:r>
            <a:r>
              <a:rPr lang="en-US" sz="1000" b="1" dirty="0">
                <a:effectLst/>
                <a:latin typeface="Arial"/>
                <a:ea typeface="Times New Roman"/>
                <a:cs typeface="Times New Roman"/>
              </a:rPr>
              <a:t>About</a:t>
            </a:r>
            <a:r>
              <a:rPr lang="en-US" sz="1000" dirty="0">
                <a:effectLst/>
                <a:latin typeface="Arial"/>
                <a:ea typeface="Times New Roman"/>
                <a:cs typeface="Segoe UI"/>
              </a:rPr>
              <a:t> pages.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Debug</a:t>
            </a:r>
            <a:r>
              <a:rPr lang="en-US" sz="1000" dirty="0">
                <a:effectLst/>
                <a:latin typeface="Arial"/>
                <a:ea typeface="Times New Roman"/>
                <a:cs typeface="Segoe UI"/>
              </a:rPr>
              <a:t> menu, click </a:t>
            </a:r>
            <a:r>
              <a:rPr lang="en-US" sz="1000" b="1" dirty="0">
                <a:effectLst/>
                <a:latin typeface="Arial"/>
                <a:ea typeface="Times New Roman"/>
                <a:cs typeface="Times New Roman"/>
              </a:rPr>
              <a:t>Start Without Debugging</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228600" lvl="0" indent="-228600">
              <a:lnSpc>
                <a:spcPct val="115000"/>
              </a:lnSpc>
              <a:spcAft>
                <a:spcPts val="995"/>
              </a:spcAft>
              <a:buAutoNum type="arabicPeriod" startAt="10"/>
            </a:pPr>
            <a:r>
              <a:rPr lang="en-US" sz="1000" dirty="0">
                <a:effectLst/>
                <a:latin typeface="Arial"/>
                <a:ea typeface="Times New Roman"/>
                <a:cs typeface="Segoe UI"/>
              </a:rPr>
              <a:t>  In Internet Explorer, show the simple styling for the </a:t>
            </a:r>
            <a:r>
              <a:rPr lang="en-US" sz="1000" b="1" dirty="0">
                <a:effectLst/>
                <a:latin typeface="Arial"/>
                <a:ea typeface="Times New Roman"/>
                <a:cs typeface="Times New Roman"/>
              </a:rPr>
              <a:t>Home</a:t>
            </a:r>
            <a:r>
              <a:rPr lang="en-US" sz="1000" dirty="0">
                <a:effectLst/>
                <a:latin typeface="Arial"/>
                <a:ea typeface="Times New Roman"/>
                <a:cs typeface="Segoe UI"/>
              </a:rPr>
              <a:t> page; the labs in later modules will modify </a:t>
            </a:r>
          </a:p>
          <a:p>
            <a:pPr lvl="0">
              <a:lnSpc>
                <a:spcPct val="115000"/>
              </a:lnSpc>
              <a:spcAft>
                <a:spcPts val="995"/>
              </a:spcAft>
            </a:pPr>
            <a:r>
              <a:rPr lang="en-US" sz="1000" dirty="0">
                <a:latin typeface="Arial"/>
                <a:ea typeface="Times New Roman"/>
                <a:cs typeface="Segoe UI"/>
              </a:rPr>
              <a:t>        </a:t>
            </a:r>
            <a:r>
              <a:rPr lang="en-US" sz="1000" dirty="0">
                <a:effectLst/>
                <a:latin typeface="Arial"/>
                <a:ea typeface="Times New Roman"/>
                <a:cs typeface="Segoe UI"/>
              </a:rPr>
              <a:t>and extend some of these styles, for example, to change the appearance of the navigation bar.</a:t>
            </a:r>
            <a:endParaRPr lang="en-US" sz="1000" dirty="0">
              <a:effectLst/>
              <a:latin typeface="Arial"/>
              <a:ea typeface="Times New Roman"/>
              <a:cs typeface="Times New Roman"/>
            </a:endParaRPr>
          </a:p>
          <a:p>
            <a:pPr marL="228600" lvl="0" indent="-228600">
              <a:lnSpc>
                <a:spcPct val="115000"/>
              </a:lnSpc>
              <a:spcAft>
                <a:spcPts val="995"/>
              </a:spcAft>
              <a:buAutoNum type="arabicPeriod" startAt="11"/>
            </a:pPr>
            <a:r>
              <a:rPr lang="en-US" sz="1000" dirty="0">
                <a:effectLst/>
                <a:latin typeface="Arial"/>
                <a:ea typeface="Times New Roman"/>
                <a:cs typeface="Segoe UI"/>
              </a:rPr>
              <a:t>  In the navigation bar, click </a:t>
            </a:r>
            <a:r>
              <a:rPr lang="en-US" sz="1000" b="1" dirty="0">
                <a:effectLst/>
                <a:latin typeface="Arial"/>
                <a:ea typeface="Times New Roman"/>
                <a:cs typeface="Times New Roman"/>
              </a:rPr>
              <a:t>About</a:t>
            </a:r>
            <a:r>
              <a:rPr lang="en-US" sz="1000" dirty="0">
                <a:effectLst/>
                <a:latin typeface="Arial"/>
                <a:ea typeface="Times New Roman"/>
                <a:cs typeface="Segoe UI"/>
              </a:rPr>
              <a:t>. Again, explain that the simple styling used by this page will be </a:t>
            </a:r>
          </a:p>
          <a:p>
            <a:pPr lvl="0">
              <a:lnSpc>
                <a:spcPct val="115000"/>
              </a:lnSpc>
              <a:spcAft>
                <a:spcPts val="995"/>
              </a:spcAft>
            </a:pPr>
            <a:r>
              <a:rPr lang="en-US" sz="1000" dirty="0">
                <a:latin typeface="Arial"/>
                <a:ea typeface="Times New Roman"/>
                <a:cs typeface="Segoe UI"/>
              </a:rPr>
              <a:t>        </a:t>
            </a:r>
            <a:r>
              <a:rPr lang="en-US" sz="1000" dirty="0">
                <a:effectLst/>
                <a:latin typeface="Arial"/>
                <a:ea typeface="Times New Roman"/>
                <a:cs typeface="Segoe UI"/>
              </a:rPr>
              <a:t>modified in later labs to generate a more appealing layout.</a:t>
            </a:r>
            <a:endParaRPr lang="en-US" sz="1000" dirty="0">
              <a:effectLst/>
              <a:latin typeface="Arial"/>
              <a:ea typeface="Times New Roman"/>
              <a:cs typeface="Times New Roman"/>
            </a:endParaRPr>
          </a:p>
          <a:p>
            <a:pPr lvl="0">
              <a:lnSpc>
                <a:spcPct val="115000"/>
              </a:lnSpc>
              <a:spcAft>
                <a:spcPts val="995"/>
              </a:spcAft>
            </a:pPr>
            <a:r>
              <a:rPr lang="en-US" sz="1000" dirty="0">
                <a:effectLst/>
                <a:latin typeface="Arial"/>
                <a:ea typeface="Times New Roman"/>
                <a:cs typeface="Segoe UI"/>
              </a:rPr>
              <a:t>12.    Close Internet Explorer.</a:t>
            </a:r>
            <a:endParaRPr lang="en-US" sz="1000" dirty="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735574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Preparation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761449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lab is to give students practice writing HTML and using some of the new elements available in HTML5 and CSS3. Students who have the prerequisite knowledge of HTML and CSS should have few problems, but watch for students who struggle with this lab because they will most likely need considerable help in subsequent labs.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1: Creating HTML5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begin to create the ContosoConf website.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 new ASP.NET Web Application. Then you will add two HTML files for the Home and About pages. Next, you will add navigation links to the pages. Finally you will run the web application and verify that the Home page and About page are formatted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Point out to students that a working solution for this exercise is available in the E:\Mod02\Labfiles\Solution\Exercise 1\ContosoConf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Styling HTML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styling to the Home and About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create a stylesheet in the ContosoConf project. Then you will add CSS rules to style the Home and About pages to match a specified design. Finally, you will run the web application and verify that the pages are styled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they can either continue using the project that they developed in the first exercise, "Creating HTML5 Pages", or they can use the project provided in the E:\Mod02\Labfiles\Starter\Exercise 2\ContosoConf folder.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that it is not necessary to exactly match the styles shown in the image in this exercise. The purpose of the exercise is to enable students to experiment with styles and see their effects. Remind students that they can use the Internet Explorer F12 Developer Tools to modify the styles for an HTML page in the browser and see the effects of these changes immediately.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mention to students that a working solution for this exercise is available in the E:\Mod02\Labfiles\Solution\Exercise 2\ContosoConf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199362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566171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new elements that HTML5 provides for specifying the semantic meaning of content in a web page?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&lt;section&gt;</a:t>
            </a:r>
            <a:r>
              <a:rPr lang="en-US" sz="1000" dirty="0">
                <a:latin typeface="Arial"/>
                <a:ea typeface="Calibri"/>
                <a:cs typeface="Segoe UI"/>
              </a:rPr>
              <a:t>, </a:t>
            </a:r>
            <a:r>
              <a:rPr lang="en-US" sz="1000" b="1" dirty="0">
                <a:latin typeface="Arial"/>
                <a:ea typeface="Calibri"/>
                <a:cs typeface="Times New Roman"/>
              </a:rPr>
              <a:t>&lt;header&gt;</a:t>
            </a:r>
            <a:r>
              <a:rPr lang="en-US" sz="1000" dirty="0">
                <a:latin typeface="Arial"/>
                <a:ea typeface="Calibri"/>
                <a:cs typeface="Segoe UI"/>
              </a:rPr>
              <a:t>, </a:t>
            </a:r>
            <a:r>
              <a:rPr lang="en-US" sz="1000" b="1" dirty="0">
                <a:latin typeface="Arial"/>
                <a:ea typeface="Calibri"/>
                <a:cs typeface="Times New Roman"/>
              </a:rPr>
              <a:t>&lt;footer&gt;</a:t>
            </a:r>
            <a:r>
              <a:rPr lang="en-US" sz="1000" dirty="0">
                <a:latin typeface="Arial"/>
                <a:ea typeface="Calibri"/>
                <a:cs typeface="Segoe UI"/>
              </a:rPr>
              <a:t>, </a:t>
            </a:r>
            <a:r>
              <a:rPr lang="en-US" sz="1000" b="1" dirty="0">
                <a:latin typeface="Arial"/>
                <a:ea typeface="Calibri"/>
                <a:cs typeface="Times New Roman"/>
              </a:rPr>
              <a:t>&lt;nav&gt;</a:t>
            </a:r>
            <a:r>
              <a:rPr lang="en-US" sz="1000" dirty="0">
                <a:latin typeface="Arial"/>
                <a:ea typeface="Calibri"/>
                <a:cs typeface="Segoe UI"/>
              </a:rPr>
              <a:t>, </a:t>
            </a:r>
            <a:r>
              <a:rPr lang="en-US" sz="1000" b="1" dirty="0">
                <a:latin typeface="Arial"/>
                <a:ea typeface="Calibri"/>
                <a:cs typeface="Times New Roman"/>
              </a:rPr>
              <a:t>&lt;article&gt;</a:t>
            </a:r>
            <a:r>
              <a:rPr lang="en-US" sz="1000" dirty="0">
                <a:latin typeface="Arial"/>
                <a:ea typeface="Calibri"/>
                <a:cs typeface="Segoe UI"/>
              </a:rPr>
              <a:t>, and </a:t>
            </a:r>
            <a:r>
              <a:rPr lang="en-US" sz="1000" b="1" dirty="0">
                <a:latin typeface="Arial"/>
                <a:ea typeface="Calibri"/>
                <a:cs typeface="Times New Roman"/>
              </a:rPr>
              <a:t>&lt;aside&gt;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items is </a:t>
            </a:r>
            <a:r>
              <a:rPr lang="en-US" sz="1000" b="1" dirty="0">
                <a:latin typeface="Arial"/>
                <a:ea typeface="Calibri"/>
                <a:cs typeface="Times New Roman"/>
              </a:rPr>
              <a:t>NOT</a:t>
            </a:r>
            <a:r>
              <a:rPr lang="en-US" sz="1000" dirty="0">
                <a:latin typeface="Arial"/>
                <a:ea typeface="Calibri"/>
                <a:cs typeface="Segoe UI"/>
              </a:rPr>
              <a:t> a property of the CSS box model?</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Margin</a:t>
            </a:r>
          </a:p>
          <a:p>
            <a:pPr>
              <a:lnSpc>
                <a:spcPct val="115000"/>
              </a:lnSpc>
              <a:spcAft>
                <a:spcPts val="1000"/>
              </a:spcAft>
            </a:pPr>
            <a:r>
              <a:rPr lang="en-US" sz="1000" dirty="0">
                <a:latin typeface="Arial"/>
                <a:ea typeface="Calibri"/>
                <a:cs typeface="Times New Roman"/>
              </a:rPr>
              <a:t>(   )Option 2: Content</a:t>
            </a:r>
          </a:p>
          <a:p>
            <a:pPr>
              <a:lnSpc>
                <a:spcPct val="115000"/>
              </a:lnSpc>
              <a:spcAft>
                <a:spcPts val="1000"/>
              </a:spcAft>
            </a:pPr>
            <a:r>
              <a:rPr lang="en-US" sz="1000" dirty="0">
                <a:latin typeface="Arial"/>
                <a:ea typeface="Calibri"/>
                <a:cs typeface="Times New Roman"/>
              </a:rPr>
              <a:t>(   )Option 3: Border</a:t>
            </a:r>
          </a:p>
          <a:p>
            <a:pPr>
              <a:lnSpc>
                <a:spcPct val="115000"/>
              </a:lnSpc>
              <a:spcAft>
                <a:spcPts val="1000"/>
              </a:spcAft>
            </a:pPr>
            <a:r>
              <a:rPr lang="en-US" sz="1000" dirty="0">
                <a:latin typeface="Arial"/>
                <a:ea typeface="Calibri"/>
                <a:cs typeface="Times New Roman"/>
              </a:rPr>
              <a:t>(   )Option 4: Style</a:t>
            </a:r>
          </a:p>
          <a:p>
            <a:pPr>
              <a:lnSpc>
                <a:spcPct val="115000"/>
              </a:lnSpc>
              <a:spcAft>
                <a:spcPts val="1000"/>
              </a:spcAft>
            </a:pPr>
            <a:r>
              <a:rPr lang="en-US" sz="1000" dirty="0">
                <a:latin typeface="Arial"/>
                <a:ea typeface="Calibri"/>
                <a:cs typeface="Times New Roman"/>
              </a:rPr>
              <a:t>(   )Option 5: Padding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Style</a:t>
            </a:r>
          </a:p>
        </p:txBody>
      </p:sp>
      <p:sp>
        <p:nvSpPr>
          <p:cNvPr id="4" name="Slide Number Placeholder 3"/>
          <p:cNvSpPr>
            <a:spLocks noGrp="1"/>
          </p:cNvSpPr>
          <p:nvPr>
            <p:ph type="sldNum" sz="quarter" idx="10"/>
          </p:nvPr>
        </p:nvSpPr>
        <p:spPr/>
        <p:txBody>
          <a:bodyPr/>
          <a:lstStyle/>
          <a:p>
            <a:fld id="{D97FCF0C-B507-4ACE-9A78-ACC51771986E}"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87636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Spend no more than 20 minutes on this lesson, including the demonstration.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48500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&lt;canvas&gt;</a:t>
            </a:r>
            <a:r>
              <a:rPr lang="en-US" sz="1000" dirty="0">
                <a:latin typeface="Arial"/>
                <a:ea typeface="Calibri"/>
                <a:cs typeface="Segoe UI"/>
              </a:rPr>
              <a:t> element, the </a:t>
            </a:r>
            <a:r>
              <a:rPr lang="en-US" sz="1000" b="1" dirty="0">
                <a:latin typeface="Arial"/>
                <a:ea typeface="Calibri"/>
                <a:cs typeface="Times New Roman"/>
              </a:rPr>
              <a:t>XmlHttpRequest</a:t>
            </a:r>
            <a:r>
              <a:rPr lang="en-US" sz="1000" dirty="0">
                <a:latin typeface="Arial"/>
                <a:ea typeface="Calibri"/>
                <a:cs typeface="Segoe UI"/>
              </a:rPr>
              <a:t> object, the Geolocation API, web sockets, and web workers are all described in detail in later modules. Save discussion of these items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16696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It is important that students understand the difference between the </a:t>
            </a:r>
            <a:r>
              <a:rPr lang="en-US" sz="1000" b="1" dirty="0">
                <a:latin typeface="Arial"/>
                <a:ea typeface="Calibri"/>
                <a:cs typeface="Times New Roman"/>
              </a:rPr>
              <a:t>&lt;article&gt;</a:t>
            </a:r>
            <a:r>
              <a:rPr lang="en-US" sz="1000" dirty="0">
                <a:latin typeface="Arial"/>
                <a:ea typeface="Calibri"/>
                <a:cs typeface="Segoe UI"/>
              </a:rPr>
              <a:t> and </a:t>
            </a:r>
            <a:r>
              <a:rPr lang="en-US" sz="1000" b="1" dirty="0">
                <a:latin typeface="Arial"/>
                <a:ea typeface="Calibri"/>
                <a:cs typeface="Times New Roman"/>
              </a:rPr>
              <a:t>&lt;section&gt;</a:t>
            </a:r>
            <a:r>
              <a:rPr lang="en-US" sz="1000" dirty="0">
                <a:latin typeface="Arial"/>
                <a:ea typeface="Calibri"/>
                <a:cs typeface="Segoe UI"/>
              </a:rPr>
              <a:t> elements. Be prepared to give some examples. Also, emphasize that the purpose of these elements is to denote the semantics of the content displayed by a page, and that they do not affect the way in which data is displayed (unless they are styled). Marking content in this way enables other tools to extract the information from a page and process it in whatever way is appropriate. Additionally, search engines can use this information to rank pages more effectively.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An </a:t>
            </a:r>
            <a:r>
              <a:rPr lang="en-US" sz="1000" b="1" dirty="0">
                <a:latin typeface="Arial"/>
                <a:ea typeface="Calibri"/>
                <a:cs typeface="Times New Roman"/>
              </a:rPr>
              <a:t>&lt;article&gt; </a:t>
            </a:r>
            <a:r>
              <a:rPr lang="en-US" sz="1000" dirty="0">
                <a:latin typeface="Arial"/>
                <a:ea typeface="Calibri"/>
                <a:cs typeface="Segoe UI"/>
              </a:rPr>
              <a:t>element can contain a </a:t>
            </a:r>
            <a:r>
              <a:rPr lang="en-US" sz="1000" b="1" dirty="0">
                <a:latin typeface="Arial"/>
                <a:ea typeface="Calibri"/>
                <a:cs typeface="Times New Roman"/>
              </a:rPr>
              <a:t>&lt;section&gt;</a:t>
            </a:r>
            <a:r>
              <a:rPr lang="en-US" sz="1000" dirty="0">
                <a:latin typeface="Arial"/>
                <a:ea typeface="Calibri"/>
                <a:cs typeface="Segoe UI"/>
              </a:rPr>
              <a:t> element and vice versa, and this should be emphasized. There is no single correct way to organize the content for a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definition of the </a:t>
            </a:r>
            <a:r>
              <a:rPr lang="en-US" sz="1000" b="1" dirty="0">
                <a:latin typeface="Arial"/>
                <a:ea typeface="Calibri"/>
                <a:cs typeface="Times New Roman"/>
              </a:rPr>
              <a:t>&lt;article&gt;</a:t>
            </a:r>
            <a:r>
              <a:rPr lang="en-US" sz="1000" dirty="0">
                <a:latin typeface="Arial"/>
                <a:ea typeface="Calibri"/>
                <a:cs typeface="Segoe UI"/>
              </a:rPr>
              <a:t> element is taken from the HTML5 specification.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200520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97FCF0C-B507-4ACE-9A78-ACC51771986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424728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 complete version of the </a:t>
            </a:r>
            <a:r>
              <a:rPr lang="en-US" sz="1000" b="1" dirty="0">
                <a:latin typeface="Arial"/>
                <a:ea typeface="Calibri"/>
                <a:cs typeface="Times New Roman"/>
              </a:rPr>
              <a:t>DemoWebSite</a:t>
            </a:r>
            <a:r>
              <a:rPr lang="en-US" sz="1000" dirty="0">
                <a:latin typeface="Arial"/>
                <a:ea typeface="Calibri"/>
                <a:cs typeface="Segoe UI"/>
              </a:rPr>
              <a:t> project is available in the </a:t>
            </a:r>
            <a:r>
              <a:rPr lang="en-US" sz="1000" b="1" dirty="0">
                <a:latin typeface="Arial"/>
                <a:ea typeface="Calibri"/>
                <a:cs typeface="Times New Roman"/>
              </a:rPr>
              <a:t>E:\Mod02\Democode\Solution </a:t>
            </a:r>
            <a:r>
              <a:rPr lang="en-US" sz="1000" dirty="0">
                <a:latin typeface="Arial"/>
                <a:ea typeface="Calibri"/>
                <a:cs typeface="Segoe UI"/>
              </a:rPr>
              <a:t>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are aware that using the F12 Developer Tools to modify a page only makes temporary changes. The page is modified in the browser, but the changes are not saved unless the user clicks the </a:t>
            </a:r>
            <a:r>
              <a:rPr lang="en-US" sz="1000" b="1" dirty="0">
                <a:latin typeface="Arial"/>
                <a:ea typeface="Calibri"/>
                <a:cs typeface="Times New Roman"/>
              </a:rPr>
              <a:t>Save</a:t>
            </a:r>
            <a:r>
              <a:rPr lang="en-US" sz="1000" dirty="0">
                <a:latin typeface="Arial"/>
                <a:ea typeface="Calibri"/>
                <a:cs typeface="Segoe UI"/>
              </a:rPr>
              <a:t> button in the </a:t>
            </a:r>
            <a:r>
              <a:rPr lang="en-US" sz="1000" b="1" dirty="0">
                <a:latin typeface="Arial"/>
                <a:ea typeface="Calibri"/>
                <a:cs typeface="Times New Roman"/>
              </a:rPr>
              <a:t>F12</a:t>
            </a:r>
            <a:r>
              <a:rPr lang="en-US" sz="1000" dirty="0">
                <a:latin typeface="Arial"/>
                <a:ea typeface="Calibri"/>
                <a:cs typeface="Segoe UI"/>
              </a:rPr>
              <a:t> toolbar. The primary purpose of this technique is to enable developers to experiment with the markup of a page and to see how it is rendered by the browser.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a:t>
            </a:r>
            <a:r>
              <a:rPr lang="en-US" sz="1000" b="1" dirty="0">
                <a:effectLst/>
                <a:latin typeface="Arial"/>
                <a:ea typeface="Times New Roman"/>
                <a:cs typeface="Times New Roman"/>
              </a:rPr>
              <a:t>MSL-TMG1</a:t>
            </a:r>
            <a:r>
              <a:rPr lang="en-US" sz="1000" dirty="0">
                <a:effectLst/>
                <a:latin typeface="Arial"/>
                <a:ea typeface="Times New Roman"/>
                <a:cs typeface="Segoe UI"/>
              </a:rPr>
              <a:t> virtual machine if it is not already running.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a:t>
            </a:r>
            <a:r>
              <a:rPr lang="en-US" sz="1000" b="1" dirty="0">
                <a:effectLst/>
                <a:latin typeface="Arial"/>
                <a:ea typeface="Times New Roman"/>
                <a:cs typeface="Times New Roman"/>
              </a:rPr>
              <a:t>20480B-SEA-DEV11</a:t>
            </a:r>
            <a:r>
              <a:rPr lang="en-US" sz="1000" dirty="0">
                <a:effectLst/>
                <a:latin typeface="Arial"/>
                <a:ea typeface="Times New Roman"/>
                <a:cs typeface="Segoe UI"/>
              </a:rPr>
              <a:t> virtual machine if it is not already running, and log in as </a:t>
            </a:r>
            <a:r>
              <a:rPr lang="en-US" sz="1000" b="1" dirty="0">
                <a:effectLst/>
                <a:latin typeface="Arial"/>
                <a:ea typeface="Times New Roman"/>
                <a:cs typeface="Times New Roman"/>
              </a:rPr>
              <a:t>Student</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Divide the Content for a Page into an Article with Sections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Segoe UI"/>
              </a:rPr>
              <a:t> screen, click the </a:t>
            </a:r>
            <a:r>
              <a:rPr lang="en-US" sz="1000" b="1" dirty="0">
                <a:effectLst/>
                <a:latin typeface="Arial"/>
                <a:ea typeface="Times New Roman"/>
                <a:cs typeface="Times New Roman"/>
              </a:rPr>
              <a:t>Visual Studio 2012 </a:t>
            </a:r>
            <a:r>
              <a:rPr lang="en-US" sz="1000" dirty="0">
                <a:solidFill>
                  <a:srgbClr val="000000"/>
                </a:solidFill>
                <a:effectLst/>
                <a:latin typeface="Arial"/>
                <a:ea typeface="Times New Roman"/>
                <a:cs typeface="Segoe UI"/>
              </a:rPr>
              <a:t>tile.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Visual Studio, on the </a:t>
            </a:r>
            <a:r>
              <a:rPr lang="en-US" sz="1000" b="1" dirty="0">
                <a:effectLst/>
                <a:latin typeface="Arial"/>
                <a:ea typeface="Times New Roman"/>
                <a:cs typeface="Times New Roman"/>
              </a:rPr>
              <a:t>File</a:t>
            </a:r>
            <a:r>
              <a:rPr lang="en-US" sz="1000" dirty="0">
                <a:solidFill>
                  <a:srgbClr val="000000"/>
                </a:solidFill>
                <a:effectLst/>
                <a:latin typeface="Arial"/>
                <a:ea typeface="Times New Roman"/>
                <a:cs typeface="Segoe UI"/>
              </a:rPr>
              <a:t> menu, point to </a:t>
            </a:r>
            <a:r>
              <a:rPr lang="en-US" sz="1000" b="1" dirty="0">
                <a:effectLst/>
                <a:latin typeface="Arial"/>
                <a:ea typeface="Times New Roman"/>
                <a:cs typeface="Times New Roman"/>
              </a:rPr>
              <a:t>Open</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Project/Solution</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Open Project</a:t>
            </a:r>
            <a:r>
              <a:rPr lang="en-US" sz="1000" dirty="0">
                <a:solidFill>
                  <a:srgbClr val="000000"/>
                </a:solidFill>
                <a:effectLst/>
                <a:latin typeface="Arial"/>
                <a:ea typeface="Times New Roman"/>
                <a:cs typeface="Segoe UI"/>
              </a:rPr>
              <a:t> dialog box, browse to the </a:t>
            </a:r>
            <a:r>
              <a:rPr lang="en-US" sz="1000" b="1" dirty="0">
                <a:effectLst/>
                <a:latin typeface="Arial"/>
                <a:ea typeface="Times New Roman"/>
                <a:cs typeface="Times New Roman"/>
              </a:rPr>
              <a:t>E:\Mod02\Democode\Starter</a:t>
            </a:r>
            <a:r>
              <a:rPr lang="en-US" sz="1000" dirty="0">
                <a:solidFill>
                  <a:srgbClr val="000000"/>
                </a:solidFill>
                <a:effectLst/>
                <a:latin typeface="Arial"/>
                <a:ea typeface="Times New Roman"/>
                <a:cs typeface="Segoe UI"/>
              </a:rPr>
              <a:t> folder, click </a:t>
            </a:r>
            <a:r>
              <a:rPr lang="en-US" sz="1000" b="1" dirty="0">
                <a:effectLst/>
                <a:latin typeface="Arial"/>
                <a:ea typeface="Times New Roman"/>
                <a:cs typeface="Times New Roman"/>
              </a:rPr>
              <a:t>DemoWebSite.sln</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Open</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Solution Explorer, expand the </a:t>
            </a:r>
            <a:r>
              <a:rPr lang="en-US" sz="1000" b="1" dirty="0">
                <a:effectLst/>
                <a:latin typeface="Arial"/>
                <a:ea typeface="Times New Roman"/>
                <a:cs typeface="Times New Roman"/>
              </a:rPr>
              <a:t>E:\...\DemoWebSite</a:t>
            </a:r>
            <a:r>
              <a:rPr lang="en-US" sz="1000" dirty="0">
                <a:solidFill>
                  <a:srgbClr val="000000"/>
                </a:solidFill>
                <a:effectLst/>
                <a:latin typeface="Arial"/>
                <a:ea typeface="Times New Roman"/>
                <a:cs typeface="Segoe UI"/>
              </a:rPr>
              <a:t> web application, and then double-click </a:t>
            </a:r>
            <a:r>
              <a:rPr lang="en-US" sz="1000" b="1" dirty="0">
                <a:effectLst/>
                <a:latin typeface="Arial"/>
                <a:ea typeface="Times New Roman"/>
                <a:cs typeface="Times New Roman"/>
              </a:rPr>
              <a:t>ContactUs.html</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ContactUs.html</a:t>
            </a:r>
            <a:r>
              <a:rPr lang="en-US" sz="1000" dirty="0">
                <a:solidFill>
                  <a:srgbClr val="000000"/>
                </a:solidFill>
                <a:effectLst/>
                <a:latin typeface="Arial"/>
                <a:ea typeface="Times New Roman"/>
                <a:cs typeface="Segoe UI"/>
              </a:rPr>
              <a:t> file, enclose the entire contents of the </a:t>
            </a:r>
            <a:r>
              <a:rPr lang="en-US" sz="1000" b="1" dirty="0">
                <a:effectLst/>
                <a:latin typeface="Arial"/>
                <a:ea typeface="Times New Roman"/>
                <a:cs typeface="Times New Roman"/>
              </a:rPr>
              <a:t>&lt;body&gt;</a:t>
            </a:r>
            <a:r>
              <a:rPr lang="en-US" sz="1000" dirty="0">
                <a:solidFill>
                  <a:srgbClr val="000000"/>
                </a:solidFill>
                <a:effectLst/>
                <a:latin typeface="Arial"/>
                <a:ea typeface="Times New Roman"/>
                <a:cs typeface="Segoe UI"/>
              </a:rPr>
              <a:t> element in an </a:t>
            </a:r>
            <a:r>
              <a:rPr lang="en-US" sz="1000" b="1" dirty="0">
                <a:effectLst/>
                <a:latin typeface="Arial"/>
                <a:ea typeface="Times New Roman"/>
                <a:cs typeface="Times New Roman"/>
              </a:rPr>
              <a:t>&lt;article&gt;</a:t>
            </a:r>
            <a:r>
              <a:rPr lang="en-US" sz="1000" dirty="0">
                <a:solidFill>
                  <a:srgbClr val="000000"/>
                </a:solidFill>
                <a:effectLst/>
                <a:latin typeface="Arial"/>
                <a:ea typeface="Times New Roman"/>
                <a:cs typeface="Segoe UI"/>
              </a:rPr>
              <a:t> element as shown in bold in the following code example:</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&lt;!DOCTYPE HTML&gt;</a:t>
            </a:r>
          </a:p>
          <a:p>
            <a:pPr marL="100330" marR="100330">
              <a:lnSpc>
                <a:spcPct val="115000"/>
              </a:lnSpc>
              <a:spcAft>
                <a:spcPts val="995"/>
              </a:spcAft>
            </a:pPr>
            <a:r>
              <a:rPr lang="en-US" sz="1000" dirty="0">
                <a:effectLst/>
                <a:latin typeface="Arial"/>
                <a:ea typeface="Times New Roman"/>
                <a:cs typeface="Times New Roman"/>
              </a:rPr>
              <a:t>&lt;html lang="en"&gt;  </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97FCF0C-B507-4ACE-9A78-ACC51771986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30808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&lt;/head&gt;</a:t>
            </a: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b="1" dirty="0">
                <a:solidFill>
                  <a:prstClr val="black"/>
                </a:solidFill>
                <a:latin typeface="Arial"/>
                <a:ea typeface="Times New Roman"/>
                <a:cs typeface="Times New Roman"/>
              </a:rPr>
              <a:t>    &lt;article&gt;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&lt;/article&gt;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marL="228600" lvl="0" indent="-228600">
              <a:lnSpc>
                <a:spcPct val="115000"/>
              </a:lnSpc>
              <a:spcAft>
                <a:spcPts val="995"/>
              </a:spcAft>
              <a:buAutoNum type="arabicPeriod" startAt="6"/>
            </a:pPr>
            <a:r>
              <a:rPr lang="en-US" sz="1000" dirty="0">
                <a:solidFill>
                  <a:srgbClr val="000000"/>
                </a:solidFill>
                <a:latin typeface="Arial"/>
                <a:ea typeface="Times New Roman"/>
                <a:cs typeface="Segoe UI"/>
              </a:rPr>
              <a:t>Within the </a:t>
            </a:r>
            <a:r>
              <a:rPr lang="en-US" sz="1000" b="1" dirty="0">
                <a:solidFill>
                  <a:prstClr val="black"/>
                </a:solidFill>
                <a:latin typeface="Arial"/>
                <a:ea typeface="Times New Roman"/>
                <a:cs typeface="Times New Roman"/>
              </a:rPr>
              <a:t>&lt;article&gt;</a:t>
            </a:r>
            <a:r>
              <a:rPr lang="en-US" sz="1000" dirty="0">
                <a:solidFill>
                  <a:srgbClr val="000000"/>
                </a:solidFill>
                <a:latin typeface="Arial"/>
                <a:ea typeface="Times New Roman"/>
                <a:cs typeface="Segoe UI"/>
              </a:rPr>
              <a:t> element, enclose the first three </a:t>
            </a:r>
            <a:r>
              <a:rPr lang="en-US" sz="1000" b="1" dirty="0">
                <a:solidFill>
                  <a:prstClr val="black"/>
                </a:solidFill>
                <a:latin typeface="Arial"/>
                <a:ea typeface="Times New Roman"/>
                <a:cs typeface="Times New Roman"/>
              </a:rPr>
              <a:t>&lt;p&gt;</a:t>
            </a:r>
            <a:r>
              <a:rPr lang="en-US" sz="1000" dirty="0">
                <a:solidFill>
                  <a:srgbClr val="000000"/>
                </a:solidFill>
                <a:latin typeface="Arial"/>
                <a:ea typeface="Times New Roman"/>
                <a:cs typeface="Segoe UI"/>
              </a:rPr>
              <a:t> elements containing the company name, </a:t>
            </a:r>
          </a:p>
          <a:p>
            <a:pPr lvl="0">
              <a:lnSpc>
                <a:spcPct val="115000"/>
              </a:lnSpc>
              <a:spcAft>
                <a:spcPts val="995"/>
              </a:spcAft>
            </a:pPr>
            <a:r>
              <a:rPr lang="en-US" sz="1000" dirty="0">
                <a:solidFill>
                  <a:prstClr val="black"/>
                </a:solidFill>
                <a:latin typeface="Arial"/>
                <a:ea typeface="Times New Roman"/>
                <a:cs typeface="Times New Roman"/>
              </a:rPr>
              <a:t>&gt;</a:t>
            </a:r>
            <a:r>
              <a:rPr lang="en-US" sz="1000" dirty="0">
                <a:solidFill>
                  <a:srgbClr val="000000"/>
                </a:solidFill>
                <a:latin typeface="Arial"/>
                <a:ea typeface="Times New Roman"/>
                <a:cs typeface="Segoe UI"/>
              </a:rPr>
              <a:t>address, and contact email in a </a:t>
            </a:r>
            <a:r>
              <a:rPr lang="en-US" sz="1000" b="1" dirty="0">
                <a:solidFill>
                  <a:prstClr val="black"/>
                </a:solidFill>
                <a:latin typeface="Arial"/>
                <a:ea typeface="Times New Roman"/>
                <a:cs typeface="Times New Roman"/>
              </a:rPr>
              <a:t>&lt;section&gt;</a:t>
            </a:r>
            <a:r>
              <a:rPr lang="en-US" sz="1000" dirty="0">
                <a:solidFill>
                  <a:srgbClr val="000000"/>
                </a:solidFill>
                <a:latin typeface="Arial"/>
                <a:ea typeface="Times New Roman"/>
                <a:cs typeface="Segoe UI"/>
              </a:rPr>
              <a:t> element, as shown in bold in the following code example: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&lt;h1&gt;Contact Contoso Conferencing&lt;/h1&gt;</a:t>
            </a:r>
          </a:p>
          <a:p>
            <a:pPr marL="100330" marR="100330" lvl="0">
              <a:lnSpc>
                <a:spcPct val="115000"/>
              </a:lnSpc>
              <a:spcAft>
                <a:spcPts val="995"/>
              </a:spcAft>
            </a:pPr>
            <a:r>
              <a:rPr lang="en-US" sz="1000" b="1" dirty="0">
                <a:solidFill>
                  <a:prstClr val="black"/>
                </a:solidFill>
                <a:latin typeface="Arial"/>
                <a:ea typeface="Times New Roman"/>
                <a:cs typeface="Times New Roman"/>
              </a:rPr>
              <a:t>  &lt;section&gt;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&lt;p&gt;Contoso Conferencing Ltd.&lt;/p&gt;</a:t>
            </a:r>
          </a:p>
          <a:p>
            <a:pPr marL="100330" marR="100330" lvl="0">
              <a:lnSpc>
                <a:spcPct val="115000"/>
              </a:lnSpc>
              <a:spcAft>
                <a:spcPts val="995"/>
              </a:spcAft>
            </a:pPr>
            <a:r>
              <a:rPr lang="en-US" sz="1000" dirty="0">
                <a:solidFill>
                  <a:prstClr val="black"/>
                </a:solidFill>
                <a:latin typeface="Arial"/>
                <a:ea typeface="Times New Roman"/>
                <a:cs typeface="Times New Roman"/>
              </a:rPr>
              <a:t>    &lt;p&gt;123 South Street&lt;</a:t>
            </a:r>
            <a:r>
              <a:rPr lang="en-US" sz="1000" dirty="0" err="1">
                <a:solidFill>
                  <a:prstClr val="black"/>
                </a:solidFill>
                <a:latin typeface="Arial"/>
                <a:ea typeface="Times New Roman"/>
                <a:cs typeface="Times New Roman"/>
              </a:rPr>
              <a:t>br</a:t>
            </a:r>
            <a:r>
              <a:rPr lang="en-US" sz="1000" dirty="0">
                <a:solidFill>
                  <a:prstClr val="black"/>
                </a:solidFill>
                <a:latin typeface="Arial"/>
                <a:ea typeface="Times New Roman"/>
                <a:cs typeface="Times New Roman"/>
              </a:rPr>
              <a:t> /&gt;</a:t>
            </a:r>
          </a:p>
          <a:p>
            <a:pPr marL="100330" marR="100330" lvl="0">
              <a:lnSpc>
                <a:spcPct val="115000"/>
              </a:lnSpc>
              <a:spcAft>
                <a:spcPts val="995"/>
              </a:spcAft>
            </a:pPr>
            <a:r>
              <a:rPr lang="en-US" sz="1000" dirty="0">
                <a:solidFill>
                  <a:prstClr val="black"/>
                </a:solidFill>
                <a:latin typeface="Arial"/>
                <a:ea typeface="Times New Roman"/>
                <a:cs typeface="Times New Roman"/>
              </a:rPr>
              <a:t>    Somewhere&lt;</a:t>
            </a:r>
            <a:r>
              <a:rPr lang="en-US" sz="1000" dirty="0" err="1">
                <a:solidFill>
                  <a:prstClr val="black"/>
                </a:solidFill>
                <a:latin typeface="Arial"/>
                <a:ea typeface="Times New Roman"/>
                <a:cs typeface="Times New Roman"/>
              </a:rPr>
              <a:t>br</a:t>
            </a:r>
            <a:r>
              <a:rPr lang="en-US" sz="1000" dirty="0">
                <a:solidFill>
                  <a:prstClr val="black"/>
                </a:solidFill>
                <a:latin typeface="Arial"/>
                <a:ea typeface="Times New Roman"/>
                <a:cs typeface="Times New Roman"/>
              </a:rPr>
              <a:t> /&gt;</a:t>
            </a:r>
          </a:p>
          <a:p>
            <a:pPr marL="100330" marR="100330" lvl="0">
              <a:lnSpc>
                <a:spcPct val="115000"/>
              </a:lnSpc>
              <a:spcAft>
                <a:spcPts val="995"/>
              </a:spcAft>
            </a:pPr>
            <a:r>
              <a:rPr lang="en-US" sz="1000" dirty="0">
                <a:solidFill>
                  <a:prstClr val="black"/>
                </a:solidFill>
                <a:latin typeface="Arial"/>
                <a:ea typeface="Times New Roman"/>
                <a:cs typeface="Times New Roman"/>
              </a:rPr>
              <a:t>    Over There&lt;</a:t>
            </a:r>
            <a:r>
              <a:rPr lang="en-US" sz="1000" dirty="0" err="1">
                <a:solidFill>
                  <a:prstClr val="black"/>
                </a:solidFill>
                <a:latin typeface="Arial"/>
                <a:ea typeface="Times New Roman"/>
                <a:cs typeface="Times New Roman"/>
              </a:rPr>
              <a:t>br</a:t>
            </a:r>
            <a:r>
              <a:rPr lang="en-US" sz="1000" dirty="0">
                <a:solidFill>
                  <a:prstClr val="black"/>
                </a:solidFill>
                <a:latin typeface="Arial"/>
                <a:ea typeface="Times New Roman"/>
                <a:cs typeface="Times New Roman"/>
              </a:rPr>
              <a:t> /&gt;</a:t>
            </a:r>
          </a:p>
          <a:p>
            <a:pPr marL="100330" marR="100330" lvl="0">
              <a:lnSpc>
                <a:spcPct val="115000"/>
              </a:lnSpc>
              <a:spcAft>
                <a:spcPts val="995"/>
              </a:spcAft>
            </a:pPr>
            <a:r>
              <a:rPr lang="en-US" sz="1000" dirty="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em</a:t>
            </a:r>
            <a:r>
              <a:rPr lang="en-US" sz="1000" dirty="0">
                <a:solidFill>
                  <a:prstClr val="black"/>
                </a:solidFill>
                <a:latin typeface="Arial"/>
                <a:ea typeface="Times New Roman"/>
                <a:cs typeface="Times New Roman"/>
              </a:rPr>
              <a:t>&gt;USA&lt;/</a:t>
            </a:r>
            <a:r>
              <a:rPr lang="en-US" sz="1000" dirty="0" err="1">
                <a:solidFill>
                  <a:prstClr val="black"/>
                </a:solidFill>
                <a:latin typeface="Arial"/>
                <a:ea typeface="Times New Roman"/>
                <a:cs typeface="Times New Roman"/>
              </a:rPr>
              <a:t>em</a:t>
            </a:r>
            <a:r>
              <a:rPr lang="en-US" sz="1000" dirty="0">
                <a:solidFill>
                  <a:prstClr val="black"/>
                </a:solidFill>
                <a:latin typeface="Arial"/>
                <a:ea typeface="Times New Roman"/>
                <a:cs typeface="Times New Roman"/>
              </a:rPr>
              <a:t>&gt;&lt;/p&gt;</a:t>
            </a:r>
          </a:p>
          <a:p>
            <a:pPr marL="100330" marR="100330" lvl="0">
              <a:lnSpc>
                <a:spcPct val="115000"/>
              </a:lnSpc>
              <a:spcAft>
                <a:spcPts val="995"/>
              </a:spcAft>
            </a:pPr>
            <a:r>
              <a:rPr lang="en-US" sz="1000" dirty="0">
                <a:solidFill>
                  <a:prstClr val="black"/>
                </a:solidFill>
                <a:latin typeface="Arial"/>
                <a:ea typeface="Times New Roman"/>
                <a:cs typeface="Times New Roman"/>
              </a:rPr>
              <a:t>    &lt;p</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&lt;a href="mailto:contact@contoso.com"&gt;contact@contoso.com&lt;/a&gt;</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108341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&lt;p&gt;</a:t>
            </a:r>
          </a:p>
          <a:p>
            <a:pPr marL="100330" marR="100330" lvl="0">
              <a:lnSpc>
                <a:spcPct val="115000"/>
              </a:lnSpc>
              <a:spcAft>
                <a:spcPts val="995"/>
              </a:spcAft>
            </a:pPr>
            <a:r>
              <a:rPr lang="en-US" sz="1000" dirty="0">
                <a:solidFill>
                  <a:prstClr val="black"/>
                </a:solidFill>
                <a:latin typeface="Arial"/>
                <a:ea typeface="Times New Roman"/>
                <a:cs typeface="Times New Roman"/>
              </a:rPr>
              <a:t>If you would like to contact Contoso Conferencing ...</a:t>
            </a:r>
          </a:p>
          <a:p>
            <a:pPr marL="100330" marR="100330" lvl="0">
              <a:lnSpc>
                <a:spcPct val="115000"/>
              </a:lnSpc>
              <a:spcAft>
                <a:spcPts val="995"/>
              </a:spcAft>
            </a:pPr>
            <a:r>
              <a:rPr lang="en-US" sz="1000" dirty="0">
                <a:solidFill>
                  <a:prstClr val="black"/>
                </a:solidFill>
                <a:latin typeface="Arial"/>
                <a:ea typeface="Times New Roman"/>
                <a:cs typeface="Times New Roman"/>
              </a:rPr>
              <a:t>&lt;/p&gt;</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228600" lvl="0" indent="-228600">
              <a:lnSpc>
                <a:spcPct val="115000"/>
              </a:lnSpc>
              <a:spcAft>
                <a:spcPts val="995"/>
              </a:spcAft>
              <a:buAutoNum type="arabicPeriod" startAt="7"/>
            </a:pPr>
            <a:r>
              <a:rPr lang="en-US" sz="1000" dirty="0">
                <a:solidFill>
                  <a:srgbClr val="000000"/>
                </a:solidFill>
                <a:latin typeface="Arial"/>
                <a:ea typeface="Times New Roman"/>
                <a:cs typeface="Segoe UI"/>
              </a:rPr>
              <a:t> Wrap the HTML form and </a:t>
            </a:r>
            <a:r>
              <a:rPr lang="en-US" sz="1000" b="1" dirty="0">
                <a:solidFill>
                  <a:prstClr val="black"/>
                </a:solidFill>
                <a:latin typeface="Arial"/>
                <a:ea typeface="Times New Roman"/>
                <a:cs typeface="Times New Roman"/>
              </a:rPr>
              <a:t>&lt;p&gt;</a:t>
            </a:r>
            <a:r>
              <a:rPr lang="en-US" sz="1000" dirty="0">
                <a:solidFill>
                  <a:srgbClr val="000000"/>
                </a:solidFill>
                <a:latin typeface="Arial"/>
                <a:ea typeface="Times New Roman"/>
                <a:cs typeface="Segoe UI"/>
              </a:rPr>
              <a:t> element immediately above it in a second </a:t>
            </a:r>
            <a:r>
              <a:rPr lang="en-US" sz="1000" b="1" dirty="0">
                <a:solidFill>
                  <a:prstClr val="black"/>
                </a:solidFill>
                <a:latin typeface="Arial"/>
                <a:ea typeface="Times New Roman"/>
                <a:cs typeface="Times New Roman"/>
              </a:rPr>
              <a:t>&lt;section&gt;</a:t>
            </a:r>
            <a:r>
              <a:rPr lang="en-US" sz="1000" dirty="0">
                <a:solidFill>
                  <a:srgbClr val="000000"/>
                </a:solidFill>
                <a:latin typeface="Arial"/>
                <a:ea typeface="Times New Roman"/>
                <a:cs typeface="Segoe UI"/>
              </a:rPr>
              <a:t> element, as </a:t>
            </a:r>
          </a:p>
          <a:p>
            <a:pPr lvl="0">
              <a:lnSpc>
                <a:spcPct val="115000"/>
              </a:lnSpc>
              <a:spcAft>
                <a:spcPts val="995"/>
              </a:spcAft>
            </a:pPr>
            <a:r>
              <a:rPr lang="en-US" sz="1000" dirty="0">
                <a:solidFill>
                  <a:srgbClr val="000000"/>
                </a:solidFill>
                <a:latin typeface="Arial"/>
                <a:ea typeface="Times New Roman"/>
                <a:cs typeface="Segoe UI"/>
              </a:rPr>
              <a:t>       shown in bold in the following code example: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If you would like to contact Contoso Conferencing ...</a:t>
            </a:r>
          </a:p>
          <a:p>
            <a:pPr marL="100330" marR="100330" lvl="0">
              <a:lnSpc>
                <a:spcPct val="115000"/>
              </a:lnSpc>
              <a:spcAft>
                <a:spcPts val="995"/>
              </a:spcAft>
            </a:pPr>
            <a:r>
              <a:rPr lang="en-US" sz="1000" dirty="0">
                <a:solidFill>
                  <a:prstClr val="black"/>
                </a:solidFill>
                <a:latin typeface="Arial"/>
                <a:ea typeface="Times New Roman"/>
                <a:cs typeface="Times New Roman"/>
              </a:rPr>
              <a:t>  &lt;/p&gt;</a:t>
            </a:r>
          </a:p>
          <a:p>
            <a:pPr marL="100330" marR="100330" lvl="0">
              <a:lnSpc>
                <a:spcPct val="115000"/>
              </a:lnSpc>
              <a:spcAft>
                <a:spcPts val="995"/>
              </a:spcAft>
            </a:pPr>
            <a:r>
              <a:rPr lang="en-US" sz="1000" dirty="0">
                <a:solidFill>
                  <a:prstClr val="black"/>
                </a:solidFill>
                <a:latin typeface="Arial"/>
                <a:ea typeface="Times New Roman"/>
                <a:cs typeface="Times New Roman"/>
              </a:rPr>
              <a:t>  &lt;form method="POST" action="support.aspx"&gt;</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&lt;/form&gt;</a:t>
            </a:r>
          </a:p>
          <a:p>
            <a:pPr marL="100330" marR="100330" lvl="0">
              <a:lnSpc>
                <a:spcPct val="115000"/>
              </a:lnSpc>
              <a:spcAft>
                <a:spcPts val="995"/>
              </a:spcAft>
            </a:pPr>
            <a:r>
              <a:rPr lang="en-US" sz="1000" b="1" dirty="0">
                <a:solidFill>
                  <a:prstClr val="black"/>
                </a:solidFill>
                <a:latin typeface="Arial"/>
                <a:ea typeface="Times New Roman"/>
                <a:cs typeface="Times New Roman"/>
              </a:rPr>
              <a:t>&lt;/section&gt;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srgbClr val="000000"/>
                </a:solidFill>
                <a:latin typeface="Arial"/>
                <a:ea typeface="Times New Roman"/>
                <a:cs typeface="Segoe UI"/>
              </a:rPr>
              <a:t>8.     On 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Add a Header and a Footer to the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Enclose the </a:t>
            </a:r>
            <a:r>
              <a:rPr lang="en-US" sz="1000" b="1" dirty="0">
                <a:solidFill>
                  <a:prstClr val="black"/>
                </a:solidFill>
                <a:latin typeface="Arial"/>
                <a:ea typeface="Times New Roman"/>
                <a:cs typeface="Times New Roman"/>
              </a:rPr>
              <a:t>&lt;h1&gt;</a:t>
            </a:r>
            <a:r>
              <a:rPr lang="en-US" sz="1000" dirty="0">
                <a:solidFill>
                  <a:prstClr val="black"/>
                </a:solidFill>
                <a:latin typeface="Arial"/>
                <a:ea typeface="Times New Roman"/>
                <a:cs typeface="Segoe UI"/>
              </a:rPr>
              <a:t> element near the top of the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Segoe UI"/>
              </a:rPr>
              <a:t> file in a </a:t>
            </a:r>
            <a:r>
              <a:rPr lang="en-US" sz="1000" b="1" dirty="0">
                <a:solidFill>
                  <a:prstClr val="black"/>
                </a:solidFill>
                <a:latin typeface="Arial"/>
                <a:ea typeface="Times New Roman"/>
                <a:cs typeface="Times New Roman"/>
              </a:rPr>
              <a:t>&lt;header&gt;</a:t>
            </a:r>
            <a:r>
              <a:rPr lang="en-US" sz="1000" dirty="0">
                <a:solidFill>
                  <a:prstClr val="black"/>
                </a:solidFill>
                <a:latin typeface="Arial"/>
                <a:ea typeface="Times New Roman"/>
                <a:cs typeface="Segoe UI"/>
              </a:rPr>
              <a:t> element, as shown in bold in the following code example:</a:t>
            </a:r>
            <a:endParaRPr lang="en-US" dirty="0"/>
          </a:p>
        </p:txBody>
      </p:sp>
      <p:sp>
        <p:nvSpPr>
          <p:cNvPr id="4" name="Slide Number Placeholder 3"/>
          <p:cNvSpPr>
            <a:spLocks noGrp="1"/>
          </p:cNvSpPr>
          <p:nvPr>
            <p:ph type="sldNum" sz="quarter" idx="10"/>
          </p:nvPr>
        </p:nvSpPr>
        <p:spPr/>
        <p:txBody>
          <a:bodyPr/>
          <a:lstStyle/>
          <a:p>
            <a:fld id="{D97FCF0C-B507-4ACE-9A78-ACC51771986E}" type="slidenum">
              <a:rPr lang="en-US" smtClean="0"/>
              <a:t>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2: Creating and Styling HTML Pages</a:t>
            </a:r>
            <a:endParaRPr lang="en-US" sz="1200" b="1" dirty="0">
              <a:solidFill>
                <a:srgbClr val="336699"/>
              </a:solidFill>
              <a:latin typeface="Arial"/>
            </a:endParaRPr>
          </a:p>
        </p:txBody>
      </p:sp>
    </p:spTree>
    <p:extLst>
      <p:ext uri="{BB962C8B-B14F-4D97-AF65-F5344CB8AC3E}">
        <p14:creationId xmlns:p14="http://schemas.microsoft.com/office/powerpoint/2010/main" val="8309981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031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a:t>Module 2</a:t>
            </a:r>
            <a:endParaRPr lang="en-US" sz="2600" dirty="0"/>
          </a:p>
        </p:txBody>
      </p:sp>
      <p:sp>
        <p:nvSpPr>
          <p:cNvPr id="3" name="Subtitle 2"/>
          <p:cNvSpPr>
            <a:spLocks noGrp="1"/>
          </p:cNvSpPr>
          <p:nvPr>
            <p:ph type="subTitle" sz="quarter" idx="1"/>
          </p:nvPr>
        </p:nvSpPr>
        <p:spPr/>
        <p:txBody>
          <a:bodyPr/>
          <a:lstStyle/>
          <a:p>
            <a:r>
              <a:rPr lang="en-GB" dirty="0"/>
              <a:t>Creating and Styling HTML Pages
</a:t>
            </a:r>
            <a:endParaRPr lang="en-US" dirty="0"/>
          </a:p>
        </p:txBody>
      </p:sp>
    </p:spTree>
    <p:extLst>
      <p:ext uri="{BB962C8B-B14F-4D97-AF65-F5344CB8AC3E}">
        <p14:creationId xmlns:p14="http://schemas.microsoft.com/office/powerpoint/2010/main" val="109541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525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43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7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Styling an HTML5 Page</a:t>
            </a:r>
            <a:endParaRPr lang="en-US" dirty="0"/>
          </a:p>
        </p:txBody>
      </p:sp>
      <p:sp>
        <p:nvSpPr>
          <p:cNvPr id="3" name="Text Placeholder 2"/>
          <p:cNvSpPr>
            <a:spLocks noGrp="1"/>
          </p:cNvSpPr>
          <p:nvPr>
            <p:ph type="body" idx="1"/>
          </p:nvPr>
        </p:nvSpPr>
        <p:spPr/>
        <p:txBody>
          <a:bodyPr/>
          <a:lstStyle/>
          <a:p>
            <a:r>
              <a:rPr lang="en-GB" dirty="0"/>
              <a:t>Understanding CSS Text Styles
The CSS Box Model
Styling Backgrounds in CSS
Demonstration: Adding CSS Styles to an HTML Page
Demonstration: Creating and Styling an HTML5 Page</a:t>
            </a:r>
            <a:endParaRPr lang="en-US" dirty="0"/>
          </a:p>
        </p:txBody>
      </p:sp>
    </p:spTree>
    <p:extLst>
      <p:ext uri="{BB962C8B-B14F-4D97-AF65-F5344CB8AC3E}">
        <p14:creationId xmlns:p14="http://schemas.microsoft.com/office/powerpoint/2010/main" val="148155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CSS Text Styles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CSS Text Styling supports:</a:t>
            </a:r>
          </a:p>
          <a:p>
            <a:endParaRPr lang="en-US" dirty="0"/>
          </a:p>
          <a:p>
            <a:pPr lvl="1"/>
            <a:r>
              <a:rPr lang="en-US" dirty="0"/>
              <a:t>Fonts</a:t>
            </a:r>
          </a:p>
          <a:p>
            <a:pPr lvl="1"/>
            <a:endParaRPr lang="en-US" dirty="0"/>
          </a:p>
          <a:p>
            <a:pPr lvl="1"/>
            <a:r>
              <a:rPr lang="en-US" dirty="0"/>
              <a:t>Start with the font you want, and always end with a generic family, to let the browser pick a similar font in the generic family, if no other fonts are available.</a:t>
            </a:r>
            <a:endParaRPr lang="en-US" dirty="0"/>
          </a:p>
        </p:txBody>
      </p:sp>
      <p:sp>
        <p:nvSpPr>
          <p:cNvPr id="5" name="TextBox 3"/>
          <p:cNvSpPr txBox="1"/>
          <p:nvPr/>
        </p:nvSpPr>
        <p:spPr>
          <a:xfrm>
            <a:off x="2667000" y="1695271"/>
            <a:ext cx="6019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font-family : Arial, Candara, Verdana, sans-serif;</a:t>
            </a:r>
          </a:p>
          <a:p>
            <a:r>
              <a:rPr lang="en-GB" b="0" dirty="0">
                <a:latin typeface="Lucida Sans Unicode" pitchFamily="34" charset="0"/>
                <a:cs typeface="Lucida Sans Unicode" pitchFamily="34" charset="0"/>
              </a:rPr>
              <a:t>font-size : 16px;</a:t>
            </a:r>
          </a:p>
          <a:p>
            <a:r>
              <a:rPr lang="en-GB" b="0" dirty="0">
                <a:latin typeface="Lucida Sans Unicode" pitchFamily="34" charset="0"/>
                <a:cs typeface="Lucida Sans Unicode" pitchFamily="34" charset="0"/>
              </a:rPr>
              <a:t>font-style : italic;</a:t>
            </a:r>
          </a:p>
          <a:p>
            <a:r>
              <a:rPr lang="en-GB" b="0" dirty="0">
                <a:latin typeface="Lucida Sans Unicode" pitchFamily="34" charset="0"/>
                <a:cs typeface="Lucida Sans Unicode" pitchFamily="34" charset="0"/>
              </a:rPr>
              <a:t>font-weight : bold;</a:t>
            </a:r>
          </a:p>
        </p:txBody>
      </p:sp>
    </p:spTree>
    <p:extLst>
      <p:ext uri="{BB962C8B-B14F-4D97-AF65-F5344CB8AC3E}">
        <p14:creationId xmlns:p14="http://schemas.microsoft.com/office/powerpoint/2010/main" val="314279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CSS Text Styles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CSS Text Styling supports:</a:t>
            </a:r>
          </a:p>
          <a:p>
            <a:pPr lvl="1"/>
            <a:r>
              <a:rPr lang="en-US" dirty="0"/>
              <a:t>Colors</a:t>
            </a:r>
          </a:p>
          <a:p>
            <a:pPr lvl="1"/>
            <a:endParaRPr lang="en-US" dirty="0"/>
          </a:p>
          <a:p>
            <a:pPr lvl="1"/>
            <a:endParaRPr lang="en-US" dirty="0"/>
          </a:p>
          <a:p>
            <a:pPr lvl="1"/>
            <a:r>
              <a:rPr lang="en-US" dirty="0"/>
              <a:t>Typography</a:t>
            </a:r>
          </a:p>
        </p:txBody>
      </p:sp>
      <p:sp>
        <p:nvSpPr>
          <p:cNvPr id="6" name="TextBox 4"/>
          <p:cNvSpPr txBox="1"/>
          <p:nvPr/>
        </p:nvSpPr>
        <p:spPr>
          <a:xfrm>
            <a:off x="2650604" y="1556792"/>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color : rgb(128, 128, 0);</a:t>
            </a:r>
          </a:p>
          <a:p>
            <a:r>
              <a:rPr lang="en-GB" b="0" dirty="0">
                <a:latin typeface="Lucida Sans Unicode" pitchFamily="34" charset="0"/>
                <a:cs typeface="Lucida Sans Unicode" pitchFamily="34" charset="0"/>
              </a:rPr>
              <a:t>opacity: 0.6;</a:t>
            </a:r>
          </a:p>
        </p:txBody>
      </p:sp>
      <p:sp>
        <p:nvSpPr>
          <p:cNvPr id="7" name="TextBox 5"/>
          <p:cNvSpPr txBox="1"/>
          <p:nvPr/>
        </p:nvSpPr>
        <p:spPr>
          <a:xfrm>
            <a:off x="2646015" y="2500047"/>
            <a:ext cx="6019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letter-spacing : 2em;</a:t>
            </a:r>
          </a:p>
          <a:p>
            <a:r>
              <a:rPr lang="en-GB" b="0" dirty="0">
                <a:latin typeface="Lucida Sans Unicode" pitchFamily="34" charset="0"/>
                <a:cs typeface="Lucida Sans Unicode" pitchFamily="34" charset="0"/>
              </a:rPr>
              <a:t>line-height : 16px;</a:t>
            </a:r>
          </a:p>
          <a:p>
            <a:r>
              <a:rPr lang="en-GB" b="0" dirty="0">
                <a:latin typeface="Lucida Sans Unicode" pitchFamily="34" charset="0"/>
                <a:cs typeface="Lucida Sans Unicode" pitchFamily="34" charset="0"/>
              </a:rPr>
              <a:t>text-align : left;</a:t>
            </a:r>
          </a:p>
          <a:p>
            <a:r>
              <a:rPr lang="en-GB" b="0" dirty="0">
                <a:latin typeface="Lucida Sans Unicode" pitchFamily="34" charset="0"/>
                <a:cs typeface="Lucida Sans Unicode" pitchFamily="34" charset="0"/>
              </a:rPr>
              <a:t>text-decoration : underline;</a:t>
            </a:r>
          </a:p>
          <a:p>
            <a:r>
              <a:rPr lang="en-GB" b="0" dirty="0">
                <a:latin typeface="Lucida Sans Unicode" pitchFamily="34" charset="0"/>
                <a:cs typeface="Lucida Sans Unicode" pitchFamily="34" charset="0"/>
              </a:rPr>
              <a:t>text-transform : lowercase;</a:t>
            </a:r>
          </a:p>
        </p:txBody>
      </p:sp>
    </p:spTree>
    <p:extLst>
      <p:ext uri="{BB962C8B-B14F-4D97-AF65-F5344CB8AC3E}">
        <p14:creationId xmlns:p14="http://schemas.microsoft.com/office/powerpoint/2010/main" val="19335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Box Model</a:t>
            </a:r>
          </a:p>
        </p:txBody>
      </p:sp>
      <p:sp>
        <p:nvSpPr>
          <p:cNvPr id="4" name="Content Placeholder 2"/>
          <p:cNvSpPr>
            <a:spLocks noGrp="1"/>
          </p:cNvSpPr>
          <p:nvPr/>
        </p:nvSpPr>
        <p:spPr bwMode="auto">
          <a:xfrm>
            <a:off x="458788" y="1021215"/>
            <a:ext cx="8151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CSS box model treats each element as a collection of four concentric boxes:</a:t>
            </a:r>
          </a:p>
          <a:p>
            <a:endParaRPr lang="en-US" dirty="0"/>
          </a:p>
          <a:p>
            <a:endParaRPr lang="en-US" dirty="0"/>
          </a:p>
          <a:p>
            <a:endParaRPr lang="en-US" dirty="0"/>
          </a:p>
          <a:p>
            <a:endParaRPr lang="en-US" dirty="0"/>
          </a:p>
          <a:p>
            <a:endParaRPr lang="en-US" dirty="0"/>
          </a:p>
          <a:p>
            <a:endParaRPr lang="en-US" dirty="0"/>
          </a:p>
          <a:p>
            <a:r>
              <a:rPr lang="en-US" dirty="0"/>
              <a:t>CSS defines properties that: </a:t>
            </a:r>
          </a:p>
          <a:p>
            <a:pPr lvl="1"/>
            <a:r>
              <a:rPr lang="en-US" dirty="0"/>
              <a:t>Control how a box is laid out on a page</a:t>
            </a:r>
          </a:p>
          <a:p>
            <a:pPr lvl="1"/>
            <a:r>
              <a:rPr lang="en-US" dirty="0"/>
              <a:t>Alter the height and width, and the style of the border</a:t>
            </a:r>
          </a:p>
        </p:txBody>
      </p:sp>
      <p:pic>
        <p:nvPicPr>
          <p:cNvPr id="5" name="Picture 4" descr="A diagram showing the structure of the CSS box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475" y="1981200"/>
            <a:ext cx="4642101"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27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Backgrounds in CSS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Set the background for an element by using the </a:t>
            </a:r>
          </a:p>
          <a:p>
            <a:pPr marL="0" indent="0">
              <a:buNone/>
            </a:pPr>
            <a:r>
              <a:rPr lang="en-US" dirty="0"/>
              <a:t>CSS background properties:</a:t>
            </a:r>
          </a:p>
          <a:p>
            <a:r>
              <a:rPr lang="en-US" dirty="0"/>
              <a:t>background-image</a:t>
            </a:r>
          </a:p>
          <a:p>
            <a:r>
              <a:rPr lang="en-US" dirty="0"/>
              <a:t>background-size</a:t>
            </a:r>
          </a:p>
          <a:p>
            <a:r>
              <a:rPr lang="en-US" dirty="0"/>
              <a:t>background-color</a:t>
            </a:r>
          </a:p>
          <a:p>
            <a:r>
              <a:rPr lang="en-US" dirty="0"/>
              <a:t>background-position</a:t>
            </a:r>
          </a:p>
          <a:p>
            <a:r>
              <a:rPr lang="en-US" dirty="0"/>
              <a:t>background-origin</a:t>
            </a:r>
          </a:p>
          <a:p>
            <a:r>
              <a:rPr lang="en-US" dirty="0"/>
              <a:t>background-repeat</a:t>
            </a:r>
          </a:p>
          <a:p>
            <a:r>
              <a:rPr lang="en-US" dirty="0"/>
              <a:t>background-attachment</a:t>
            </a:r>
          </a:p>
        </p:txBody>
      </p:sp>
      <p:sp>
        <p:nvSpPr>
          <p:cNvPr id="5" name="TextBox 3"/>
          <p:cNvSpPr txBox="1"/>
          <p:nvPr/>
        </p:nvSpPr>
        <p:spPr>
          <a:xfrm>
            <a:off x="4038600" y="2104072"/>
            <a:ext cx="4876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article {</a:t>
            </a:r>
          </a:p>
          <a:p>
            <a:r>
              <a:rPr lang="en-GB" b="0" dirty="0">
                <a:latin typeface="Lucida Sans Unicode" pitchFamily="34" charset="0"/>
                <a:cs typeface="Lucida Sans Unicode" pitchFamily="34" charset="0"/>
              </a:rPr>
              <a:t>  background-color : transparent;</a:t>
            </a:r>
          </a:p>
          <a:p>
            <a:r>
              <a:rPr lang="en-GB" b="0" dirty="0">
                <a:latin typeface="Lucida Sans Unicode" pitchFamily="34" charset="0"/>
                <a:cs typeface="Lucida Sans Unicode" pitchFamily="34" charset="0"/>
              </a:rPr>
              <a:t>  background-repeat: repeat-x;</a:t>
            </a:r>
          </a:p>
          <a:p>
            <a:r>
              <a:rPr lang="en-GB" b="0" dirty="0">
                <a:latin typeface="Lucida Sans Unicode" pitchFamily="34" charset="0"/>
                <a:cs typeface="Lucida Sans Unicode" pitchFamily="34" charset="0"/>
              </a:rPr>
              <a:t>  background-image : url('fluffycat.jpg');</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23992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967d53b-e243-41f1-aedf-1bcae6ca9ea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a:t>Demonstration: Adding CSS Styles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Complete demo 2 in lesson 2</a:t>
            </a:r>
            <a:endParaRPr lang="en-US" dirty="0"/>
          </a:p>
        </p:txBody>
      </p:sp>
    </p:spTree>
    <p:extLst>
      <p:ext uri="{BB962C8B-B14F-4D97-AF65-F5344CB8AC3E}">
        <p14:creationId xmlns:p14="http://schemas.microsoft.com/office/powerpoint/2010/main" val="72453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866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Creating an HTML5 Page
Styling an HTML5 Page</a:t>
            </a:r>
            <a:endParaRPr lang="en-US" dirty="0"/>
          </a:p>
        </p:txBody>
      </p:sp>
    </p:spTree>
    <p:extLst>
      <p:ext uri="{BB962C8B-B14F-4D97-AF65-F5344CB8AC3E}">
        <p14:creationId xmlns:p14="http://schemas.microsoft.com/office/powerpoint/2010/main" val="1671506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112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6229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331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name="b40fa9e3-40ae-480f-a3b6-8dd6db3de0f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 Creating and Styling an HTML5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will perform in the lab for this module.</a:t>
            </a:r>
          </a:p>
        </p:txBody>
      </p:sp>
    </p:spTree>
    <p:extLst>
      <p:ext uri="{BB962C8B-B14F-4D97-AF65-F5344CB8AC3E}">
        <p14:creationId xmlns:p14="http://schemas.microsoft.com/office/powerpoint/2010/main" val="2538931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8870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Creating and Styling HTML5 Pages</a:t>
            </a:r>
            <a:endParaRPr lang="en-US" dirty="0"/>
          </a:p>
        </p:txBody>
      </p:sp>
      <p:sp>
        <p:nvSpPr>
          <p:cNvPr id="3" name="Text Placeholder 2"/>
          <p:cNvSpPr>
            <a:spLocks noGrp="1"/>
          </p:cNvSpPr>
          <p:nvPr>
            <p:ph type="body" idx="1"/>
          </p:nvPr>
        </p:nvSpPr>
        <p:spPr/>
        <p:txBody>
          <a:bodyPr/>
          <a:lstStyle/>
          <a:p>
            <a:r>
              <a:rPr lang="fr-FR" dirty="0"/>
              <a:t>Exercise 1: Creating HTML5 Pages
Exercise 2: Styling HTML pages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User Name: </a:t>
            </a:r>
            <a:r>
              <a:rPr lang="en-US" sz="2800" b="1" i="0" u="none" strike="noStrike" baseline="0" dirty="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Password: </a:t>
            </a:r>
            <a:r>
              <a:rPr lang="en-US" sz="2800" b="1" i="0" u="none" strike="noStrike" baseline="0" dirty="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45 minutes</a:t>
            </a:r>
          </a:p>
        </p:txBody>
      </p:sp>
    </p:spTree>
    <p:extLst>
      <p:ext uri="{BB962C8B-B14F-4D97-AF65-F5344CB8AC3E}">
        <p14:creationId xmlns:p14="http://schemas.microsoft.com/office/powerpoint/2010/main" val="3894043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4596130"/>
          </a:xfrm>
          <a:prstGeom prst="rect">
            <a:avLst/>
          </a:prstGeom>
          <a:noFill/>
        </p:spPr>
        <p:txBody>
          <a:bodyPr vert="horz" wrap="square" rtlCol="0">
            <a:spAutoFit/>
          </a:bodyPr>
          <a:lstStyle/>
          <a:p>
            <a:pPr marL="342900" indent="-342900">
              <a:lnSpc>
                <a:spcPct val="115000"/>
              </a:lnSpc>
              <a:spcAft>
                <a:spcPts val="1000"/>
              </a:spcAft>
              <a:buClr>
                <a:srgbClr val="0070C0"/>
              </a:buClr>
              <a:buFont typeface="Arial" pitchFamily="34" charset="0"/>
              <a:buChar char="•"/>
            </a:pPr>
            <a:r>
              <a:rPr lang="en-US" sz="2000" dirty="0">
                <a:effectLst/>
                <a:latin typeface="Segoe UI"/>
                <a:ea typeface="Times New Roman"/>
                <a:cs typeface="Segoe UI"/>
              </a:rPr>
              <a:t>You are a web developer working for an organization that builds websites to support conferences. You have been asked to create a website for ContosoConf, a conference that showcases the latest tools and techniques for building HTML5 web applications. </a:t>
            </a:r>
            <a:endParaRPr lang="en-US" sz="2000" dirty="0">
              <a:effectLst/>
              <a:latin typeface="Segoe UI"/>
              <a:ea typeface="Times New Roman"/>
              <a:cs typeface="Times New Roman"/>
            </a:endParaRPr>
          </a:p>
          <a:p>
            <a:pPr>
              <a:lnSpc>
                <a:spcPct val="115000"/>
              </a:lnSpc>
              <a:spcAft>
                <a:spcPts val="1000"/>
              </a:spcAft>
              <a:buClr>
                <a:srgbClr val="0070C0"/>
              </a:buClr>
            </a:pPr>
            <a:endParaRPr lang="en-US" sz="2000" dirty="0">
              <a:effectLst/>
              <a:latin typeface="Segoe UI"/>
              <a:ea typeface="Times New Roman"/>
              <a:cs typeface="Times New Roman"/>
            </a:endParaRPr>
          </a:p>
          <a:p>
            <a:pPr marL="342900" indent="-342900">
              <a:lnSpc>
                <a:spcPct val="115000"/>
              </a:lnSpc>
              <a:spcAft>
                <a:spcPts val="1000"/>
              </a:spcAft>
              <a:buClr>
                <a:srgbClr val="0070C0"/>
              </a:buClr>
              <a:buFont typeface="Arial" pitchFamily="34" charset="0"/>
              <a:buChar char="•"/>
            </a:pPr>
            <a:r>
              <a:rPr lang="en-US" sz="2000" dirty="0">
                <a:effectLst/>
                <a:latin typeface="Segoe UI"/>
                <a:ea typeface="Times New Roman"/>
                <a:cs typeface="Segoe UI"/>
              </a:rPr>
              <a:t>You decide to start by building a prototype website consisting of a Home page that acts as a landing page for conference attendees, and an About page that describes the purpose of the conference. In later labs you will enhance these pages and add further pages that enable attendees to register for the conference, and that provide information about the sessions scheduled to run as part of the conference. </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2640287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240002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Creating an HTML5 Page</a:t>
            </a:r>
            <a:endParaRPr lang="en-US" dirty="0"/>
          </a:p>
        </p:txBody>
      </p:sp>
      <p:sp>
        <p:nvSpPr>
          <p:cNvPr id="3" name="Text Placeholder 2"/>
          <p:cNvSpPr>
            <a:spLocks noGrp="1"/>
          </p:cNvSpPr>
          <p:nvPr>
            <p:ph type="body" idx="1"/>
          </p:nvPr>
        </p:nvSpPr>
        <p:spPr/>
        <p:txBody>
          <a:bodyPr/>
          <a:lstStyle/>
          <a:p>
            <a:r>
              <a:rPr lang="en-GB" dirty="0"/>
              <a:t>What's New in HTML5?
Document Structure in HTML5
Text and Images in HTML5
Demonstration: Using HTML5 Features in a Simple Contact Form</a:t>
            </a:r>
            <a:endParaRPr lang="en-US" dirty="0"/>
          </a:p>
        </p:txBody>
      </p:sp>
    </p:spTree>
    <p:extLst>
      <p:ext uri="{BB962C8B-B14F-4D97-AF65-F5344CB8AC3E}">
        <p14:creationId xmlns:p14="http://schemas.microsoft.com/office/powerpoint/2010/main" val="218328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in HTML5?</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HTML5 provides many extensions over previous versions, including:</a:t>
            </a:r>
          </a:p>
          <a:p>
            <a:pPr marL="0" indent="0">
              <a:buNone/>
            </a:pPr>
            <a:endParaRPr lang="en-US" dirty="0"/>
          </a:p>
          <a:p>
            <a:r>
              <a:rPr lang="en-US" dirty="0"/>
              <a:t>Rules for browser vendors</a:t>
            </a:r>
          </a:p>
          <a:p>
            <a:r>
              <a:rPr lang="en-US" dirty="0"/>
              <a:t>New elements that reflect modern </a:t>
            </a:r>
            <a:br>
              <a:rPr lang="en-US" dirty="0"/>
            </a:br>
            <a:r>
              <a:rPr lang="en-US" dirty="0"/>
              <a:t>web application development</a:t>
            </a:r>
          </a:p>
          <a:p>
            <a:r>
              <a:rPr lang="en-US" dirty="0"/>
              <a:t>JavaScript APIs that support desktop </a:t>
            </a:r>
            <a:br>
              <a:rPr lang="en-US" dirty="0"/>
            </a:br>
            <a:r>
              <a:rPr lang="en-US" dirty="0"/>
              <a:t>and mobile application capabilities</a:t>
            </a:r>
          </a:p>
        </p:txBody>
      </p:sp>
      <p:pic>
        <p:nvPicPr>
          <p:cNvPr id="5" name="Picture 4" descr="An image of the HTML5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438400"/>
            <a:ext cx="2438400" cy="2438400"/>
          </a:xfrm>
          <a:prstGeom prst="rect">
            <a:avLst/>
          </a:prstGeom>
        </p:spPr>
      </p:pic>
    </p:spTree>
    <p:extLst>
      <p:ext uri="{BB962C8B-B14F-4D97-AF65-F5344CB8AC3E}">
        <p14:creationId xmlns:p14="http://schemas.microsoft.com/office/powerpoint/2010/main" val="28877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Structure in HTML5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HTML5 provides new elements to define the structure of a web page:</a:t>
            </a:r>
          </a:p>
          <a:p>
            <a:endParaRPr lang="en-US" sz="2400" dirty="0"/>
          </a:p>
          <a:p>
            <a:r>
              <a:rPr lang="en-US" sz="2400" b="1" dirty="0"/>
              <a:t>&lt;section&gt;</a:t>
            </a:r>
            <a:r>
              <a:rPr lang="en-US" sz="2400" dirty="0"/>
              <a:t> to divide up</a:t>
            </a:r>
            <a:br>
              <a:rPr lang="en-US" sz="2400" dirty="0"/>
            </a:br>
            <a:r>
              <a:rPr lang="en-US" sz="2400" dirty="0"/>
              <a:t> main content</a:t>
            </a:r>
          </a:p>
          <a:p>
            <a:r>
              <a:rPr lang="en-US" sz="2400" b="1" dirty="0"/>
              <a:t>&lt;header&gt;</a:t>
            </a:r>
            <a:r>
              <a:rPr lang="en-US" sz="2400" dirty="0"/>
              <a:t> and </a:t>
            </a:r>
            <a:r>
              <a:rPr lang="en-US" sz="2400" b="1" dirty="0"/>
              <a:t>&lt;footer&gt;</a:t>
            </a:r>
            <a:r>
              <a:rPr lang="en-US" sz="2400" dirty="0"/>
              <a:t> </a:t>
            </a:r>
            <a:br>
              <a:rPr lang="en-US" sz="2400" dirty="0"/>
            </a:br>
            <a:r>
              <a:rPr lang="en-US" sz="2400" dirty="0"/>
              <a:t>for page headers and footers</a:t>
            </a:r>
          </a:p>
          <a:p>
            <a:r>
              <a:rPr lang="en-US" sz="2400" b="1" dirty="0"/>
              <a:t>&lt;nav&gt; </a:t>
            </a:r>
            <a:r>
              <a:rPr lang="en-US" sz="2400" dirty="0"/>
              <a:t>for navigations links</a:t>
            </a:r>
          </a:p>
          <a:p>
            <a:r>
              <a:rPr lang="en-US" sz="2400" b="1" dirty="0"/>
              <a:t>&lt;article&gt; </a:t>
            </a:r>
            <a:r>
              <a:rPr lang="en-US" sz="2400" dirty="0"/>
              <a:t>for stand-alone </a:t>
            </a:r>
            <a:br>
              <a:rPr lang="en-US" sz="2400" dirty="0"/>
            </a:br>
            <a:r>
              <a:rPr lang="en-US" sz="2400" dirty="0"/>
              <a:t>content</a:t>
            </a:r>
          </a:p>
          <a:p>
            <a:r>
              <a:rPr lang="en-US" sz="2400" b="1" dirty="0"/>
              <a:t>&lt;aside&gt; </a:t>
            </a:r>
            <a:r>
              <a:rPr lang="en-US" sz="2400" dirty="0"/>
              <a:t>for quotes </a:t>
            </a:r>
            <a:br>
              <a:rPr lang="en-US" sz="2400" dirty="0"/>
            </a:br>
            <a:r>
              <a:rPr lang="en-US" sz="2400" dirty="0"/>
              <a:t>and sidebar content</a:t>
            </a:r>
          </a:p>
        </p:txBody>
      </p:sp>
      <p:pic>
        <p:nvPicPr>
          <p:cNvPr id="5" name="Picture 4" descr="A diagram showing the structure of an HTML5 page, highlighting &lt;nav&gt;, &lt;header&gt;, &lt;article&gt;, &lt;section&gt;, and &lt;footer&gt; eleme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676400"/>
            <a:ext cx="4523810" cy="4876191"/>
          </a:xfrm>
          <a:prstGeom prst="rect">
            <a:avLst/>
          </a:prstGeom>
        </p:spPr>
      </p:pic>
    </p:spTree>
    <p:extLst>
      <p:ext uri="{BB962C8B-B14F-4D97-AF65-F5344CB8AC3E}">
        <p14:creationId xmlns:p14="http://schemas.microsoft.com/office/powerpoint/2010/main" val="329343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and Images in HTML5</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HTML5 defines new text elements, including:</a:t>
            </a:r>
          </a:p>
          <a:p>
            <a:r>
              <a:rPr lang="en-US" dirty="0"/>
              <a:t>&lt;hgroup&gt;</a:t>
            </a:r>
          </a:p>
          <a:p>
            <a:r>
              <a:rPr lang="en-US" dirty="0"/>
              <a:t>Group H tags</a:t>
            </a:r>
          </a:p>
          <a:p>
            <a:endParaRPr lang="en-US" dirty="0"/>
          </a:p>
          <a:p>
            <a:r>
              <a:rPr lang="en-US" dirty="0"/>
              <a:t>&lt;time&gt;</a:t>
            </a:r>
          </a:p>
          <a:p>
            <a:r>
              <a:rPr lang="en-US" dirty="0"/>
              <a:t>&lt;mark&gt;</a:t>
            </a:r>
          </a:p>
          <a:p>
            <a:endParaRPr lang="en-US" dirty="0"/>
          </a:p>
          <a:p>
            <a:r>
              <a:rPr lang="en-US" dirty="0"/>
              <a:t>&lt;small&gt;</a:t>
            </a:r>
          </a:p>
          <a:p>
            <a:r>
              <a:rPr lang="en-US" dirty="0"/>
              <a:t>&lt;figure&gt; and &lt;figcaption&gt;</a:t>
            </a:r>
          </a:p>
        </p:txBody>
      </p:sp>
      <p:sp>
        <p:nvSpPr>
          <p:cNvPr id="5" name="TextBox 1"/>
          <p:cNvSpPr txBox="1"/>
          <p:nvPr/>
        </p:nvSpPr>
        <p:spPr>
          <a:xfrm>
            <a:off x="2843808" y="1524000"/>
            <a:ext cx="5842992"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&lt;hgroup&gt;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&lt;h1&gt;My Recipes&lt;/h1&gt;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&lt;h2&gt;Great to eat, easy to make&lt;/h2&gt;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&lt;/hgroup&gt;</a:t>
            </a:r>
            <a:endParaRPr lang="en-GB" b="0" dirty="0">
              <a:latin typeface="Lucida Sans Unicode" pitchFamily="34" charset="0"/>
              <a:cs typeface="Lucida Sans Unicode" pitchFamily="34" charset="0"/>
            </a:endParaRPr>
          </a:p>
        </p:txBody>
      </p:sp>
      <p:sp>
        <p:nvSpPr>
          <p:cNvPr id="6" name="TextBox 3"/>
          <p:cNvSpPr txBox="1"/>
          <p:nvPr/>
        </p:nvSpPr>
        <p:spPr>
          <a:xfrm>
            <a:off x="4572000" y="2876729"/>
            <a:ext cx="1847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7" name="TextBox 4"/>
          <p:cNvSpPr txBox="1"/>
          <p:nvPr/>
        </p:nvSpPr>
        <p:spPr>
          <a:xfrm>
            <a:off x="2667000" y="2983468"/>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&lt;time datetime="2012-08-08"&gt;Today&lt;/time&gt;</a:t>
            </a:r>
            <a:endParaRPr lang="en-GB" b="0" dirty="0">
              <a:latin typeface="Lucida Sans Unicode" pitchFamily="34" charset="0"/>
              <a:cs typeface="Lucida Sans Unicode" pitchFamily="34" charset="0"/>
            </a:endParaRPr>
          </a:p>
        </p:txBody>
      </p:sp>
      <p:sp>
        <p:nvSpPr>
          <p:cNvPr id="8" name="TextBox 5"/>
          <p:cNvSpPr txBox="1"/>
          <p:nvPr/>
        </p:nvSpPr>
        <p:spPr>
          <a:xfrm>
            <a:off x="2667000" y="3505200"/>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&lt;p&gt;This text should be &lt;mark&gt;noted for future use.&lt;/mark&gt;.&lt;/p&gt;</a:t>
            </a:r>
          </a:p>
        </p:txBody>
      </p:sp>
      <p:sp>
        <p:nvSpPr>
          <p:cNvPr id="9" name="TextBox 6"/>
          <p:cNvSpPr txBox="1"/>
          <p:nvPr/>
        </p:nvSpPr>
        <p:spPr>
          <a:xfrm>
            <a:off x="2667000" y="4343400"/>
            <a:ext cx="6019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&lt;p&gt;Heat your beans for five minutes. &lt;small&gt;Or until they are hot enough for you.&lt;/small&gt;&lt;/p&gt;</a:t>
            </a:r>
          </a:p>
        </p:txBody>
      </p:sp>
      <p:sp>
        <p:nvSpPr>
          <p:cNvPr id="10" name="TextBox 7"/>
          <p:cNvSpPr txBox="1"/>
          <p:nvPr/>
        </p:nvSpPr>
        <p:spPr>
          <a:xfrm>
            <a:off x="381000" y="5486400"/>
            <a:ext cx="8305800"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&lt;figure&gt;</a:t>
            </a:r>
          </a:p>
          <a:p>
            <a:r>
              <a:rPr lang="en-GB" b="0" dirty="0">
                <a:latin typeface="Lucida Sans Unicode" pitchFamily="34" charset="0"/>
                <a:cs typeface="Lucida Sans Unicode" pitchFamily="34" charset="0"/>
              </a:rPr>
              <a:t>  &lt;img src="plateofbeans.jpg" alt="A Plate of beans on toast" /&gt;</a:t>
            </a:r>
          </a:p>
          <a:p>
            <a:r>
              <a:rPr lang="en-GB" b="0" dirty="0">
                <a:latin typeface="Lucida Sans Unicode" pitchFamily="34" charset="0"/>
                <a:cs typeface="Lucida Sans Unicode" pitchFamily="34" charset="0"/>
              </a:rPr>
              <a:t>  &lt;figcaption&gt;A plate of beans in five minutes flat&lt;/figcaption&gt;</a:t>
            </a:r>
          </a:p>
          <a:p>
            <a:r>
              <a:rPr lang="en-GB" b="0" dirty="0">
                <a:latin typeface="Lucida Sans Unicode" pitchFamily="34" charset="0"/>
                <a:cs typeface="Lucida Sans Unicode" pitchFamily="34" charset="0"/>
              </a:rPr>
              <a:t>&lt;/figure&gt;</a:t>
            </a:r>
          </a:p>
        </p:txBody>
      </p:sp>
      <p:pic>
        <p:nvPicPr>
          <p:cNvPr id="3" name="Picture 2"/>
          <p:cNvPicPr>
            <a:picLocks noChangeAspect="1"/>
          </p:cNvPicPr>
          <p:nvPr/>
        </p:nvPicPr>
        <p:blipFill>
          <a:blip r:embed="rId3"/>
          <a:stretch>
            <a:fillRect/>
          </a:stretch>
        </p:blipFill>
        <p:spPr>
          <a:xfrm>
            <a:off x="1979712" y="3594893"/>
            <a:ext cx="432048" cy="348426"/>
          </a:xfrm>
          <a:prstGeom prst="rect">
            <a:avLst/>
          </a:prstGeom>
        </p:spPr>
      </p:pic>
    </p:spTree>
    <p:extLst>
      <p:ext uri="{BB962C8B-B14F-4D97-AF65-F5344CB8AC3E}">
        <p14:creationId xmlns:p14="http://schemas.microsoft.com/office/powerpoint/2010/main" val="206531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cd534ed-c08c-4dd3-a274-68db7d54928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a:t>Demonstration: Using HTML5 Features in a Simple Contact Form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da-DK" dirty="0"/>
              <a:t>Complete lesson 2 Demo 1</a:t>
            </a:r>
            <a:endParaRPr lang="en-GB" dirty="0"/>
          </a:p>
          <a:p>
            <a:endParaRPr lang="en-US" dirty="0"/>
          </a:p>
        </p:txBody>
      </p:sp>
    </p:spTree>
    <p:extLst>
      <p:ext uri="{BB962C8B-B14F-4D97-AF65-F5344CB8AC3E}">
        <p14:creationId xmlns:p14="http://schemas.microsoft.com/office/powerpoint/2010/main" val="368025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776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519318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2398</TotalTime>
  <Words>4173</Words>
  <Application>Microsoft Office PowerPoint</Application>
  <PresentationFormat>On-screen Show (4:3)</PresentationFormat>
  <Paragraphs>469</Paragraphs>
  <Slides>27</Slides>
  <Notes>27</Notes>
  <HiddenSlides>14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Segoe Light</vt:lpstr>
      <vt:lpstr>Segoe UI Light</vt:lpstr>
      <vt:lpstr>Segoe UI</vt:lpstr>
      <vt:lpstr>Calibri</vt:lpstr>
      <vt:lpstr>Times New Roman</vt:lpstr>
      <vt:lpstr>Lucida Sans Unicode</vt:lpstr>
      <vt:lpstr>Wingdings</vt:lpstr>
      <vt:lpstr>Verdana</vt:lpstr>
      <vt:lpstr>Arial</vt:lpstr>
      <vt:lpstr>Presentation1</vt:lpstr>
      <vt:lpstr>Module 2</vt:lpstr>
      <vt:lpstr>Module Overview</vt:lpstr>
      <vt:lpstr>Lesson 1: Creating an HTML5 Page</vt:lpstr>
      <vt:lpstr>What's New in HTML5?</vt:lpstr>
      <vt:lpstr>Document Structure in HTML5</vt:lpstr>
      <vt:lpstr>Text and Images in HTML5</vt:lpstr>
      <vt:lpstr>Demonstration: Using HTML5 Features in a Simple Contact Form</vt:lpstr>
      <vt:lpstr>Text Continuation Slide</vt:lpstr>
      <vt:lpstr>Text Continuation Slide</vt:lpstr>
      <vt:lpstr>Text Continuation Slide</vt:lpstr>
      <vt:lpstr>Text Continuation Slide</vt:lpstr>
      <vt:lpstr>Text Continuation Slide</vt:lpstr>
      <vt:lpstr>Lesson 2: Styling an HTML5 Page</vt:lpstr>
      <vt:lpstr>Understanding CSS Text Styles</vt:lpstr>
      <vt:lpstr>Understanding CSS Text Styles</vt:lpstr>
      <vt:lpstr>The CSS Box Model</vt:lpstr>
      <vt:lpstr>Styling Backgrounds in CSS</vt:lpstr>
      <vt:lpstr>Demonstration: Adding CSS Styles to an HTML Page</vt:lpstr>
      <vt:lpstr>Text Continuation Slide</vt:lpstr>
      <vt:lpstr>Text Continuation Slide</vt:lpstr>
      <vt:lpstr>Text Continuation Slide</vt:lpstr>
      <vt:lpstr>Text Continuation Slide</vt:lpstr>
      <vt:lpstr>Demonstration: Creating and Styling an HTML5 Page</vt:lpstr>
      <vt:lpstr>Text Continuation Slide</vt:lpstr>
      <vt:lpstr>Lab: Creating and Styling HTML5 Pages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dc:title>
  <dc:creator>Vikkie Boyd</dc:creator>
  <cp:lastModifiedBy>Administrator</cp:lastModifiedBy>
  <cp:revision>13</cp:revision>
  <dcterms:created xsi:type="dcterms:W3CDTF">2012-11-28T14:24:32Z</dcterms:created>
  <dcterms:modified xsi:type="dcterms:W3CDTF">2016-12-06T15:17:35Z</dcterms:modified>
</cp:coreProperties>
</file>