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82" r:id="rId21"/>
    <p:sldId id="283" r:id="rId22"/>
    <p:sldId id="275" r:id="rId23"/>
    <p:sldId id="276" r:id="rId24"/>
    <p:sldId id="277" r:id="rId25"/>
    <p:sldId id="278" r:id="rId26"/>
  </p:sldIdLst>
  <p:sldSz cx="9144000" cy="6858000" type="screen4x3"/>
  <p:notesSz cx="6858000" cy="9144000"/>
  <p:embeddedFontLst>
    <p:embeddedFont>
      <p:font typeface="Segoe UI" panose="020B0502040204020203" pitchFamily="34" charset="0"/>
      <p:regular r:id="rId28"/>
      <p:bold r:id="rId29"/>
      <p:italic r:id="rId30"/>
      <p:boldItalic r:id="rId31"/>
    </p:embeddedFont>
    <p:embeddedFont>
      <p:font typeface="Segoe UI Light" panose="020B0502040204020203" pitchFamily="34" charset="0"/>
      <p:regular r:id="rId32"/>
      <p:italic r:id="rId33"/>
    </p:embeddedFont>
    <p:embeddedFont>
      <p:font typeface="Calibri" panose="020F0502020204030204" pitchFamily="34" charset="0"/>
      <p:regular r:id="rId34"/>
      <p:bold r:id="rId35"/>
      <p:italic r:id="rId36"/>
      <p:boldItalic r:id="rId37"/>
    </p:embeddedFont>
    <p:embeddedFont>
      <p:font typeface="Lucida Sans Unicode" panose="020B0602030504020204" pitchFamily="34" charset="0"/>
      <p:regular r:id="rId38"/>
    </p:embeddedFont>
    <p:embeddedFont>
      <p:font typeface="Verdana" panose="020B0604030504040204" pitchFamily="34" charset="0"/>
      <p:regular r:id="rId39"/>
      <p:bold r:id="rId40"/>
      <p:italic r:id="rId41"/>
      <p:boldItalic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2526" autoAdjust="0"/>
  </p:normalViewPr>
  <p:slideViewPr>
    <p:cSldViewPr>
      <p:cViewPr varScale="1">
        <p:scale>
          <a:sx n="81" d="100"/>
          <a:sy n="81" d="100"/>
        </p:scale>
        <p:origin x="2484" y="126"/>
      </p:cViewPr>
      <p:guideLst>
        <p:guide orient="horz" pos="2160"/>
        <p:guide pos="2880"/>
      </p:guideLst>
    </p:cSldViewPr>
  </p:slideViewPr>
  <p:notesTextViewPr>
    <p:cViewPr>
      <p:scale>
        <a:sx n="1" d="1"/>
        <a:sy n="1" d="1"/>
      </p:scale>
      <p:origin x="0" y="0"/>
    </p:cViewPr>
  </p:notesTextViewPr>
  <p:notesViewPr>
    <p:cSldViewPr>
      <p:cViewPr>
        <p:scale>
          <a:sx n="100" d="100"/>
          <a:sy n="100" d="100"/>
        </p:scale>
        <p:origin x="-355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9E73F3-1F3A-4E3B-B32A-01C205E9828C}" type="datetimeFigureOut">
              <a:rPr lang="en-US" smtClean="0"/>
              <a:t>12/6/2016</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AA4080-1E01-49D7-8695-F3A34D1AC800}" type="slidenum">
              <a:rPr lang="en-US" smtClean="0"/>
              <a:t>‹#›</a:t>
            </a:fld>
            <a:endParaRPr lang="en-US" dirty="0"/>
          </a:p>
        </p:txBody>
      </p:sp>
    </p:spTree>
    <p:extLst>
      <p:ext uri="{BB962C8B-B14F-4D97-AF65-F5344CB8AC3E}">
        <p14:creationId xmlns:p14="http://schemas.microsoft.com/office/powerpoint/2010/main" val="957386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BAA4080-1E01-49D7-8695-F3A34D1AC800}"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Introduction to JavaScript</a:t>
            </a:r>
          </a:p>
        </p:txBody>
      </p:sp>
    </p:spTree>
    <p:extLst>
      <p:ext uri="{BB962C8B-B14F-4D97-AF65-F5344CB8AC3E}">
        <p14:creationId xmlns:p14="http://schemas.microsoft.com/office/powerpoint/2010/main" val="2197182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Although the slide cannot cover all the object types in detail, be prepared to give a few examples on the whiteboard. You may also need to explain the use of the </a:t>
            </a:r>
            <a:r>
              <a:rPr lang="en-US" sz="1000" b="1" dirty="0">
                <a:latin typeface="Arial"/>
                <a:ea typeface="Calibri"/>
                <a:cs typeface="Times New Roman"/>
              </a:rPr>
              <a:t>new</a:t>
            </a:r>
            <a:r>
              <a:rPr lang="en-US" sz="1000" dirty="0">
                <a:latin typeface="Arial"/>
                <a:ea typeface="Calibri"/>
                <a:cs typeface="Segoe UI"/>
              </a:rPr>
              <a:t> operator (</a:t>
            </a:r>
            <a:r>
              <a:rPr lang="en-US" sz="1000" i="1" dirty="0">
                <a:latin typeface="Arial"/>
                <a:ea typeface="Calibri"/>
                <a:cs typeface="Times New Roman"/>
              </a:rPr>
              <a:t>briefly</a:t>
            </a:r>
            <a:r>
              <a:rPr lang="en-US" sz="1000" dirty="0">
                <a:latin typeface="Arial"/>
                <a:ea typeface="Calibri"/>
                <a:cs typeface="Segoe UI"/>
              </a:rPr>
              <a:t>), although a more detailed discussion is provided in module 7.</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Also, draw the distinction between the object types that are used to declare variables and the singleton types that act as repositories for functionality.</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Make sure that students understand how to use arrays, and find items in an array by using the </a:t>
            </a:r>
            <a:r>
              <a:rPr lang="en-US" sz="1000" b="1" dirty="0">
                <a:latin typeface="Arial"/>
                <a:ea typeface="Calibri"/>
                <a:cs typeface="Times New Roman"/>
              </a:rPr>
              <a:t>indexOf</a:t>
            </a:r>
            <a:r>
              <a:rPr lang="en-US" sz="1000" dirty="0">
                <a:latin typeface="Arial"/>
                <a:ea typeface="Calibri"/>
                <a:cs typeface="Segoe UI"/>
              </a:rPr>
              <a:t> function as this is required by the lab.</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Introduction to JavaScript</a:t>
            </a:r>
          </a:p>
        </p:txBody>
      </p:sp>
    </p:spTree>
    <p:extLst>
      <p:ext uri="{BB962C8B-B14F-4D97-AF65-F5344CB8AC3E}">
        <p14:creationId xmlns:p14="http://schemas.microsoft.com/office/powerpoint/2010/main" val="890113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Highlight how JSON uses object literal notation to define an array of objects. Also mention the </a:t>
            </a:r>
            <a:r>
              <a:rPr lang="en-US" sz="1000" b="1" dirty="0">
                <a:latin typeface="Arial"/>
                <a:ea typeface="Calibri"/>
                <a:cs typeface="Times New Roman"/>
              </a:rPr>
              <a:t>JSON.parse()</a:t>
            </a:r>
            <a:r>
              <a:rPr lang="en-US" sz="1000" dirty="0">
                <a:latin typeface="Arial"/>
                <a:ea typeface="Calibri"/>
                <a:cs typeface="Segoe UI"/>
              </a:rPr>
              <a:t> and </a:t>
            </a:r>
            <a:r>
              <a:rPr lang="en-US" sz="1000" b="1" dirty="0">
                <a:latin typeface="Arial"/>
                <a:ea typeface="Calibri"/>
                <a:cs typeface="Times New Roman"/>
              </a:rPr>
              <a:t>JSON.stringify()</a:t>
            </a:r>
            <a:r>
              <a:rPr lang="en-US" sz="1000" dirty="0">
                <a:latin typeface="Arial"/>
                <a:ea typeface="Calibri"/>
                <a:cs typeface="Segoe UI"/>
              </a:rPr>
              <a:t> functions.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Introduction to JavaScript</a:t>
            </a:r>
          </a:p>
        </p:txBody>
      </p:sp>
    </p:spTree>
    <p:extLst>
      <p:ext uri="{BB962C8B-B14F-4D97-AF65-F5344CB8AC3E}">
        <p14:creationId xmlns:p14="http://schemas.microsoft.com/office/powerpoint/2010/main" val="1224436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It is worth noting to the class that while HTML5 and CSS3 have been continuing for several years, work on a new version of the DOM for HTML5 and CSS3 documents has only recently begun. As a result, most applications still use the legacy DOM, with all its anachronisms and references to obsolete attributes and elements.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Introduction to JavaScript</a:t>
            </a:r>
          </a:p>
        </p:txBody>
      </p:sp>
    </p:spTree>
    <p:extLst>
      <p:ext uri="{BB962C8B-B14F-4D97-AF65-F5344CB8AC3E}">
        <p14:creationId xmlns:p14="http://schemas.microsoft.com/office/powerpoint/2010/main" val="2403464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This module concentrates on the DOM Core API and the DOM Event Model. Refer students to the W3C website for details of the other DOM APIs.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Introduction to JavaScript</a:t>
            </a:r>
          </a:p>
        </p:txBody>
      </p:sp>
    </p:spTree>
    <p:extLst>
      <p:ext uri="{BB962C8B-B14F-4D97-AF65-F5344CB8AC3E}">
        <p14:creationId xmlns:p14="http://schemas.microsoft.com/office/powerpoint/2010/main" val="11553029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Mention that the </a:t>
            </a:r>
            <a:r>
              <a:rPr lang="en-US" sz="1000" b="1" dirty="0">
                <a:latin typeface="Arial"/>
                <a:ea typeface="Calibri"/>
                <a:cs typeface="Times New Roman"/>
              </a:rPr>
              <a:t>getElementById</a:t>
            </a:r>
            <a:r>
              <a:rPr lang="en-US" sz="1000" dirty="0">
                <a:latin typeface="Arial"/>
                <a:ea typeface="Calibri"/>
                <a:cs typeface="Segoe UI"/>
              </a:rPr>
              <a:t> and </a:t>
            </a:r>
            <a:r>
              <a:rPr lang="en-US" sz="1000" b="1" dirty="0">
                <a:latin typeface="Arial"/>
                <a:ea typeface="Calibri"/>
                <a:cs typeface="Times New Roman"/>
              </a:rPr>
              <a:t>getElementsByName</a:t>
            </a:r>
            <a:r>
              <a:rPr lang="en-US" sz="1000" dirty="0">
                <a:latin typeface="Arial"/>
                <a:ea typeface="Calibri"/>
                <a:cs typeface="Segoe UI"/>
              </a:rPr>
              <a:t> methods are the most commonly used ways of obtaining a reference to an element.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Introduction to JavaScript</a:t>
            </a:r>
          </a:p>
        </p:txBody>
      </p:sp>
    </p:spTree>
    <p:extLst>
      <p:ext uri="{BB962C8B-B14F-4D97-AF65-F5344CB8AC3E}">
        <p14:creationId xmlns:p14="http://schemas.microsoft.com/office/powerpoint/2010/main" val="22466894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BAA4080-1E01-49D7-8695-F3A34D1AC800}"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Introduction to JavaScript</a:t>
            </a:r>
          </a:p>
        </p:txBody>
      </p:sp>
    </p:spTree>
    <p:extLst>
      <p:ext uri="{BB962C8B-B14F-4D97-AF65-F5344CB8AC3E}">
        <p14:creationId xmlns:p14="http://schemas.microsoft.com/office/powerpoint/2010/main" val="12593078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Event handling is fundamentally very simple, but emphasize that event handlers should only execute small, discrete pieces of code. Long-running event handlers may impact the responsiveness and usability of a web page.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Highlight how many elements provide callbacks for handling common events, although many JavaScript developers prefer to use the </a:t>
            </a:r>
            <a:r>
              <a:rPr lang="en-US" sz="1000" b="1" dirty="0">
                <a:latin typeface="Arial"/>
                <a:ea typeface="Calibri"/>
                <a:cs typeface="Times New Roman"/>
              </a:rPr>
              <a:t>addEventListener()</a:t>
            </a:r>
            <a:r>
              <a:rPr lang="en-US" sz="1000" dirty="0">
                <a:latin typeface="Arial"/>
                <a:ea typeface="Calibri"/>
                <a:cs typeface="Segoe UI"/>
              </a:rPr>
              <a:t> function because it enables them to add multiple handlers to the same event (assigning to a callback overwrites any existing reference to a method that runs when the callback is invoked).</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On the slide, point out that the first example uses an anonymous function. The second example references a named function; </a:t>
            </a:r>
            <a:r>
              <a:rPr lang="en-US" sz="1000" b="1" dirty="0">
                <a:latin typeface="Arial"/>
                <a:ea typeface="Calibri"/>
                <a:cs typeface="Times New Roman"/>
              </a:rPr>
              <a:t>ShowHelpText</a:t>
            </a:r>
            <a:r>
              <a:rPr lang="en-US" sz="1000" dirty="0">
                <a:latin typeface="Arial"/>
                <a:ea typeface="Calibri"/>
                <a:cs typeface="Segoe UI"/>
              </a:rPr>
              <a:t> (the notes show how to add an event handler by using a named function).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Introduction to JavaScript</a:t>
            </a:r>
          </a:p>
        </p:txBody>
      </p:sp>
    </p:spTree>
    <p:extLst>
      <p:ext uri="{BB962C8B-B14F-4D97-AF65-F5344CB8AC3E}">
        <p14:creationId xmlns:p14="http://schemas.microsoft.com/office/powerpoint/2010/main" val="11883116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Emphasize that the purpose of jQuery is to define a portability layer for JavaScript code, enabling developers to reduce the amount of effort that they need to expend to support different browsers.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Introduction to JavaScript</a:t>
            </a:r>
          </a:p>
        </p:txBody>
      </p:sp>
    </p:spTree>
    <p:extLst>
      <p:ext uri="{BB962C8B-B14F-4D97-AF65-F5344CB8AC3E}">
        <p14:creationId xmlns:p14="http://schemas.microsoft.com/office/powerpoint/2010/main" val="18312680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Segoe UI"/>
              </a:rPr>
              <a:t>jQuery 2.0 is available for Internet Explorer 8, Internet Explorer 9, and Internet Explorer 10. jQuery 1.9 will be maintained for use with Internet Explorer 6 and Internet Explorer 7.</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On the slide, explain the purpose of the following items:</a:t>
            </a:r>
            <a:endParaRPr lang="en-US" sz="1000" dirty="0">
              <a:latin typeface="Arial"/>
              <a:ea typeface="Calibri"/>
              <a:cs typeface="Times New Roman"/>
            </a:endParaRPr>
          </a:p>
          <a:p>
            <a:pPr marL="342900" lvl="0" indent="-342900">
              <a:lnSpc>
                <a:spcPct val="115000"/>
              </a:lnSpc>
              <a:spcAft>
                <a:spcPts val="995"/>
              </a:spcAft>
              <a:buFont typeface="Symbol"/>
              <a:buChar char=""/>
            </a:pPr>
            <a:r>
              <a:rPr lang="en-US" sz="1000" dirty="0">
                <a:solidFill>
                  <a:srgbClr val="000000"/>
                </a:solidFill>
                <a:effectLst/>
                <a:latin typeface="Arial"/>
                <a:ea typeface="Times New Roman"/>
                <a:cs typeface="Segoe UI"/>
              </a:rPr>
              <a:t>The $ function.</a:t>
            </a:r>
            <a:endParaRPr lang="en-US"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solidFill>
                  <a:srgbClr val="000000"/>
                </a:solidFill>
                <a:effectLst/>
                <a:latin typeface="Arial"/>
                <a:ea typeface="Times New Roman"/>
                <a:cs typeface="Segoe UI"/>
              </a:rPr>
              <a:t>The expression $(document).</a:t>
            </a:r>
            <a:endParaRPr lang="en-US"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solidFill>
                  <a:srgbClr val="000000"/>
                </a:solidFill>
                <a:effectLst/>
                <a:latin typeface="Arial"/>
                <a:ea typeface="Times New Roman"/>
                <a:cs typeface="Segoe UI"/>
              </a:rPr>
              <a:t>The ready() function.</a:t>
            </a:r>
            <a:endParaRPr lang="en-US"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solidFill>
                  <a:srgbClr val="000000"/>
                </a:solidFill>
                <a:effectLst/>
                <a:latin typeface="Arial"/>
                <a:ea typeface="Times New Roman"/>
                <a:cs typeface="Segoe UI"/>
              </a:rPr>
              <a:t>The anonymous function that runs when a page is loaded.</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Introduction to JavaScript</a:t>
            </a:r>
          </a:p>
        </p:txBody>
      </p:sp>
    </p:spTree>
    <p:extLst>
      <p:ext uri="{BB962C8B-B14F-4D97-AF65-F5344CB8AC3E}">
        <p14:creationId xmlns:p14="http://schemas.microsoft.com/office/powerpoint/2010/main" val="13872202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Using _references.js is only necessary for adding IntelliSense in script files. It is automatically enabled in HTML files if a </a:t>
            </a:r>
            <a:r>
              <a:rPr lang="en-US" sz="1000" b="1" dirty="0">
                <a:latin typeface="Arial"/>
                <a:ea typeface="Calibri"/>
                <a:cs typeface="Times New Roman"/>
              </a:rPr>
              <a:t>&lt;script&gt;</a:t>
            </a:r>
            <a:r>
              <a:rPr lang="en-US" sz="1000" dirty="0">
                <a:latin typeface="Arial"/>
                <a:ea typeface="Calibri"/>
                <a:cs typeface="Segoe UI"/>
              </a:rPr>
              <a:t> tag explicitly references the library.</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Start the </a:t>
            </a:r>
            <a:r>
              <a:rPr lang="en-US" sz="1000" b="1" dirty="0">
                <a:effectLst/>
                <a:latin typeface="Arial"/>
                <a:ea typeface="Times New Roman"/>
                <a:cs typeface="Times New Roman"/>
              </a:rPr>
              <a:t>MSL-TMG1</a:t>
            </a:r>
            <a:r>
              <a:rPr lang="en-US" sz="1000" dirty="0">
                <a:effectLst/>
                <a:latin typeface="Arial"/>
                <a:ea typeface="Times New Roman"/>
                <a:cs typeface="Times New Roman"/>
              </a:rPr>
              <a:t> virtual machine if it is not already running.</a:t>
            </a:r>
          </a:p>
          <a:p>
            <a:pPr marL="342900" lvl="0" indent="-342900">
              <a:lnSpc>
                <a:spcPct val="115000"/>
              </a:lnSpc>
              <a:spcAft>
                <a:spcPts val="995"/>
              </a:spcAft>
              <a:buFont typeface="+mj-lt"/>
              <a:buAutoNum type="arabicPeriod"/>
            </a:pPr>
            <a:r>
              <a:rPr lang="en-US" sz="1000" dirty="0">
                <a:effectLst/>
                <a:latin typeface="Arial"/>
                <a:ea typeface="Times New Roman"/>
                <a:cs typeface="Segoe UI"/>
              </a:rPr>
              <a:t>Start the </a:t>
            </a:r>
            <a:r>
              <a:rPr lang="en-US" sz="1000" b="1" dirty="0">
                <a:effectLst/>
                <a:latin typeface="Arial"/>
                <a:ea typeface="Times New Roman"/>
                <a:cs typeface="Times New Roman"/>
              </a:rPr>
              <a:t>20480B-SEA-DEV11</a:t>
            </a:r>
            <a:r>
              <a:rPr lang="en-US" sz="1000" dirty="0">
                <a:effectLst/>
                <a:latin typeface="Arial"/>
                <a:ea typeface="Times New Roman"/>
                <a:cs typeface="Segoe UI"/>
              </a:rPr>
              <a:t> virtual machine if it is not already running and log in as </a:t>
            </a:r>
            <a:r>
              <a:rPr lang="en-US" sz="1000" b="1" dirty="0">
                <a:effectLst/>
                <a:latin typeface="Arial"/>
                <a:ea typeface="Times New Roman"/>
                <a:cs typeface="Times New Roman"/>
              </a:rPr>
              <a:t>Student</a:t>
            </a:r>
            <a:r>
              <a:rPr lang="en-US" sz="1000" dirty="0">
                <a:effectLst/>
                <a:latin typeface="Arial"/>
                <a:ea typeface="Times New Roman"/>
                <a:cs typeface="Segoe UI"/>
              </a:rPr>
              <a:t> with the password </a:t>
            </a:r>
            <a:r>
              <a:rPr lang="en-US" sz="1000" b="1" dirty="0">
                <a:effectLst/>
                <a:latin typeface="Arial"/>
                <a:ea typeface="Times New Roman"/>
                <a:cs typeface="Times New Roman"/>
              </a:rPr>
              <a:t>Pa$$w0rd</a:t>
            </a:r>
            <a:r>
              <a:rPr lang="en-US" sz="1000" dirty="0">
                <a:effectLst/>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Add jQuery to a project by using nuGet</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On the Windows 8 </a:t>
            </a:r>
            <a:r>
              <a:rPr lang="en-US" sz="1000" b="1" dirty="0">
                <a:effectLst/>
                <a:latin typeface="Arial"/>
                <a:ea typeface="Times New Roman"/>
                <a:cs typeface="Times New Roman"/>
              </a:rPr>
              <a:t>Start</a:t>
            </a:r>
            <a:r>
              <a:rPr lang="en-US" sz="1000" dirty="0">
                <a:effectLst/>
                <a:latin typeface="Arial"/>
                <a:ea typeface="Times New Roman"/>
                <a:cs typeface="Segoe UI"/>
              </a:rPr>
              <a:t> screen, click the </a:t>
            </a:r>
            <a:r>
              <a:rPr lang="en-US" sz="1000" b="1" dirty="0">
                <a:effectLst/>
                <a:latin typeface="Arial"/>
                <a:ea typeface="Times New Roman"/>
                <a:cs typeface="Times New Roman"/>
              </a:rPr>
              <a:t>Visual Studio 2012</a:t>
            </a:r>
            <a:r>
              <a:rPr lang="en-US" sz="1000" dirty="0">
                <a:effectLst/>
                <a:latin typeface="Arial"/>
                <a:ea typeface="Times New Roman"/>
                <a:cs typeface="Segoe UI"/>
              </a:rPr>
              <a:t> tile.</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Visual Studio, on the </a:t>
            </a:r>
            <a:r>
              <a:rPr lang="en-US" sz="1000" b="1" dirty="0">
                <a:effectLst/>
                <a:latin typeface="Arial"/>
                <a:ea typeface="Times New Roman"/>
                <a:cs typeface="Times New Roman"/>
              </a:rPr>
              <a:t>File</a:t>
            </a:r>
            <a:r>
              <a:rPr lang="en-US" sz="1000" dirty="0">
                <a:effectLst/>
                <a:latin typeface="Arial"/>
                <a:ea typeface="Times New Roman"/>
                <a:cs typeface="Segoe UI"/>
              </a:rPr>
              <a:t> menu, point to </a:t>
            </a:r>
            <a:r>
              <a:rPr lang="en-US" sz="1000" b="1" dirty="0">
                <a:effectLst/>
                <a:latin typeface="Arial"/>
                <a:ea typeface="Times New Roman"/>
                <a:cs typeface="Times New Roman"/>
              </a:rPr>
              <a:t>New</a:t>
            </a:r>
            <a:r>
              <a:rPr lang="en-US" sz="1000" dirty="0">
                <a:effectLst/>
                <a:latin typeface="Arial"/>
                <a:ea typeface="Times New Roman"/>
                <a:cs typeface="Segoe UI"/>
              </a:rPr>
              <a:t>, and then click </a:t>
            </a:r>
            <a:r>
              <a:rPr lang="en-US" sz="1000" b="1" dirty="0">
                <a:effectLst/>
                <a:latin typeface="Arial"/>
                <a:ea typeface="Times New Roman"/>
                <a:cs typeface="Times New Roman"/>
              </a:rPr>
              <a:t>Web Site</a:t>
            </a:r>
            <a:r>
              <a:rPr lang="en-US" sz="1000" dirty="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the </a:t>
            </a:r>
            <a:r>
              <a:rPr lang="en-US" sz="1000" b="1" dirty="0">
                <a:effectLst/>
                <a:latin typeface="Arial"/>
                <a:ea typeface="Times New Roman"/>
                <a:cs typeface="Times New Roman"/>
              </a:rPr>
              <a:t>New Web Site</a:t>
            </a:r>
            <a:r>
              <a:rPr lang="en-US" sz="1000" dirty="0">
                <a:effectLst/>
                <a:latin typeface="Arial"/>
                <a:ea typeface="Times New Roman"/>
                <a:cs typeface="Segoe UI"/>
              </a:rPr>
              <a:t> dialog box, in the middle pane click </a:t>
            </a:r>
            <a:r>
              <a:rPr lang="en-US" sz="1000" b="1" dirty="0">
                <a:effectLst/>
                <a:latin typeface="Arial"/>
                <a:ea typeface="Times New Roman"/>
                <a:cs typeface="Times New Roman"/>
              </a:rPr>
              <a:t>ASP.NET Empty Web Site</a:t>
            </a:r>
            <a:r>
              <a:rPr lang="en-US" sz="1000" dirty="0">
                <a:effectLst/>
                <a:latin typeface="Arial"/>
                <a:ea typeface="Times New Roman"/>
                <a:cs typeface="Times New Roman"/>
              </a:rPr>
              <a:t>.</a:t>
            </a: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Segoe UI"/>
              </a:rPr>
              <a:t>It does not matter whether you select the </a:t>
            </a:r>
            <a:r>
              <a:rPr lang="en-US" sz="1000" b="1" dirty="0">
                <a:latin typeface="Arial"/>
                <a:ea typeface="Calibri"/>
                <a:cs typeface="Times New Roman"/>
              </a:rPr>
              <a:t>Visual Basic</a:t>
            </a:r>
            <a:r>
              <a:rPr lang="en-US" sz="1000" dirty="0">
                <a:latin typeface="Arial"/>
                <a:ea typeface="Calibri"/>
                <a:cs typeface="Segoe UI"/>
              </a:rPr>
              <a:t> or </a:t>
            </a:r>
            <a:r>
              <a:rPr lang="en-US" sz="1000" b="1" dirty="0">
                <a:latin typeface="Arial"/>
                <a:ea typeface="Calibri"/>
                <a:cs typeface="Times New Roman"/>
              </a:rPr>
              <a:t>Visual C#</a:t>
            </a:r>
            <a:r>
              <a:rPr lang="en-US" sz="1000" dirty="0">
                <a:latin typeface="Arial"/>
                <a:ea typeface="Calibri"/>
                <a:cs typeface="Segoe UI"/>
              </a:rPr>
              <a:t> templates in the left pane; the templates for both languages enable you to create HTML5 web pages and implement functionality by using JavaScript.</a:t>
            </a:r>
            <a:endParaRPr lang="en-US" sz="1000" dirty="0">
              <a:latin typeface="Arial"/>
              <a:ea typeface="Calibri"/>
              <a:cs typeface="Times New Roman"/>
            </a:endParaRPr>
          </a:p>
          <a:p>
            <a:pPr marL="228600" lvl="0" indent="-228600">
              <a:lnSpc>
                <a:spcPct val="115000"/>
              </a:lnSpc>
              <a:spcAft>
                <a:spcPts val="995"/>
              </a:spcAft>
              <a:buAutoNum type="arabicPeriod" startAt="4"/>
            </a:pPr>
            <a:r>
              <a:rPr lang="en-US" sz="1000" dirty="0">
                <a:effectLst/>
                <a:latin typeface="Arial"/>
                <a:ea typeface="Times New Roman"/>
                <a:cs typeface="Segoe UI"/>
              </a:rPr>
              <a:t>   From the </a:t>
            </a:r>
            <a:r>
              <a:rPr lang="en-US" sz="1000" b="1" dirty="0">
                <a:effectLst/>
                <a:latin typeface="Arial"/>
                <a:ea typeface="Times New Roman"/>
                <a:cs typeface="Times New Roman"/>
              </a:rPr>
              <a:t>Web location</a:t>
            </a:r>
            <a:r>
              <a:rPr lang="en-US" sz="1000" dirty="0">
                <a:effectLst/>
                <a:latin typeface="Arial"/>
                <a:ea typeface="Times New Roman"/>
                <a:cs typeface="Segoe UI"/>
              </a:rPr>
              <a:t> list, click </a:t>
            </a:r>
            <a:r>
              <a:rPr lang="en-US" sz="1000" b="1" dirty="0">
                <a:effectLst/>
                <a:latin typeface="Arial"/>
                <a:ea typeface="Times New Roman"/>
                <a:cs typeface="Times New Roman"/>
              </a:rPr>
              <a:t>File System</a:t>
            </a:r>
            <a:r>
              <a:rPr lang="en-US" sz="1000" dirty="0">
                <a:effectLst/>
                <a:latin typeface="Arial"/>
                <a:ea typeface="Times New Roman"/>
                <a:cs typeface="Segoe UI"/>
              </a:rPr>
              <a:t>, set the file path to </a:t>
            </a:r>
          </a:p>
          <a:p>
            <a:pPr lvl="0">
              <a:lnSpc>
                <a:spcPct val="115000"/>
              </a:lnSpc>
              <a:spcAft>
                <a:spcPts val="995"/>
              </a:spcAft>
            </a:pPr>
            <a:r>
              <a:rPr lang="en-US" sz="1000" b="1" dirty="0">
                <a:latin typeface="Arial"/>
                <a:ea typeface="Times New Roman"/>
                <a:cs typeface="Segoe UI"/>
              </a:rPr>
              <a:t>          </a:t>
            </a:r>
            <a:r>
              <a:rPr lang="en-US" sz="1000" b="1" dirty="0">
                <a:effectLst/>
                <a:latin typeface="Arial"/>
                <a:ea typeface="Times New Roman"/>
                <a:cs typeface="Times New Roman"/>
              </a:rPr>
              <a:t>E:\Mod03\Democode\jQueryDemoTest</a:t>
            </a:r>
            <a:r>
              <a:rPr lang="en-US" sz="1000" dirty="0">
                <a:effectLst/>
                <a:latin typeface="Arial"/>
                <a:ea typeface="Times New Roman"/>
                <a:cs typeface="Segoe UI"/>
              </a:rPr>
              <a:t>, and then click </a:t>
            </a:r>
            <a:r>
              <a:rPr lang="en-US" sz="1000" b="1" dirty="0">
                <a:effectLst/>
                <a:latin typeface="Arial"/>
                <a:ea typeface="Times New Roman"/>
                <a:cs typeface="Times New Roman"/>
              </a:rPr>
              <a:t>OK</a:t>
            </a:r>
            <a:r>
              <a:rPr lang="en-US" sz="1000" dirty="0">
                <a:effectLst/>
                <a:latin typeface="Arial"/>
                <a:ea typeface="Times New Roman"/>
                <a:cs typeface="Times New Roman"/>
              </a:rPr>
              <a:t>.</a:t>
            </a:r>
          </a:p>
          <a:p>
            <a:pPr marL="228600" lvl="0" indent="-228600">
              <a:lnSpc>
                <a:spcPct val="115000"/>
              </a:lnSpc>
              <a:spcAft>
                <a:spcPts val="995"/>
              </a:spcAft>
              <a:buAutoNum type="arabicPeriod" startAt="5"/>
            </a:pPr>
            <a:r>
              <a:rPr lang="en-US" sz="1000" dirty="0">
                <a:effectLst/>
                <a:latin typeface="Arial"/>
                <a:ea typeface="Times New Roman"/>
                <a:cs typeface="Segoe UI"/>
              </a:rPr>
              <a:t>   On the </a:t>
            </a:r>
            <a:r>
              <a:rPr lang="en-US" sz="1000" b="1" dirty="0">
                <a:effectLst/>
                <a:latin typeface="Arial"/>
                <a:ea typeface="Times New Roman"/>
                <a:cs typeface="Times New Roman"/>
              </a:rPr>
              <a:t>Tools</a:t>
            </a:r>
            <a:r>
              <a:rPr lang="en-US" sz="1000" dirty="0">
                <a:effectLst/>
                <a:latin typeface="Arial"/>
                <a:ea typeface="Times New Roman"/>
                <a:cs typeface="Segoe UI"/>
              </a:rPr>
              <a:t> menu, point to </a:t>
            </a:r>
            <a:r>
              <a:rPr lang="en-US" sz="1000" b="1" dirty="0">
                <a:effectLst/>
                <a:latin typeface="Arial"/>
                <a:ea typeface="Times New Roman"/>
                <a:cs typeface="Times New Roman"/>
              </a:rPr>
              <a:t>Library Package Manager</a:t>
            </a:r>
            <a:r>
              <a:rPr lang="en-US" sz="1000" dirty="0">
                <a:effectLst/>
                <a:latin typeface="Arial"/>
                <a:ea typeface="Times New Roman"/>
                <a:cs typeface="Segoe UI"/>
              </a:rPr>
              <a:t>, and then click </a:t>
            </a:r>
            <a:r>
              <a:rPr lang="en-US" sz="1000" b="1" dirty="0">
                <a:effectLst/>
                <a:latin typeface="Arial"/>
                <a:ea typeface="Times New Roman"/>
                <a:cs typeface="Times New Roman"/>
              </a:rPr>
              <a:t>Manage NuGet Packages </a:t>
            </a:r>
          </a:p>
          <a:p>
            <a:pPr lvl="0">
              <a:lnSpc>
                <a:spcPct val="115000"/>
              </a:lnSpc>
              <a:spcAft>
                <a:spcPts val="995"/>
              </a:spcAft>
            </a:pPr>
            <a:r>
              <a:rPr lang="en-US" sz="1000" b="1" dirty="0">
                <a:latin typeface="Arial"/>
                <a:ea typeface="Times New Roman"/>
                <a:cs typeface="Times New Roman"/>
              </a:rPr>
              <a:t>          </a:t>
            </a:r>
            <a:r>
              <a:rPr lang="en-US" sz="1000" b="1" dirty="0">
                <a:effectLst/>
                <a:latin typeface="Arial"/>
                <a:ea typeface="Times New Roman"/>
                <a:cs typeface="Times New Roman"/>
              </a:rPr>
              <a:t>for Solution</a:t>
            </a:r>
            <a:r>
              <a:rPr lang="en-US" sz="1000" dirty="0">
                <a:effectLst/>
                <a:latin typeface="Arial"/>
                <a:ea typeface="Times New Roman"/>
                <a:cs typeface="Times New Roman"/>
              </a:rPr>
              <a:t>.</a:t>
            </a:r>
          </a:p>
          <a:p>
            <a:pPr marL="228600" lvl="0" indent="-228600">
              <a:lnSpc>
                <a:spcPct val="115000"/>
              </a:lnSpc>
              <a:spcAft>
                <a:spcPts val="995"/>
              </a:spcAft>
              <a:buAutoNum type="arabicPeriod" startAt="6"/>
            </a:pPr>
            <a:r>
              <a:rPr lang="en-US" sz="1000" dirty="0">
                <a:effectLst/>
                <a:latin typeface="Arial"/>
                <a:ea typeface="Times New Roman"/>
                <a:cs typeface="Segoe UI"/>
              </a:rPr>
              <a:t>  In the </a:t>
            </a:r>
            <a:r>
              <a:rPr lang="en-US" sz="1000" b="1" dirty="0">
                <a:effectLst/>
                <a:latin typeface="Arial"/>
                <a:ea typeface="Times New Roman"/>
                <a:cs typeface="Times New Roman"/>
              </a:rPr>
              <a:t>Manage NuGet Packages</a:t>
            </a:r>
            <a:r>
              <a:rPr lang="en-US" sz="1000" dirty="0">
                <a:effectLst/>
                <a:latin typeface="Arial"/>
                <a:ea typeface="Times New Roman"/>
                <a:cs typeface="Segoe UI"/>
              </a:rPr>
              <a:t> dialog box, click </a:t>
            </a:r>
            <a:r>
              <a:rPr lang="en-US" sz="1000" b="1" dirty="0">
                <a:effectLst/>
                <a:latin typeface="Arial"/>
                <a:ea typeface="Times New Roman"/>
                <a:cs typeface="Times New Roman"/>
              </a:rPr>
              <a:t>Online</a:t>
            </a:r>
            <a:r>
              <a:rPr lang="en-US" sz="1000" dirty="0">
                <a:effectLst/>
                <a:latin typeface="Arial"/>
                <a:ea typeface="Times New Roman"/>
                <a:cs typeface="Segoe UI"/>
              </a:rPr>
              <a:t>. A list of available packages for download </a:t>
            </a:r>
          </a:p>
          <a:p>
            <a:pPr lvl="0">
              <a:lnSpc>
                <a:spcPct val="115000"/>
              </a:lnSpc>
              <a:spcAft>
                <a:spcPts val="995"/>
              </a:spcAft>
            </a:pPr>
            <a:r>
              <a:rPr lang="en-US" sz="1000" dirty="0">
                <a:latin typeface="Arial"/>
                <a:ea typeface="Times New Roman"/>
                <a:cs typeface="Segoe UI"/>
              </a:rPr>
              <a:t>         </a:t>
            </a:r>
            <a:r>
              <a:rPr lang="en-US" sz="1000" dirty="0">
                <a:effectLst/>
                <a:latin typeface="Arial"/>
                <a:ea typeface="Times New Roman"/>
                <a:cs typeface="Segoe UI"/>
              </a:rPr>
              <a:t>appears in order of popularity. </a:t>
            </a:r>
            <a:endParaRPr lang="en-US" sz="1000" dirty="0">
              <a:effectLst/>
              <a:latin typeface="Arial"/>
              <a:ea typeface="Times New Roman"/>
              <a:cs typeface="Times New Roman"/>
            </a:endParaRPr>
          </a:p>
          <a:p>
            <a:pPr lvl="0">
              <a:lnSpc>
                <a:spcPct val="115000"/>
              </a:lnSpc>
              <a:spcAft>
                <a:spcPts val="995"/>
              </a:spcAft>
            </a:pPr>
            <a:r>
              <a:rPr lang="en-US" sz="1000" dirty="0">
                <a:effectLst/>
                <a:latin typeface="Arial"/>
                <a:ea typeface="Times New Roman"/>
                <a:cs typeface="Segoe UI"/>
              </a:rPr>
              <a:t>7.       In the </a:t>
            </a:r>
            <a:r>
              <a:rPr lang="en-US" sz="1000" b="1" dirty="0">
                <a:effectLst/>
                <a:latin typeface="Arial"/>
                <a:ea typeface="Times New Roman"/>
                <a:cs typeface="Times New Roman"/>
              </a:rPr>
              <a:t>Search Online</a:t>
            </a:r>
            <a:r>
              <a:rPr lang="en-US" sz="1000" dirty="0">
                <a:effectLst/>
                <a:latin typeface="Arial"/>
                <a:ea typeface="Times New Roman"/>
                <a:cs typeface="Segoe UI"/>
              </a:rPr>
              <a:t> box, type </a:t>
            </a:r>
            <a:r>
              <a:rPr lang="en-US" sz="1000" b="1" dirty="0">
                <a:effectLst/>
                <a:latin typeface="Arial"/>
                <a:ea typeface="Times New Roman"/>
                <a:cs typeface="Times New Roman"/>
              </a:rPr>
              <a:t>jQuery</a:t>
            </a:r>
            <a:r>
              <a:rPr lang="en-US" sz="1000" dirty="0">
                <a:effectLst/>
                <a:latin typeface="Arial"/>
                <a:ea typeface="Times New Roman"/>
                <a:cs typeface="Segoe UI"/>
              </a:rPr>
              <a:t>. </a:t>
            </a:r>
            <a:endParaRPr lang="en-US" sz="1000" dirty="0">
              <a:effectLst/>
              <a:latin typeface="Arial"/>
              <a:ea typeface="Times New Roman"/>
              <a:cs typeface="Times New Roman"/>
            </a:endParaRPr>
          </a:p>
          <a:p>
            <a:pPr lvl="0">
              <a:lnSpc>
                <a:spcPct val="115000"/>
              </a:lnSpc>
              <a:spcAft>
                <a:spcPts val="995"/>
              </a:spcAft>
            </a:pPr>
            <a:r>
              <a:rPr lang="en-US" sz="1000" dirty="0">
                <a:effectLst/>
                <a:latin typeface="Arial"/>
                <a:ea typeface="Times New Roman"/>
                <a:cs typeface="Segoe UI"/>
              </a:rPr>
              <a:t>8.       In the list of packages, click </a:t>
            </a:r>
            <a:r>
              <a:rPr lang="en-US" sz="1000" b="1" dirty="0">
                <a:effectLst/>
                <a:latin typeface="Arial"/>
                <a:ea typeface="Times New Roman"/>
                <a:cs typeface="Times New Roman"/>
              </a:rPr>
              <a:t>jQuery</a:t>
            </a:r>
            <a:r>
              <a:rPr lang="en-US" sz="1000" dirty="0">
                <a:effectLst/>
                <a:latin typeface="Arial"/>
                <a:ea typeface="Times New Roman"/>
                <a:cs typeface="Segoe UI"/>
              </a:rPr>
              <a:t>, and click </a:t>
            </a:r>
            <a:r>
              <a:rPr lang="en-US" sz="1000" b="1" dirty="0">
                <a:effectLst/>
                <a:latin typeface="Arial"/>
                <a:ea typeface="Times New Roman"/>
                <a:cs typeface="Times New Roman"/>
              </a:rPr>
              <a:t>Install</a:t>
            </a:r>
            <a:r>
              <a:rPr lang="en-US" sz="1000" dirty="0">
                <a:effectLst/>
                <a:latin typeface="Arial"/>
                <a:ea typeface="Times New Roman"/>
                <a:cs typeface="Times New Roman"/>
              </a:rPr>
              <a:t>.</a:t>
            </a:r>
          </a:p>
          <a:p>
            <a:pPr lvl="0">
              <a:lnSpc>
                <a:spcPct val="115000"/>
              </a:lnSpc>
              <a:spcAft>
                <a:spcPts val="995"/>
              </a:spcAft>
            </a:pPr>
            <a:r>
              <a:rPr lang="en-US" sz="1000" dirty="0">
                <a:effectLst/>
                <a:latin typeface="Arial"/>
                <a:ea typeface="Times New Roman"/>
                <a:cs typeface="Segoe UI"/>
              </a:rPr>
              <a:t>9.       In the </a:t>
            </a:r>
            <a:r>
              <a:rPr lang="en-US" sz="1000" b="1" dirty="0">
                <a:effectLst/>
                <a:latin typeface="Arial"/>
                <a:ea typeface="Times New Roman"/>
                <a:cs typeface="Times New Roman"/>
              </a:rPr>
              <a:t>Select Projects</a:t>
            </a:r>
            <a:r>
              <a:rPr lang="en-US" sz="1000" dirty="0">
                <a:effectLst/>
                <a:latin typeface="Arial"/>
                <a:ea typeface="Times New Roman"/>
                <a:cs typeface="Segoe UI"/>
              </a:rPr>
              <a:t> dialog box, click </a:t>
            </a:r>
            <a:r>
              <a:rPr lang="en-US" sz="1000" b="1" dirty="0">
                <a:effectLst/>
                <a:latin typeface="Arial"/>
                <a:ea typeface="Times New Roman"/>
                <a:cs typeface="Times New Roman"/>
              </a:rPr>
              <a:t>OK</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Introduction to JavaScript</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1827695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The purpose of this module is to provide an introduction to JavaScript and jQuery. It is not intended to be a detailed treatise on these subjects. Later modules (such as module 7) provide more coverage of some of the intricacies and nuances of the JavaScript language and how to use it to implement object-oriented principles. In this module, concentrate on the basic syntax of the language and event handling, and save the complexities for later.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Introduction to JavaScript</a:t>
            </a:r>
          </a:p>
        </p:txBody>
      </p:sp>
    </p:spTree>
    <p:extLst>
      <p:ext uri="{BB962C8B-B14F-4D97-AF65-F5344CB8AC3E}">
        <p14:creationId xmlns:p14="http://schemas.microsoft.com/office/powerpoint/2010/main" val="38146467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995"/>
              </a:spcAft>
            </a:pPr>
            <a:r>
              <a:rPr lang="en-US" sz="1000" dirty="0">
                <a:solidFill>
                  <a:prstClr val="black"/>
                </a:solidFill>
                <a:latin typeface="Arial"/>
                <a:ea typeface="Times New Roman"/>
                <a:cs typeface="Segoe UI"/>
              </a:rPr>
              <a:t>10.     In the </a:t>
            </a:r>
            <a:r>
              <a:rPr lang="en-US" sz="1000" b="1" dirty="0">
                <a:solidFill>
                  <a:prstClr val="black"/>
                </a:solidFill>
                <a:latin typeface="Arial"/>
                <a:ea typeface="Times New Roman"/>
                <a:cs typeface="Times New Roman"/>
              </a:rPr>
              <a:t>Manage NuGet Packages</a:t>
            </a:r>
            <a:r>
              <a:rPr lang="en-US" sz="1000" dirty="0">
                <a:solidFill>
                  <a:prstClr val="black"/>
                </a:solidFill>
                <a:latin typeface="Arial"/>
                <a:ea typeface="Times New Roman"/>
                <a:cs typeface="Segoe UI"/>
              </a:rPr>
              <a:t> dialog box, click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a:t>
            </a:r>
          </a:p>
          <a:p>
            <a:pPr marL="228600" lvl="0" indent="-228600">
              <a:lnSpc>
                <a:spcPct val="115000"/>
              </a:lnSpc>
              <a:spcAft>
                <a:spcPts val="995"/>
              </a:spcAft>
              <a:buAutoNum type="arabicPeriod" startAt="11"/>
            </a:pPr>
            <a:r>
              <a:rPr lang="en-US" sz="1000" dirty="0">
                <a:solidFill>
                  <a:prstClr val="black"/>
                </a:solidFill>
                <a:latin typeface="Arial"/>
                <a:ea typeface="Times New Roman"/>
                <a:cs typeface="Segoe UI"/>
              </a:rPr>
              <a:t>   In Solution Explorer, notice that a </a:t>
            </a:r>
            <a:r>
              <a:rPr lang="en-US" sz="1000" b="1" dirty="0">
                <a:solidFill>
                  <a:prstClr val="black"/>
                </a:solidFill>
                <a:latin typeface="Arial"/>
                <a:ea typeface="Times New Roman"/>
                <a:cs typeface="Times New Roman"/>
              </a:rPr>
              <a:t>Scripts</a:t>
            </a:r>
            <a:r>
              <a:rPr lang="en-US" sz="1000" dirty="0">
                <a:solidFill>
                  <a:prstClr val="black"/>
                </a:solidFill>
                <a:latin typeface="Arial"/>
                <a:ea typeface="Times New Roman"/>
                <a:cs typeface="Segoe UI"/>
              </a:rPr>
              <a:t> folder has been added to the project and that it contains </a:t>
            </a:r>
          </a:p>
          <a:p>
            <a:pPr lvl="0">
              <a:lnSpc>
                <a:spcPct val="115000"/>
              </a:lnSpc>
              <a:spcAft>
                <a:spcPts val="995"/>
              </a:spcAft>
            </a:pPr>
            <a:r>
              <a:rPr lang="en-US" sz="1000" dirty="0">
                <a:solidFill>
                  <a:prstClr val="black"/>
                </a:solidFill>
                <a:latin typeface="Arial"/>
                <a:ea typeface="Times New Roman"/>
                <a:cs typeface="Segoe UI"/>
              </a:rPr>
              <a:t>          three files. </a:t>
            </a:r>
            <a:endParaRPr lang="en-US" sz="1000" dirty="0">
              <a:solidFill>
                <a:prstClr val="black"/>
              </a:solidFill>
              <a:latin typeface="Arial"/>
              <a:ea typeface="Times New Roman"/>
              <a:cs typeface="Times New Roman"/>
            </a:endParaRP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Segoe UI"/>
              </a:rPr>
              <a:t>The three files are the uncompressed jQuery library, a minified version for use on production servers, and an IntelliSense file for Visual Studio to use.</a:t>
            </a:r>
            <a:endParaRPr lang="en-US" sz="1000" dirty="0">
              <a:solidFill>
                <a:prstClr val="black"/>
              </a:solidFill>
              <a:latin typeface="Arial"/>
              <a:ea typeface="Calibri"/>
              <a:cs typeface="Times New Roman"/>
            </a:endParaRPr>
          </a:p>
          <a:p>
            <a:pPr marL="228600" lvl="0" indent="-228600">
              <a:lnSpc>
                <a:spcPct val="115000"/>
              </a:lnSpc>
              <a:spcAft>
                <a:spcPts val="995"/>
              </a:spcAft>
              <a:buFont typeface="+mj-lt"/>
              <a:buAutoNum type="arabicPeriod" startAt="12"/>
            </a:pPr>
            <a:r>
              <a:rPr lang="en-US" sz="1000" dirty="0">
                <a:solidFill>
                  <a:prstClr val="black"/>
                </a:solidFill>
                <a:latin typeface="Arial"/>
                <a:ea typeface="Times New Roman"/>
                <a:cs typeface="Segoe UI"/>
              </a:rPr>
              <a:t>    On the </a:t>
            </a:r>
            <a:r>
              <a:rPr lang="en-US" sz="1000" b="1" dirty="0">
                <a:solidFill>
                  <a:prstClr val="black"/>
                </a:solidFill>
                <a:latin typeface="Arial"/>
                <a:ea typeface="Times New Roman"/>
                <a:cs typeface="Times New Roman"/>
              </a:rPr>
              <a:t>File</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Save jQueryDemoTest</a:t>
            </a:r>
            <a:r>
              <a:rPr lang="en-US" sz="1000" dirty="0">
                <a:solidFill>
                  <a:prstClr val="black"/>
                </a:solidFill>
                <a:latin typeface="Arial"/>
                <a:ea typeface="Times New Roman"/>
                <a:cs typeface="Times New Roman"/>
              </a:rPr>
              <a:t>.</a:t>
            </a:r>
          </a:p>
          <a:p>
            <a:pPr lvl="0">
              <a:lnSpc>
                <a:spcPct val="115000"/>
              </a:lnSpc>
              <a:spcAft>
                <a:spcPts val="1000"/>
              </a:spcAft>
            </a:pPr>
            <a:r>
              <a:rPr lang="en-US" sz="1000" dirty="0">
                <a:solidFill>
                  <a:prstClr val="black"/>
                </a:solidFill>
                <a:latin typeface="Arial"/>
                <a:ea typeface="Calibri"/>
                <a:cs typeface="Segoe UI"/>
              </a:rPr>
              <a:t>Enable jQuery IntelliSense</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Solution Explorer window, right-click the </a:t>
            </a:r>
            <a:r>
              <a:rPr lang="en-US" sz="1000" b="1" dirty="0">
                <a:solidFill>
                  <a:prstClr val="black"/>
                </a:solidFill>
                <a:latin typeface="Arial"/>
                <a:ea typeface="Times New Roman"/>
                <a:cs typeface="Times New Roman"/>
              </a:rPr>
              <a:t>Scripts</a:t>
            </a:r>
            <a:r>
              <a:rPr lang="en-US" sz="1000" dirty="0">
                <a:solidFill>
                  <a:prstClr val="black"/>
                </a:solidFill>
                <a:latin typeface="Arial"/>
                <a:ea typeface="Times New Roman"/>
                <a:cs typeface="Segoe UI"/>
              </a:rPr>
              <a:t> folder, point to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JavaScript File</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Specify Name for Item</a:t>
            </a:r>
            <a:r>
              <a:rPr lang="en-US" sz="1000" dirty="0">
                <a:solidFill>
                  <a:prstClr val="black"/>
                </a:solidFill>
                <a:latin typeface="Arial"/>
                <a:ea typeface="Times New Roman"/>
                <a:cs typeface="Segoe UI"/>
              </a:rPr>
              <a:t> dialog box, type </a:t>
            </a:r>
            <a:r>
              <a:rPr lang="en-US" sz="1000" b="1" dirty="0">
                <a:solidFill>
                  <a:prstClr val="black"/>
                </a:solidFill>
                <a:latin typeface="Arial"/>
                <a:ea typeface="Times New Roman"/>
                <a:cs typeface="Times New Roman"/>
              </a:rPr>
              <a:t>test</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Type the following code and notice that IntelliSense is unable to offer suggestions for statement completion for jQuery functions such as </a:t>
            </a:r>
            <a:r>
              <a:rPr lang="en-US" sz="1000" b="1" dirty="0">
                <a:solidFill>
                  <a:prstClr val="black"/>
                </a:solidFill>
                <a:latin typeface="Arial"/>
                <a:ea typeface="Times New Roman"/>
                <a:cs typeface="Times New Roman"/>
              </a:rPr>
              <a:t>ready</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$(document).ready(function () {</a:t>
            </a:r>
          </a:p>
          <a:p>
            <a:pPr marL="100330" marR="100330" lvl="0">
              <a:lnSpc>
                <a:spcPct val="115000"/>
              </a:lnSpc>
              <a:spcAft>
                <a:spcPts val="995"/>
              </a:spcAft>
            </a:pPr>
            <a:r>
              <a:rPr lang="en-US" sz="1000" dirty="0">
                <a:solidFill>
                  <a:prstClr val="black"/>
                </a:solidFill>
                <a:latin typeface="Arial"/>
                <a:ea typeface="Times New Roman"/>
                <a:cs typeface="Times New Roman"/>
              </a:rPr>
              <a:t>    // your code here</a:t>
            </a:r>
          </a:p>
          <a:p>
            <a:pPr marL="100330" marR="100330" lvl="0">
              <a:lnSpc>
                <a:spcPct val="115000"/>
              </a:lnSpc>
              <a:spcAft>
                <a:spcPts val="995"/>
              </a:spcAft>
            </a:pPr>
            <a:r>
              <a:rPr lang="en-US" sz="1000" dirty="0">
                <a:solidFill>
                  <a:prstClr val="black"/>
                </a:solidFill>
                <a:latin typeface="Arial"/>
                <a:ea typeface="Times New Roman"/>
                <a:cs typeface="Times New Roman"/>
              </a:rPr>
              <a:t>});</a:t>
            </a:r>
          </a:p>
          <a:p>
            <a:pPr lvl="0">
              <a:lnSpc>
                <a:spcPct val="115000"/>
              </a:lnSpc>
              <a:spcAft>
                <a:spcPts val="995"/>
              </a:spcAft>
            </a:pPr>
            <a:r>
              <a:rPr lang="en-US" sz="1000" dirty="0">
                <a:solidFill>
                  <a:prstClr val="black"/>
                </a:solidFill>
                <a:latin typeface="Arial"/>
                <a:ea typeface="Times New Roman"/>
                <a:cs typeface="Segoe UI"/>
              </a:rPr>
              <a:t>4.      In the Solution Explorer window, right-click the </a:t>
            </a:r>
            <a:r>
              <a:rPr lang="en-US" sz="1000" b="1" dirty="0">
                <a:solidFill>
                  <a:prstClr val="black"/>
                </a:solidFill>
                <a:latin typeface="Arial"/>
                <a:ea typeface="Times New Roman"/>
                <a:cs typeface="Times New Roman"/>
              </a:rPr>
              <a:t>Scripts</a:t>
            </a:r>
            <a:r>
              <a:rPr lang="en-US" sz="1000" dirty="0">
                <a:solidFill>
                  <a:prstClr val="black"/>
                </a:solidFill>
                <a:latin typeface="Arial"/>
                <a:ea typeface="Times New Roman"/>
                <a:cs typeface="Segoe UI"/>
              </a:rPr>
              <a:t> folder, point to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Segoe UI"/>
              </a:rPr>
              <a:t>, and then click   </a:t>
            </a:r>
          </a:p>
          <a:p>
            <a:pPr lvl="0">
              <a:lnSpc>
                <a:spcPct val="115000"/>
              </a:lnSpc>
              <a:spcAft>
                <a:spcPts val="995"/>
              </a:spcAft>
            </a:pPr>
            <a:r>
              <a:rPr lang="en-US" sz="1000" b="1"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JavaScript File</a:t>
            </a:r>
            <a:r>
              <a:rPr lang="en-US" sz="1000" dirty="0">
                <a:solidFill>
                  <a:prstClr val="black"/>
                </a:solidFill>
                <a:latin typeface="Arial"/>
                <a:ea typeface="Times New Roman"/>
                <a:cs typeface="Times New Roman"/>
              </a:rPr>
              <a:t>.</a:t>
            </a:r>
          </a:p>
          <a:p>
            <a:pPr lvl="0">
              <a:lnSpc>
                <a:spcPct val="115000"/>
              </a:lnSpc>
              <a:spcAft>
                <a:spcPts val="995"/>
              </a:spcAft>
            </a:pPr>
            <a:r>
              <a:rPr lang="en-US" sz="1000" dirty="0">
                <a:solidFill>
                  <a:prstClr val="black"/>
                </a:solidFill>
                <a:latin typeface="Arial"/>
                <a:ea typeface="Times New Roman"/>
                <a:cs typeface="Segoe UI"/>
              </a:rPr>
              <a:t>5.        In the </a:t>
            </a:r>
            <a:r>
              <a:rPr lang="en-US" sz="1000" b="1" dirty="0">
                <a:solidFill>
                  <a:prstClr val="black"/>
                </a:solidFill>
                <a:latin typeface="Arial"/>
                <a:ea typeface="Times New Roman"/>
                <a:cs typeface="Times New Roman"/>
              </a:rPr>
              <a:t>Specify Name for Item</a:t>
            </a:r>
            <a:r>
              <a:rPr lang="en-US" sz="1000" dirty="0">
                <a:solidFill>
                  <a:prstClr val="black"/>
                </a:solidFill>
                <a:latin typeface="Arial"/>
                <a:ea typeface="Times New Roman"/>
                <a:cs typeface="Segoe UI"/>
              </a:rPr>
              <a:t> dialog box, type </a:t>
            </a:r>
            <a:r>
              <a:rPr lang="en-US" sz="1000" b="1" dirty="0">
                <a:solidFill>
                  <a:prstClr val="black"/>
                </a:solidFill>
                <a:latin typeface="Arial"/>
                <a:ea typeface="Times New Roman"/>
                <a:cs typeface="Times New Roman"/>
              </a:rPr>
              <a:t>_references.js</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Times New Roman"/>
              </a:rPr>
              <a:t>.</a:t>
            </a:r>
          </a:p>
          <a:p>
            <a:pPr lvl="0">
              <a:lnSpc>
                <a:spcPct val="115000"/>
              </a:lnSpc>
              <a:spcAft>
                <a:spcPts val="995"/>
              </a:spcAft>
            </a:pPr>
            <a:r>
              <a:rPr lang="en-US" sz="1000" dirty="0">
                <a:solidFill>
                  <a:prstClr val="black"/>
                </a:solidFill>
                <a:latin typeface="Arial"/>
                <a:ea typeface="Times New Roman"/>
                <a:cs typeface="Segoe UI"/>
              </a:rPr>
              <a:t>6.        Add the following code to _references.js and then save it.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 &lt;reference path="jquery-1.8.2.js" /&gt;</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Segoe UI"/>
              </a:rPr>
              <a:t>If necessary, replace the jQuery version number (1.8.2) with that of the files downloaded by the package manager.</a:t>
            </a:r>
            <a:endParaRPr lang="en-US" sz="1000" dirty="0">
              <a:solidFill>
                <a:prstClr val="black"/>
              </a:solidFill>
              <a:latin typeface="Arial"/>
              <a:ea typeface="Calibri"/>
              <a:cs typeface="Times New Roman"/>
            </a:endParaRPr>
          </a:p>
          <a:p>
            <a:pPr lvl="0">
              <a:lnSpc>
                <a:spcPct val="115000"/>
              </a:lnSpc>
              <a:spcAft>
                <a:spcPts val="995"/>
              </a:spcAft>
            </a:pPr>
            <a:r>
              <a:rPr lang="en-US" sz="1000" dirty="0">
                <a:solidFill>
                  <a:prstClr val="black"/>
                </a:solidFill>
                <a:latin typeface="Arial"/>
                <a:ea typeface="Times New Roman"/>
                <a:cs typeface="Segoe UI"/>
              </a:rPr>
              <a:t>7.        In the _references.js file, type the following code and notice that IntelliSense is now able to offer </a:t>
            </a:r>
            <a:endParaRPr lang="en-US" dirty="0"/>
          </a:p>
        </p:txBody>
      </p:sp>
      <p:sp>
        <p:nvSpPr>
          <p:cNvPr id="4" name="Slide Number Placeholder 3"/>
          <p:cNvSpPr>
            <a:spLocks noGrp="1"/>
          </p:cNvSpPr>
          <p:nvPr>
            <p:ph type="sldNum" sz="quarter" idx="10"/>
          </p:nvPr>
        </p:nvSpPr>
        <p:spPr/>
        <p:txBody>
          <a:bodyPr/>
          <a:lstStyle/>
          <a:p>
            <a:fld id="{1BAA4080-1E01-49D7-8695-F3A34D1AC800}" type="slidenum">
              <a:rPr lang="en-US" smtClean="0"/>
              <a:t>20</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Introduction to JavaScript</a:t>
            </a:r>
          </a:p>
        </p:txBody>
      </p:sp>
    </p:spTree>
    <p:extLst>
      <p:ext uri="{BB962C8B-B14F-4D97-AF65-F5344CB8AC3E}">
        <p14:creationId xmlns:p14="http://schemas.microsoft.com/office/powerpoint/2010/main" val="13627738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pPr>
            <a:r>
              <a:rPr lang="en-US" sz="1000" dirty="0">
                <a:solidFill>
                  <a:prstClr val="black"/>
                </a:solidFill>
                <a:latin typeface="Arial"/>
                <a:ea typeface="Times New Roman"/>
                <a:cs typeface="Segoe UI"/>
              </a:rPr>
              <a:t>	suggestions for statement completion for jQuery functions, including the </a:t>
            </a:r>
            <a:r>
              <a:rPr lang="en-US" sz="1000" b="1" dirty="0">
                <a:solidFill>
                  <a:prstClr val="black"/>
                </a:solidFill>
                <a:latin typeface="Arial"/>
                <a:ea typeface="Times New Roman"/>
                <a:cs typeface="Times New Roman"/>
              </a:rPr>
              <a:t>ready</a:t>
            </a:r>
            <a:r>
              <a:rPr lang="en-US" sz="1000" dirty="0">
                <a:solidFill>
                  <a:prstClr val="black"/>
                </a:solidFill>
                <a:latin typeface="Arial"/>
                <a:ea typeface="Times New Roman"/>
                <a:cs typeface="Segoe UI"/>
              </a:rPr>
              <a:t> function.</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$(document).ready(function () {</a:t>
            </a:r>
          </a:p>
          <a:p>
            <a:pPr marL="100330" marR="100330" lvl="0">
              <a:lnSpc>
                <a:spcPct val="115000"/>
              </a:lnSpc>
              <a:spcAft>
                <a:spcPts val="995"/>
              </a:spcAft>
            </a:pPr>
            <a:r>
              <a:rPr lang="en-US" sz="1000" dirty="0">
                <a:solidFill>
                  <a:prstClr val="black"/>
                </a:solidFill>
                <a:latin typeface="Arial"/>
                <a:ea typeface="Times New Roman"/>
                <a:cs typeface="Times New Roman"/>
              </a:rPr>
              <a:t>    // your code here</a:t>
            </a:r>
          </a:p>
          <a:p>
            <a:pPr marL="100330" marR="100330" lvl="0">
              <a:lnSpc>
                <a:spcPct val="115000"/>
              </a:lnSpc>
              <a:spcAft>
                <a:spcPts val="995"/>
              </a:spcAft>
            </a:pP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8"/>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File</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Save All</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8"/>
            </a:pPr>
            <a:r>
              <a:rPr lang="en-US" sz="1000" dirty="0">
                <a:solidFill>
                  <a:prstClr val="black"/>
                </a:solidFill>
                <a:latin typeface="Arial"/>
                <a:ea typeface="Times New Roman"/>
                <a:cs typeface="Segoe UI"/>
              </a:rPr>
              <a:t>Close Visual Studio 2012.</a:t>
            </a:r>
            <a:endParaRPr lang="en-US" dirty="0"/>
          </a:p>
        </p:txBody>
      </p:sp>
      <p:sp>
        <p:nvSpPr>
          <p:cNvPr id="4" name="Slide Number Placeholder 3"/>
          <p:cNvSpPr>
            <a:spLocks noGrp="1"/>
          </p:cNvSpPr>
          <p:nvPr>
            <p:ph type="sldNum" sz="quarter" idx="10"/>
          </p:nvPr>
        </p:nvSpPr>
        <p:spPr/>
        <p:txBody>
          <a:bodyPr/>
          <a:lstStyle/>
          <a:p>
            <a:fld id="{1BAA4080-1E01-49D7-8695-F3A34D1AC800}"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Introduction to JavaScript</a:t>
            </a:r>
          </a:p>
        </p:txBody>
      </p:sp>
    </p:spTree>
    <p:extLst>
      <p:ext uri="{BB962C8B-B14F-4D97-AF65-F5344CB8AC3E}">
        <p14:creationId xmlns:p14="http://schemas.microsoft.com/office/powerpoint/2010/main" val="16344023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Be prepared to explain how some of the more common functions (listed in the student notes) for traversing and filtering elements work.</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Introduction to JavaScript</a:t>
            </a:r>
          </a:p>
        </p:txBody>
      </p:sp>
    </p:spTree>
    <p:extLst>
      <p:ext uri="{BB962C8B-B14F-4D97-AF65-F5344CB8AC3E}">
        <p14:creationId xmlns:p14="http://schemas.microsoft.com/office/powerpoint/2010/main" val="23282093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Be prepared to walk through some common uses of these functions, or have some examples prepared that you can demonstrate.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Introduction to JavaScript</a:t>
            </a:r>
          </a:p>
        </p:txBody>
      </p:sp>
    </p:spTree>
    <p:extLst>
      <p:ext uri="{BB962C8B-B14F-4D97-AF65-F5344CB8AC3E}">
        <p14:creationId xmlns:p14="http://schemas.microsoft.com/office/powerpoint/2010/main" val="39373827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Event handling with jQuery follows the familiar pattern: Use the jQuery </a:t>
            </a:r>
            <a:r>
              <a:rPr lang="en-US" sz="1000" b="1" dirty="0">
                <a:latin typeface="Arial"/>
                <a:ea typeface="Calibri"/>
                <a:cs typeface="Times New Roman"/>
              </a:rPr>
              <a:t>selector</a:t>
            </a:r>
            <a:r>
              <a:rPr lang="en-US" sz="1000" dirty="0">
                <a:latin typeface="Arial"/>
                <a:ea typeface="Calibri"/>
                <a:cs typeface="Segoe UI"/>
              </a:rPr>
              <a:t> function to find the item that exposes the event, and then bind an event handler function to that item.</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Mention that the </a:t>
            </a:r>
            <a:r>
              <a:rPr lang="en-US" sz="1000" b="1" dirty="0">
                <a:latin typeface="Arial"/>
                <a:ea typeface="Calibri"/>
                <a:cs typeface="Times New Roman"/>
              </a:rPr>
              <a:t>bind</a:t>
            </a:r>
            <a:r>
              <a:rPr lang="en-US" sz="1000" dirty="0">
                <a:latin typeface="Arial"/>
                <a:ea typeface="Calibri"/>
                <a:cs typeface="Segoe UI"/>
              </a:rPr>
              <a:t> method is the only way to attach event handlers to custom events.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Introduction to JavaScript</a:t>
            </a:r>
          </a:p>
        </p:txBody>
      </p:sp>
    </p:spTree>
    <p:extLst>
      <p:ext uri="{BB962C8B-B14F-4D97-AF65-F5344CB8AC3E}">
        <p14:creationId xmlns:p14="http://schemas.microsoft.com/office/powerpoint/2010/main" val="22232422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342900" lvl="0" indent="-342900">
              <a:lnSpc>
                <a:spcPct val="115000"/>
              </a:lnSpc>
              <a:spcAft>
                <a:spcPts val="995"/>
              </a:spcAft>
              <a:buFont typeface="+mj-lt"/>
              <a:buAutoNum type="arabicPeriod"/>
            </a:pPr>
            <a:r>
              <a:rPr lang="en-US" sz="1000" dirty="0">
                <a:effectLst/>
                <a:latin typeface="Arial"/>
                <a:ea typeface="Times New Roman"/>
                <a:cs typeface="Segoe UI"/>
              </a:rPr>
              <a:t>Read the Lab Scenario to students and point out that they should read each scenario before attempting the lab for a module.</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Point out to students that the Exercise Scenario for each exercise contains a description of what they will accomplish in the exercise, and is also essential reading.</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Start Visual Studio, and open the </a:t>
            </a:r>
            <a:r>
              <a:rPr lang="en-US" sz="1000" b="1" dirty="0">
                <a:effectLst/>
                <a:latin typeface="Arial"/>
                <a:ea typeface="Times New Roman"/>
                <a:cs typeface="Times New Roman"/>
              </a:rPr>
              <a:t>ContosoConf.sln</a:t>
            </a:r>
            <a:r>
              <a:rPr lang="en-US" sz="1000" dirty="0">
                <a:effectLst/>
                <a:latin typeface="Arial"/>
                <a:ea typeface="Times New Roman"/>
                <a:cs typeface="Segoe UI"/>
              </a:rPr>
              <a:t> solution in the </a:t>
            </a:r>
            <a:r>
              <a:rPr lang="en-US" sz="1000" b="1" dirty="0">
                <a:effectLst/>
                <a:latin typeface="Arial"/>
                <a:ea typeface="Times New Roman"/>
                <a:cs typeface="Times New Roman"/>
              </a:rPr>
              <a:t>E:\Mod03\Labfiles\Solution\Exercise 2</a:t>
            </a:r>
            <a:r>
              <a:rPr lang="en-US" sz="1000" dirty="0">
                <a:effectLst/>
                <a:latin typeface="Arial"/>
                <a:ea typeface="Times New Roman"/>
                <a:cs typeface="Segoe UI"/>
              </a:rPr>
              <a:t> folder.</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Solution Explorer, expand the </a:t>
            </a:r>
            <a:r>
              <a:rPr lang="en-US" sz="1000" b="1" dirty="0">
                <a:effectLst/>
                <a:latin typeface="Arial"/>
                <a:ea typeface="Times New Roman"/>
                <a:cs typeface="Times New Roman"/>
              </a:rPr>
              <a:t>ContosoConf</a:t>
            </a:r>
            <a:r>
              <a:rPr lang="en-US" sz="1000" dirty="0">
                <a:effectLst/>
                <a:latin typeface="Arial"/>
                <a:ea typeface="Times New Roman"/>
                <a:cs typeface="Segoe UI"/>
              </a:rPr>
              <a:t> project, and then double-click </a:t>
            </a:r>
            <a:r>
              <a:rPr lang="en-US" sz="1000" b="1" dirty="0">
                <a:effectLst/>
                <a:latin typeface="Arial"/>
                <a:ea typeface="Times New Roman"/>
                <a:cs typeface="Times New Roman"/>
              </a:rPr>
              <a:t>schedule.htm</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the Code Editor window, find the following markup:</a:t>
            </a:r>
            <a:endParaRPr lang="en-US" sz="1000" dirty="0">
              <a:effectLst/>
              <a:latin typeface="Arial"/>
              <a:ea typeface="Times New Roman"/>
              <a:cs typeface="Times New Roman"/>
            </a:endParaRPr>
          </a:p>
          <a:p>
            <a:pPr marL="100330" marR="100330">
              <a:lnSpc>
                <a:spcPct val="115000"/>
              </a:lnSpc>
              <a:spcAft>
                <a:spcPts val="995"/>
              </a:spcAft>
            </a:pPr>
            <a:r>
              <a:rPr lang="en-US" sz="1000" dirty="0">
                <a:effectLst/>
                <a:latin typeface="Arial"/>
                <a:ea typeface="Times New Roman"/>
                <a:cs typeface="Times New Roman"/>
              </a:rPr>
              <a:t>&lt;section class="page-section schedule"&gt;</a:t>
            </a:r>
          </a:p>
          <a:p>
            <a:pPr marL="100330" marR="100330">
              <a:lnSpc>
                <a:spcPct val="115000"/>
              </a:lnSpc>
              <a:spcAft>
                <a:spcPts val="995"/>
              </a:spcAft>
            </a:pPr>
            <a:r>
              <a:rPr lang="en-US" sz="1000" dirty="0">
                <a:effectLst/>
                <a:latin typeface="Arial"/>
                <a:ea typeface="Times New Roman"/>
                <a:cs typeface="Times New Roman"/>
              </a:rPr>
              <a:t>    &lt;div class="container"&gt;</a:t>
            </a:r>
          </a:p>
          <a:p>
            <a:pPr marL="100330" marR="100330">
              <a:lnSpc>
                <a:spcPct val="115000"/>
              </a:lnSpc>
              <a:spcAft>
                <a:spcPts val="995"/>
              </a:spcAft>
            </a:pPr>
            <a:r>
              <a:rPr lang="en-US" sz="1000" dirty="0">
                <a:effectLst/>
                <a:latin typeface="Arial"/>
                <a:ea typeface="Times New Roman"/>
                <a:cs typeface="Times New Roman"/>
              </a:rPr>
              <a:t>        &lt;h1&gt;Schedule&lt;/h1&gt;</a:t>
            </a:r>
          </a:p>
          <a:p>
            <a:pPr marL="100330" marR="100330">
              <a:lnSpc>
                <a:spcPct val="115000"/>
              </a:lnSpc>
              <a:spcAft>
                <a:spcPts val="995"/>
              </a:spcAft>
            </a:pPr>
            <a:r>
              <a:rPr lang="en-US" sz="1000" dirty="0">
                <a:effectLst/>
                <a:latin typeface="Arial"/>
                <a:ea typeface="Times New Roman"/>
                <a:cs typeface="Times New Roman"/>
              </a:rPr>
              <a:t>        Show: &lt;input type="checkbox" id="show-track-1" checked="checked" /&gt;&lt;label for="show-track-1"&gt;Track 1&lt;/label&gt;</a:t>
            </a:r>
          </a:p>
          <a:p>
            <a:pPr marL="100330" marR="100330">
              <a:lnSpc>
                <a:spcPct val="115000"/>
              </a:lnSpc>
              <a:spcAft>
                <a:spcPts val="995"/>
              </a:spcAft>
            </a:pPr>
            <a:r>
              <a:rPr lang="en-US" sz="1000" dirty="0">
                <a:effectLst/>
                <a:latin typeface="Arial"/>
                <a:ea typeface="Times New Roman"/>
                <a:cs typeface="Times New Roman"/>
              </a:rPr>
              <a:t>        &lt;input type="checkbox" id="show-track-2" checked="checked" /&gt;&lt;label for="show-track-2"&gt;Track 2&lt;/label&gt;</a:t>
            </a:r>
          </a:p>
          <a:p>
            <a:pPr marL="100330" marR="100330">
              <a:lnSpc>
                <a:spcPct val="115000"/>
              </a:lnSpc>
              <a:spcAft>
                <a:spcPts val="995"/>
              </a:spcAft>
            </a:pPr>
            <a:r>
              <a:rPr lang="en-US" sz="1000" dirty="0">
                <a:effectLst/>
                <a:latin typeface="Arial"/>
                <a:ea typeface="Times New Roman"/>
                <a:cs typeface="Times New Roman"/>
              </a:rPr>
              <a:t>        &lt;ul id="schedule"&gt;&lt;/ul&gt;</a:t>
            </a:r>
          </a:p>
          <a:p>
            <a:pPr marL="100330" marR="100330">
              <a:lnSpc>
                <a:spcPct val="115000"/>
              </a:lnSpc>
              <a:spcAft>
                <a:spcPts val="995"/>
              </a:spcAft>
            </a:pPr>
            <a:r>
              <a:rPr lang="en-US" sz="1000" dirty="0">
                <a:effectLst/>
                <a:latin typeface="Arial"/>
                <a:ea typeface="Times New Roman"/>
                <a:cs typeface="Times New Roman"/>
              </a:rPr>
              <a:t>    &lt;/div&gt;</a:t>
            </a:r>
          </a:p>
          <a:p>
            <a:pPr marL="100330" marR="100330">
              <a:lnSpc>
                <a:spcPct val="115000"/>
              </a:lnSpc>
              <a:spcAft>
                <a:spcPts val="995"/>
              </a:spcAft>
            </a:pPr>
            <a:r>
              <a:rPr lang="en-US" sz="1000" dirty="0">
                <a:effectLst/>
                <a:latin typeface="Arial"/>
                <a:ea typeface="Times New Roman"/>
                <a:cs typeface="Times New Roman"/>
              </a:rPr>
              <a:t>&lt;/section&gt;</a:t>
            </a:r>
          </a:p>
          <a:p>
            <a:pPr marL="342900" lvl="0" indent="-342900">
              <a:lnSpc>
                <a:spcPct val="115000"/>
              </a:lnSpc>
              <a:spcAft>
                <a:spcPts val="995"/>
              </a:spcAft>
              <a:buFont typeface="+mj-lt"/>
              <a:buAutoNum type="arabicPeriod" startAt="6"/>
            </a:pPr>
            <a:r>
              <a:rPr lang="en-US" sz="1000" dirty="0">
                <a:effectLst/>
                <a:latin typeface="Arial"/>
                <a:ea typeface="Times New Roman"/>
                <a:cs typeface="Segoe UI"/>
              </a:rPr>
              <a:t>Explain to students that they will write JavaScript code to populate the </a:t>
            </a:r>
            <a:r>
              <a:rPr lang="en-US" sz="1000" b="1" dirty="0">
                <a:effectLst/>
                <a:latin typeface="Arial"/>
                <a:ea typeface="Times New Roman"/>
                <a:cs typeface="Times New Roman"/>
              </a:rPr>
              <a:t>schedule</a:t>
            </a:r>
            <a:r>
              <a:rPr lang="en-US" sz="1000" dirty="0">
                <a:effectLst/>
                <a:latin typeface="Arial"/>
                <a:ea typeface="Times New Roman"/>
                <a:cs typeface="Segoe UI"/>
              </a:rPr>
              <a:t> </a:t>
            </a:r>
            <a:r>
              <a:rPr lang="en-US" sz="1000" b="1" dirty="0">
                <a:effectLst/>
                <a:latin typeface="Arial"/>
                <a:ea typeface="Times New Roman"/>
                <a:cs typeface="Times New Roman"/>
              </a:rPr>
              <a:t>&lt;ul&gt;</a:t>
            </a:r>
            <a:r>
              <a:rPr lang="en-US" sz="1000" dirty="0">
                <a:effectLst/>
                <a:latin typeface="Arial"/>
                <a:ea typeface="Times New Roman"/>
                <a:cs typeface="Segoe UI"/>
              </a:rPr>
              <a:t> element with information about each of the sessions for the conference. These sessions are organized as two tracks, and the two &lt;</a:t>
            </a:r>
            <a:r>
              <a:rPr lang="en-US" sz="1000" b="1" dirty="0">
                <a:effectLst/>
                <a:latin typeface="Arial"/>
                <a:ea typeface="Times New Roman"/>
                <a:cs typeface="Times New Roman"/>
              </a:rPr>
              <a:t>checkbox&gt;</a:t>
            </a:r>
            <a:r>
              <a:rPr lang="en-US" sz="1000" dirty="0">
                <a:effectLst/>
                <a:latin typeface="Arial"/>
                <a:ea typeface="Times New Roman"/>
                <a:cs typeface="Segoe UI"/>
              </a:rPr>
              <a:t> elements enable the user to filter sessions by specifying which track or tracks they are interested in.</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effectLst/>
                <a:latin typeface="Arial"/>
                <a:ea typeface="Times New Roman"/>
                <a:cs typeface="Segoe UI"/>
              </a:rPr>
              <a:t>In Solution Explorer, expand the </a:t>
            </a:r>
            <a:r>
              <a:rPr lang="en-US" sz="1000" b="1" dirty="0">
                <a:effectLst/>
                <a:latin typeface="Arial"/>
                <a:ea typeface="Times New Roman"/>
                <a:cs typeface="Times New Roman"/>
              </a:rPr>
              <a:t>scripts</a:t>
            </a:r>
            <a:r>
              <a:rPr lang="en-US" sz="1000" dirty="0">
                <a:effectLst/>
                <a:latin typeface="Arial"/>
                <a:ea typeface="Times New Roman"/>
                <a:cs typeface="Segoe UI"/>
              </a:rPr>
              <a:t> folder, expand the </a:t>
            </a:r>
            <a:r>
              <a:rPr lang="en-US" sz="1000" b="1" dirty="0">
                <a:effectLst/>
                <a:latin typeface="Arial"/>
                <a:ea typeface="Times New Roman"/>
                <a:cs typeface="Times New Roman"/>
              </a:rPr>
              <a:t>pages</a:t>
            </a:r>
            <a:r>
              <a:rPr lang="en-US" sz="1000" dirty="0">
                <a:effectLst/>
                <a:latin typeface="Arial"/>
                <a:ea typeface="Times New Roman"/>
                <a:cs typeface="Segoe UI"/>
              </a:rPr>
              <a:t> folder, and then double-click </a:t>
            </a:r>
            <a:r>
              <a:rPr lang="en-US" sz="1000" b="1" dirty="0">
                <a:effectLst/>
                <a:latin typeface="Arial"/>
                <a:ea typeface="Times New Roman"/>
                <a:cs typeface="Times New Roman"/>
              </a:rPr>
              <a:t>schedule.js</a:t>
            </a:r>
            <a:r>
              <a:rPr lang="en-US" sz="1000" dirty="0">
                <a:effectLst/>
                <a:latin typeface="Arial"/>
                <a:ea typeface="Times New Roman"/>
                <a:cs typeface="Segoe UI"/>
              </a:rPr>
              <a:t>. </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effectLst/>
                <a:latin typeface="Arial"/>
                <a:ea typeface="Times New Roman"/>
                <a:cs typeface="Segoe UI"/>
              </a:rPr>
              <a:t>Scroll through the code in the Code Editor window and explain to students that the </a:t>
            </a:r>
            <a:r>
              <a:rPr lang="en-US" sz="1000" b="1" dirty="0">
                <a:effectLst/>
                <a:latin typeface="Arial"/>
                <a:ea typeface="Times New Roman"/>
                <a:cs typeface="Times New Roman"/>
              </a:rPr>
              <a:t>schedule</a:t>
            </a:r>
            <a:r>
              <a:rPr lang="en-US" sz="1000" dirty="0">
                <a:effectLst/>
                <a:latin typeface="Arial"/>
                <a:ea typeface="Times New Roman"/>
                <a:cs typeface="Segoe UI"/>
              </a:rPr>
              <a:t> array</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Introduction to JavaScript</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224257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This lesson is the most important part of this module, and possibly of the entire course. Ensure that students have a good understanding of the basic syntax of JavaScript and the semantics of variables and functions. Without this understanding, students will struggle throughout the remainder of this course.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Introduction to JavaScript</a:t>
            </a:r>
          </a:p>
        </p:txBody>
      </p:sp>
    </p:spTree>
    <p:extLst>
      <p:ext uri="{BB962C8B-B14F-4D97-AF65-F5344CB8AC3E}">
        <p14:creationId xmlns:p14="http://schemas.microsoft.com/office/powerpoint/2010/main" val="447819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This topic sets the scene for JavaScript. Use it to provide motivation for why JavaScript is an important technology for building interactive and dynamic websites.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Remind students that JavaScript code is loaded by a web page. When the page is no longer active (if the user moves to a different page, for example), the JavaScript code for that page is no longer available.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Introduction to JavaScript</a:t>
            </a:r>
          </a:p>
        </p:txBody>
      </p:sp>
    </p:spTree>
    <p:extLst>
      <p:ext uri="{BB962C8B-B14F-4D97-AF65-F5344CB8AC3E}">
        <p14:creationId xmlns:p14="http://schemas.microsoft.com/office/powerpoint/2010/main" val="582705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Some students get curious about the optionality of the semicolon at the end of a JavaScript statement. Emphasize that although the statement terminator is optional, and JavaScript code may run perfectly well if the semicolon is omitted, it is always good practice to include it in order to avoid any possible ambiguities.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Introduction to JavaScript</a:t>
            </a:r>
          </a:p>
        </p:txBody>
      </p:sp>
    </p:spTree>
    <p:extLst>
      <p:ext uri="{BB962C8B-B14F-4D97-AF65-F5344CB8AC3E}">
        <p14:creationId xmlns:p14="http://schemas.microsoft.com/office/powerpoint/2010/main" val="3866878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Emphasize that variables in JavaScript are essentially typeless; you do not specify the type when you declare a variable. Use the </a:t>
            </a:r>
            <a:r>
              <a:rPr lang="en-US" sz="1000" b="1" dirty="0">
                <a:latin typeface="Arial"/>
                <a:ea typeface="Calibri"/>
                <a:cs typeface="Times New Roman"/>
              </a:rPr>
              <a:t>typeof</a:t>
            </a:r>
            <a:r>
              <a:rPr lang="en-US" sz="1000" dirty="0">
                <a:latin typeface="Arial"/>
                <a:ea typeface="Calibri"/>
                <a:cs typeface="Segoe UI"/>
              </a:rPr>
              <a:t> operator to determine the type of value a variable currently holds.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Mention to C# developers that the scoping rules of variables in JavaScript are different from those of C# (scoping is covered in more detail in Module 7).</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You may want to allow some time to explain the ++ and -- operators when they prefix or suffix a variable. For example, x= ++y will lead to different values of x and y from x= y++ and the same for x= --y and x=y--.</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It is also worth noting that JavaScript code is executed immediately, in the order it is found on the page, unless it is located in a function or it is defining an object. For example, a </a:t>
            </a:r>
            <a:r>
              <a:rPr lang="en-US" sz="1000" b="1" dirty="0">
                <a:latin typeface="Arial"/>
                <a:ea typeface="Calibri"/>
                <a:cs typeface="Times New Roman"/>
              </a:rPr>
              <a:t>document.write</a:t>
            </a:r>
            <a:r>
              <a:rPr lang="en-US" sz="1000" dirty="0">
                <a:solidFill>
                  <a:srgbClr val="000000"/>
                </a:solidFill>
                <a:latin typeface="Arial"/>
                <a:ea typeface="Calibri"/>
                <a:cs typeface="Segoe UI"/>
              </a:rPr>
              <a:t> statement would execute as soon as it is found in a script element on a page.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Introduction to JavaScript</a:t>
            </a:r>
          </a:p>
        </p:txBody>
      </p:sp>
    </p:spTree>
    <p:extLst>
      <p:ext uri="{BB962C8B-B14F-4D97-AF65-F5344CB8AC3E}">
        <p14:creationId xmlns:p14="http://schemas.microsoft.com/office/powerpoint/2010/main" val="869150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In this topic, only discuss the pass-by-value mechanism for arguments. Do not go into the details of reference variables, which are covered in a later module.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If time allows, mention the </a:t>
            </a:r>
            <a:r>
              <a:rPr lang="en-US" sz="1000" b="1" dirty="0">
                <a:latin typeface="Arial"/>
                <a:ea typeface="Calibri"/>
                <a:cs typeface="Times New Roman"/>
              </a:rPr>
              <a:t>arguments</a:t>
            </a:r>
            <a:r>
              <a:rPr lang="en-US" sz="1000" dirty="0">
                <a:latin typeface="Arial"/>
                <a:ea typeface="Calibri"/>
                <a:cs typeface="Segoe UI"/>
              </a:rPr>
              <a:t> array, which enables a developer to create a function that takes a variable number of parameters. Also, highlight to C++, C#, and Visual Basic developers that JavaScript does not implement function overloading. If you define a function that takes two arguments, and then define another function with the same name that takes three arguments, the new function definition replaces the old one.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Introduction to JavaScript</a:t>
            </a:r>
          </a:p>
        </p:txBody>
      </p:sp>
    </p:spTree>
    <p:extLst>
      <p:ext uri="{BB962C8B-B14F-4D97-AF65-F5344CB8AC3E}">
        <p14:creationId xmlns:p14="http://schemas.microsoft.com/office/powerpoint/2010/main" val="40898000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Highlight the block-structured nature of these statements, and draw attention to the </a:t>
            </a:r>
            <a:r>
              <a:rPr lang="en-US" sz="1000" b="1" dirty="0">
                <a:latin typeface="Arial"/>
                <a:ea typeface="Calibri"/>
                <a:cs typeface="Times New Roman"/>
              </a:rPr>
              <a:t>break</a:t>
            </a:r>
            <a:r>
              <a:rPr lang="en-US" sz="1000" dirty="0">
                <a:latin typeface="Arial"/>
                <a:ea typeface="Calibri"/>
                <a:cs typeface="Segoe UI"/>
              </a:rPr>
              <a:t> statement in a </a:t>
            </a:r>
            <a:r>
              <a:rPr lang="en-US" sz="1000" b="1" dirty="0">
                <a:latin typeface="Arial"/>
                <a:ea typeface="Calibri"/>
                <a:cs typeface="Times New Roman"/>
              </a:rPr>
              <a:t>switch</a:t>
            </a:r>
            <a:r>
              <a:rPr lang="en-US" sz="1000" dirty="0">
                <a:latin typeface="Arial"/>
                <a:ea typeface="Calibri"/>
                <a:cs typeface="Segoe UI"/>
              </a:rPr>
              <a:t> block. Plenty of bugs have occurred as a result of this statement being accidentally omitted, and C# programmers may be surprised to discover that </a:t>
            </a:r>
            <a:r>
              <a:rPr lang="en-US" sz="1000" b="1" dirty="0">
                <a:latin typeface="Arial"/>
                <a:ea typeface="Calibri"/>
                <a:cs typeface="Times New Roman"/>
              </a:rPr>
              <a:t>break</a:t>
            </a:r>
            <a:r>
              <a:rPr lang="en-US" sz="1000" dirty="0">
                <a:latin typeface="Arial"/>
                <a:ea typeface="Calibri"/>
                <a:cs typeface="Segoe UI"/>
              </a:rPr>
              <a:t> is actually optional (although C and C++ developers will not be surprised).</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Also, mention the syntax of conditions; they must be enclosed in round brackets.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Introduction to JavaScript</a:t>
            </a:r>
          </a:p>
        </p:txBody>
      </p:sp>
    </p:spTree>
    <p:extLst>
      <p:ext uri="{BB962C8B-B14F-4D97-AF65-F5344CB8AC3E}">
        <p14:creationId xmlns:p14="http://schemas.microsoft.com/office/powerpoint/2010/main" val="3052207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Highlight the importance of keeping code clear and concise, especially if loops contain nested loops and other programming constructs.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BAA4080-1E01-49D7-8695-F3A34D1AC800}"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Introduction to JavaScript</a:t>
            </a:r>
          </a:p>
        </p:txBody>
      </p:sp>
    </p:spTree>
    <p:extLst>
      <p:ext uri="{BB962C8B-B14F-4D97-AF65-F5344CB8AC3E}">
        <p14:creationId xmlns:p14="http://schemas.microsoft.com/office/powerpoint/2010/main" val="155528207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a:solidFill>
                  <a:schemeClr val="tx1">
                    <a:lumMod val="65000"/>
                    <a:lumOff val="35000"/>
                  </a:schemeClr>
                </a:solidFill>
                <a:latin typeface="Segoe UI Light" pitchFamily="34" charset="0"/>
                <a:ea typeface="Segoe UI" pitchFamily="34" charset="0"/>
                <a:cs typeface="Segoe UI" pitchFamily="34" charset="0"/>
              </a:rPr>
              <a:t>®</a:t>
            </a:r>
            <a:r>
              <a:rPr lang="en-US" sz="4400" dirty="0">
                <a:solidFill>
                  <a:schemeClr val="tx1">
                    <a:lumMod val="65000"/>
                    <a:lumOff val="35000"/>
                  </a:schemeClr>
                </a:solidFill>
                <a:latin typeface="Segoe UI Light" pitchFamily="34" charset="0"/>
                <a:ea typeface="Segoe UI" pitchFamily="34" charset="0"/>
                <a:cs typeface="Segoe UI" pitchFamily="34" charset="0"/>
              </a:rPr>
              <a:t> </a:t>
            </a:r>
            <a:r>
              <a:rPr lang="en-US" sz="4800" dirty="0">
                <a:solidFill>
                  <a:schemeClr val="tx1">
                    <a:lumMod val="65000"/>
                    <a:lumOff val="35000"/>
                  </a:schemeClr>
                </a:solidFill>
                <a:latin typeface="Segoe UI Light" pitchFamily="34" charset="0"/>
                <a:ea typeface="Segoe UI" pitchFamily="34" charset="0"/>
                <a:cs typeface="Segoe UI" pitchFamily="34" charset="0"/>
              </a:rPr>
              <a:t>Official Course</a:t>
            </a: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7482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3848" y="3169492"/>
            <a:ext cx="5732417" cy="340093"/>
          </a:xfrm>
        </p:spPr>
        <p:txBody>
          <a:bodyPr/>
          <a:lstStyle/>
          <a:p>
            <a:r>
              <a:rPr lang="en-US" sz="2600" dirty="0"/>
              <a:t>Module 3</a:t>
            </a:r>
          </a:p>
        </p:txBody>
      </p:sp>
      <p:sp>
        <p:nvSpPr>
          <p:cNvPr id="3" name="Subtitle 2"/>
          <p:cNvSpPr>
            <a:spLocks noGrp="1"/>
          </p:cNvSpPr>
          <p:nvPr>
            <p:ph type="subTitle" sz="quarter" idx="1"/>
          </p:nvPr>
        </p:nvSpPr>
        <p:spPr/>
        <p:txBody>
          <a:bodyPr/>
          <a:lstStyle/>
          <a:p>
            <a:r>
              <a:rPr lang="en-US" dirty="0"/>
              <a:t>Introduction to JavaScript
</a:t>
            </a:r>
          </a:p>
        </p:txBody>
      </p:sp>
    </p:spTree>
    <p:extLst>
      <p:ext uri="{BB962C8B-B14F-4D97-AF65-F5344CB8AC3E}">
        <p14:creationId xmlns:p14="http://schemas.microsoft.com/office/powerpoint/2010/main" val="763135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ce23444b-55a4-4991-a938-bd394eedbf0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Object Types</a:t>
            </a:r>
          </a:p>
        </p:txBody>
      </p:sp>
      <p:sp>
        <p:nvSpPr>
          <p:cNvPr id="4" name="Content Placeholder 2"/>
          <p:cNvSpPr>
            <a:spLocks noGrp="1"/>
          </p:cNvSpPr>
          <p:nvPr/>
        </p:nvSpPr>
        <p:spPr bwMode="auto">
          <a:xfrm>
            <a:off x="423619" y="1109138"/>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JavaScript has a number of built-in object types:</a:t>
            </a:r>
          </a:p>
          <a:p>
            <a:pPr lvl="1"/>
            <a:r>
              <a:rPr lang="en-US" dirty="0"/>
              <a:t>String, Date, Array, RegExp</a:t>
            </a:r>
          </a:p>
          <a:p>
            <a:endParaRPr lang="en-US" dirty="0"/>
          </a:p>
          <a:p>
            <a:endParaRPr lang="en-US" dirty="0"/>
          </a:p>
          <a:p>
            <a:endParaRPr lang="en-US" dirty="0"/>
          </a:p>
          <a:p>
            <a:endParaRPr lang="en-US" dirty="0"/>
          </a:p>
          <a:p>
            <a:endParaRPr lang="en-US" dirty="0"/>
          </a:p>
          <a:p>
            <a:r>
              <a:rPr lang="en-US" dirty="0"/>
              <a:t>JavaScript also provides singleton types providing useful functionality:</a:t>
            </a:r>
          </a:p>
          <a:p>
            <a:pPr lvl="1"/>
            <a:r>
              <a:rPr lang="en-US" dirty="0"/>
              <a:t>Math, Global</a:t>
            </a:r>
          </a:p>
        </p:txBody>
      </p:sp>
      <p:sp>
        <p:nvSpPr>
          <p:cNvPr id="5" name="TextBox 3"/>
          <p:cNvSpPr txBox="1"/>
          <p:nvPr/>
        </p:nvSpPr>
        <p:spPr>
          <a:xfrm>
            <a:off x="420837" y="3486010"/>
            <a:ext cx="6142941" cy="70788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var re = new RegExp("[dh]og");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if (re.test("dog")) {...}</a:t>
            </a:r>
            <a:endParaRPr lang="en-GB" sz="2000" b="0" dirty="0">
              <a:latin typeface="Lucida Sans Unicode" pitchFamily="34" charset="0"/>
              <a:cs typeface="Lucida Sans Unicode" pitchFamily="34" charset="0"/>
            </a:endParaRPr>
          </a:p>
        </p:txBody>
      </p:sp>
      <p:sp>
        <p:nvSpPr>
          <p:cNvPr id="6" name="TextBox 4"/>
          <p:cNvSpPr txBox="1"/>
          <p:nvPr/>
        </p:nvSpPr>
        <p:spPr>
          <a:xfrm>
            <a:off x="420838" y="2198468"/>
            <a:ext cx="8022122" cy="1015663"/>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latin typeface="Lucida Sans Unicode" pitchFamily="34" charset="0"/>
                <a:cs typeface="Lucida Sans Unicode" pitchFamily="34" charset="0"/>
              </a:rPr>
              <a:t>var seasonsArray = ["Spring", "Summer", "Autumn", "Winter"];</a:t>
            </a:r>
          </a:p>
          <a:p>
            <a:r>
              <a:rPr lang="en-GB" sz="2000" b="0" dirty="0">
                <a:latin typeface="Lucida Sans Unicode" pitchFamily="34" charset="0"/>
                <a:cs typeface="Lucida Sans Unicode" pitchFamily="34" charset="0"/>
              </a:rPr>
              <a:t>…</a:t>
            </a:r>
          </a:p>
          <a:p>
            <a:r>
              <a:rPr lang="en-GB" sz="2000" b="0" dirty="0">
                <a:latin typeface="Lucida Sans Unicode" pitchFamily="34" charset="0"/>
                <a:cs typeface="Lucida Sans Unicode" pitchFamily="34" charset="0"/>
              </a:rPr>
              <a:t>var autumnLocation = seasonsArray.indexOf("Autumn");</a:t>
            </a:r>
          </a:p>
        </p:txBody>
      </p:sp>
    </p:spTree>
    <p:extLst>
      <p:ext uri="{BB962C8B-B14F-4D97-AF65-F5344CB8AC3E}">
        <p14:creationId xmlns:p14="http://schemas.microsoft.com/office/powerpoint/2010/main" val="3919355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450c2545-f93a-428b-b69d-2878c6eba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Defining Arrays of Objects by Using JSON</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JSON is a format for serializing objects:</a:t>
            </a:r>
          </a:p>
          <a:p>
            <a:endParaRPr lang="en-US" dirty="0"/>
          </a:p>
          <a:p>
            <a:endParaRPr lang="en-US" dirty="0"/>
          </a:p>
          <a:p>
            <a:endParaRPr lang="en-US" dirty="0"/>
          </a:p>
          <a:p>
            <a:endParaRPr lang="en-US" dirty="0"/>
          </a:p>
          <a:p>
            <a:endParaRPr lang="en-US" dirty="0"/>
          </a:p>
          <a:p>
            <a:endParaRPr lang="en-US" dirty="0"/>
          </a:p>
          <a:p>
            <a:endParaRPr lang="en-US" dirty="0"/>
          </a:p>
          <a:p>
            <a:r>
              <a:rPr lang="en-US" dirty="0"/>
              <a:t>JavaScript provides APIs for serializing and parsing JSON data</a:t>
            </a:r>
          </a:p>
        </p:txBody>
      </p:sp>
      <p:sp>
        <p:nvSpPr>
          <p:cNvPr id="5" name="TextBox 3"/>
          <p:cNvSpPr txBox="1"/>
          <p:nvPr/>
        </p:nvSpPr>
        <p:spPr>
          <a:xfrm>
            <a:off x="636789" y="1702892"/>
            <a:ext cx="6142941" cy="286232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var attendees =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"name": “Eric Gruber",</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"currentTrack": "1"</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"name": “Martin Weber",</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"currentTrack": “2"</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p>
        </p:txBody>
      </p:sp>
    </p:spTree>
    <p:extLst>
      <p:ext uri="{BB962C8B-B14F-4D97-AF65-F5344CB8AC3E}">
        <p14:creationId xmlns:p14="http://schemas.microsoft.com/office/powerpoint/2010/main" val="4106734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a:xfrm>
            <a:off x="323528" y="-2"/>
            <a:ext cx="8576121" cy="740664"/>
          </a:xfrm>
        </p:spPr>
        <p:txBody>
          <a:bodyPr/>
          <a:lstStyle/>
          <a:p>
            <a:r>
              <a:rPr lang="en-GB" dirty="0"/>
              <a:t>Lesson 2: Introduction to the Document Object Model</a:t>
            </a:r>
            <a:endParaRPr lang="en-US" dirty="0"/>
          </a:p>
        </p:txBody>
      </p:sp>
      <p:sp>
        <p:nvSpPr>
          <p:cNvPr id="3" name="Text Placeholder 2"/>
          <p:cNvSpPr>
            <a:spLocks noGrp="1"/>
          </p:cNvSpPr>
          <p:nvPr>
            <p:ph type="body" idx="1"/>
          </p:nvPr>
        </p:nvSpPr>
        <p:spPr/>
        <p:txBody>
          <a:bodyPr/>
          <a:lstStyle/>
          <a:p>
            <a:r>
              <a:rPr lang="en-GB" dirty="0"/>
              <a:t>The Document Object Model
Finding Elements in the DOM
Adding, Removing, and Manipulating Objects in the DOM
Handling Events in the DOM</a:t>
            </a:r>
            <a:endParaRPr lang="en-US" dirty="0"/>
          </a:p>
        </p:txBody>
      </p:sp>
    </p:spTree>
    <p:extLst>
      <p:ext uri="{BB962C8B-B14F-4D97-AF65-F5344CB8AC3E}">
        <p14:creationId xmlns:p14="http://schemas.microsoft.com/office/powerpoint/2010/main" val="1289202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Document Object Model</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The DOM provides a programmatic API for controlling a browser and accessing the contents of a web page:</a:t>
            </a:r>
          </a:p>
          <a:p>
            <a:pPr marL="0" indent="0">
              <a:buNone/>
            </a:pPr>
            <a:endParaRPr lang="en-US" dirty="0"/>
          </a:p>
          <a:p>
            <a:pPr lvl="1"/>
            <a:r>
              <a:rPr lang="en-US" dirty="0"/>
              <a:t>Finding and setting the values of elements on a page</a:t>
            </a:r>
          </a:p>
          <a:p>
            <a:pPr lvl="1"/>
            <a:r>
              <a:rPr lang="en-US" dirty="0"/>
              <a:t>Handling events for controls on a page</a:t>
            </a:r>
          </a:p>
          <a:p>
            <a:pPr lvl="1"/>
            <a:r>
              <a:rPr lang="en-US" dirty="0"/>
              <a:t>Modifying the styles associated with elements</a:t>
            </a:r>
          </a:p>
          <a:p>
            <a:pPr lvl="1"/>
            <a:r>
              <a:rPr lang="en-US" dirty="0"/>
              <a:t>Serializing and deserializing a page as an XML document</a:t>
            </a:r>
          </a:p>
          <a:p>
            <a:pPr lvl="1"/>
            <a:r>
              <a:rPr lang="en-US" dirty="0"/>
              <a:t>Validating and updating web pages</a:t>
            </a:r>
          </a:p>
        </p:txBody>
      </p:sp>
    </p:spTree>
    <p:extLst>
      <p:ext uri="{BB962C8B-B14F-4D97-AF65-F5344CB8AC3E}">
        <p14:creationId xmlns:p14="http://schemas.microsoft.com/office/powerpoint/2010/main" val="263750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Finding Elements in the DOM</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Given the following form:</a:t>
            </a:r>
          </a:p>
          <a:p>
            <a:endParaRPr lang="en-US" dirty="0"/>
          </a:p>
          <a:p>
            <a:endParaRPr lang="en-US" dirty="0"/>
          </a:p>
          <a:p>
            <a:pPr lvl="1"/>
            <a:r>
              <a:rPr lang="en-US" dirty="0"/>
              <a:t>You can reference the form by using:</a:t>
            </a:r>
          </a:p>
          <a:p>
            <a:pPr lvl="1"/>
            <a:endParaRPr lang="en-US" dirty="0"/>
          </a:p>
          <a:p>
            <a:pPr marL="288925" lvl="1" indent="0">
              <a:buNone/>
            </a:pPr>
            <a:endParaRPr lang="en-US" dirty="0"/>
          </a:p>
          <a:p>
            <a:pPr lvl="1"/>
            <a:endParaRPr lang="en-US" dirty="0"/>
          </a:p>
          <a:p>
            <a:pPr lvl="1"/>
            <a:r>
              <a:rPr lang="en-US" dirty="0"/>
              <a:t>You can reference the </a:t>
            </a:r>
            <a:r>
              <a:rPr lang="en-US" b="1" dirty="0"/>
              <a:t>nameBox</a:t>
            </a:r>
            <a:r>
              <a:rPr lang="en-US" dirty="0"/>
              <a:t> text box by using:</a:t>
            </a:r>
          </a:p>
        </p:txBody>
      </p:sp>
      <p:sp>
        <p:nvSpPr>
          <p:cNvPr id="5" name="TextBox 3"/>
          <p:cNvSpPr txBox="1"/>
          <p:nvPr/>
        </p:nvSpPr>
        <p:spPr>
          <a:xfrm>
            <a:off x="636789" y="1566707"/>
            <a:ext cx="7364211" cy="92333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&lt;form name="contactForm"&gt;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&lt;input type="text" name="nameBox"  </a:t>
            </a:r>
            <a:r>
              <a:rPr lang="en-GB" dirty="0"/>
              <a:t> </a:t>
            </a:r>
            <a:r>
              <a:rPr lang="en-US" b="0" dirty="0"/>
              <a:t>id="nameBoxId" </a:t>
            </a:r>
            <a:r>
              <a:rPr lang="en-US" b="0" dirty="0">
                <a:latin typeface="Lucida Sans Unicode" pitchFamily="34" charset="0"/>
                <a:cs typeface="Lucida Sans Unicode" pitchFamily="34" charset="0"/>
              </a:rPr>
              <a:t>/&gt;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&lt;/form&gt;</a:t>
            </a:r>
            <a:endParaRPr lang="en-GB" b="0" dirty="0">
              <a:latin typeface="Lucida Sans Unicode" pitchFamily="34" charset="0"/>
              <a:cs typeface="Lucida Sans Unicode" pitchFamily="34" charset="0"/>
            </a:endParaRPr>
          </a:p>
        </p:txBody>
      </p:sp>
      <p:sp>
        <p:nvSpPr>
          <p:cNvPr id="6" name="TextBox 4"/>
          <p:cNvSpPr txBox="1"/>
          <p:nvPr/>
        </p:nvSpPr>
        <p:spPr>
          <a:xfrm>
            <a:off x="636789" y="2971800"/>
            <a:ext cx="7364211" cy="120032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document.forms[0]   // forms is a zero-based array</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document.forms["</a:t>
            </a:r>
            <a:r>
              <a:rPr lang="en-US" b="0" dirty="0" err="1">
                <a:latin typeface="Lucida Sans Unicode" pitchFamily="34" charset="0"/>
                <a:cs typeface="Lucida Sans Unicode" pitchFamily="34" charset="0"/>
              </a:rPr>
              <a:t>contactForm</a:t>
            </a:r>
            <a:r>
              <a:rPr lang="en-US" b="0" dirty="0">
                <a:latin typeface="Lucida Sans Unicode" pitchFamily="34" charset="0"/>
                <a:cs typeface="Lucida Sans Unicode" pitchFamily="34" charset="0"/>
              </a:rPr>
              <a:t>"]//not recommended</a:t>
            </a:r>
            <a:endParaRPr lang="en-GB" b="0" dirty="0">
              <a:latin typeface="Lucida Sans Unicode" pitchFamily="34" charset="0"/>
              <a:cs typeface="Lucida Sans Unicode" pitchFamily="34" charset="0"/>
            </a:endParaRPr>
          </a:p>
          <a:p>
            <a:r>
              <a:rPr lang="en-US" b="0" dirty="0" err="1">
                <a:latin typeface="Lucida Sans Unicode" pitchFamily="34" charset="0"/>
                <a:cs typeface="Lucida Sans Unicode" pitchFamily="34" charset="0"/>
              </a:rPr>
              <a:t>document.forms.contactForm</a:t>
            </a:r>
            <a:r>
              <a:rPr lang="en-US" b="0" dirty="0">
                <a:latin typeface="Lucida Sans Unicode" pitchFamily="34" charset="0"/>
                <a:cs typeface="Lucida Sans Unicode" pitchFamily="34" charset="0"/>
              </a:rPr>
              <a:t>//not recommended</a:t>
            </a:r>
            <a:endParaRPr lang="en-GB" b="0" dirty="0">
              <a:latin typeface="Lucida Sans Unicode" pitchFamily="34" charset="0"/>
              <a:cs typeface="Lucida Sans Unicode" pitchFamily="34" charset="0"/>
            </a:endParaRPr>
          </a:p>
          <a:p>
            <a:r>
              <a:rPr lang="en-US" b="0" dirty="0" err="1">
                <a:latin typeface="Lucida Sans Unicode" pitchFamily="34" charset="0"/>
                <a:cs typeface="Lucida Sans Unicode" pitchFamily="34" charset="0"/>
              </a:rPr>
              <a:t>document.contactForm</a:t>
            </a:r>
            <a:r>
              <a:rPr lang="en-US" b="0" dirty="0">
                <a:latin typeface="Lucida Sans Unicode" pitchFamily="34" charset="0"/>
                <a:cs typeface="Lucida Sans Unicode" pitchFamily="34" charset="0"/>
              </a:rPr>
              <a:t>//not recommended</a:t>
            </a:r>
            <a:endParaRPr lang="en-GB" b="0" dirty="0">
              <a:latin typeface="Lucida Sans Unicode" pitchFamily="34" charset="0"/>
              <a:cs typeface="Lucida Sans Unicode" pitchFamily="34" charset="0"/>
            </a:endParaRPr>
          </a:p>
        </p:txBody>
      </p:sp>
      <p:sp>
        <p:nvSpPr>
          <p:cNvPr id="7" name="TextBox 5"/>
          <p:cNvSpPr txBox="1"/>
          <p:nvPr/>
        </p:nvSpPr>
        <p:spPr>
          <a:xfrm>
            <a:off x="636788" y="4724400"/>
            <a:ext cx="7364212" cy="175432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document.forms.contactForm.elements[0]</a:t>
            </a:r>
            <a:r>
              <a:rPr lang="en-US" b="0" dirty="0">
                <a:latin typeface="Lucida Sans Unicode" pitchFamily="34" charset="0"/>
                <a:cs typeface="Lucida Sans Unicode" pitchFamily="34" charset="0"/>
              </a:rPr>
              <a:t> //not recommended</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document.forms.contactForm.elements["</a:t>
            </a:r>
            <a:r>
              <a:rPr lang="en-US" b="0" dirty="0" err="1">
                <a:latin typeface="Lucida Sans Unicode" pitchFamily="34" charset="0"/>
                <a:cs typeface="Lucida Sans Unicode" pitchFamily="34" charset="0"/>
              </a:rPr>
              <a:t>nameBox</a:t>
            </a:r>
            <a:r>
              <a:rPr lang="en-US" b="0" dirty="0">
                <a:latin typeface="Lucida Sans Unicode" pitchFamily="34" charset="0"/>
                <a:cs typeface="Lucida Sans Unicode" pitchFamily="34" charset="0"/>
              </a:rPr>
              <a:t>"]</a:t>
            </a:r>
            <a:r>
              <a:rPr lang="en-US" b="0" dirty="0">
                <a:latin typeface="Lucida Sans Unicode" pitchFamily="34" charset="0"/>
                <a:cs typeface="Lucida Sans Unicode" pitchFamily="34" charset="0"/>
              </a:rPr>
              <a:t> //not recommended</a:t>
            </a:r>
            <a:endParaRPr lang="en-GB" b="0" dirty="0">
              <a:latin typeface="Lucida Sans Unicode" pitchFamily="34" charset="0"/>
              <a:cs typeface="Lucida Sans Unicode" pitchFamily="34" charset="0"/>
            </a:endParaRPr>
          </a:p>
          <a:p>
            <a:r>
              <a:rPr lang="en-US" b="0" dirty="0" err="1">
                <a:latin typeface="Lucida Sans Unicode" pitchFamily="34" charset="0"/>
                <a:cs typeface="Lucida Sans Unicode" pitchFamily="34" charset="0"/>
              </a:rPr>
              <a:t>document.forms.contactForm.nameBox</a:t>
            </a:r>
            <a:r>
              <a:rPr lang="en-US" b="0" dirty="0">
                <a:latin typeface="Lucida Sans Unicode" pitchFamily="34" charset="0"/>
                <a:cs typeface="Lucida Sans Unicode" pitchFamily="34" charset="0"/>
              </a:rPr>
              <a:t>//not recommended</a:t>
            </a:r>
            <a:endParaRPr lang="en-GB" b="0" dirty="0">
              <a:latin typeface="Lucida Sans Unicode" pitchFamily="34" charset="0"/>
              <a:cs typeface="Lucida Sans Unicode" pitchFamily="34" charset="0"/>
            </a:endParaRPr>
          </a:p>
          <a:p>
            <a:r>
              <a:rPr lang="en-US" b="0" dirty="0" err="1">
                <a:latin typeface="Lucida Sans Unicode" pitchFamily="34" charset="0"/>
                <a:cs typeface="Lucida Sans Unicode" pitchFamily="34" charset="0"/>
              </a:rPr>
              <a:t>document.contactForm.nameBox</a:t>
            </a:r>
            <a:r>
              <a:rPr lang="en-US" b="0" dirty="0">
                <a:latin typeface="Lucida Sans Unicode" pitchFamily="34" charset="0"/>
                <a:cs typeface="Lucida Sans Unicode" pitchFamily="34" charset="0"/>
              </a:rPr>
              <a:t>//not recommended</a:t>
            </a:r>
            <a:endParaRPr lang="en-US"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document.getElementById("nameBoxId")</a:t>
            </a:r>
          </a:p>
        </p:txBody>
      </p:sp>
    </p:spTree>
    <p:extLst>
      <p:ext uri="{BB962C8B-B14F-4D97-AF65-F5344CB8AC3E}">
        <p14:creationId xmlns:p14="http://schemas.microsoft.com/office/powerpoint/2010/main" val="1363137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Adding, Removing, and Manipulating Objects in the DOM</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To modify an element on a page:</a:t>
            </a:r>
          </a:p>
          <a:p>
            <a:pPr marL="514350" indent="-514350">
              <a:buClrTx/>
              <a:buFont typeface="+mj-lt"/>
              <a:buAutoNum type="arabicPeriod"/>
            </a:pPr>
            <a:r>
              <a:rPr lang="en-US" dirty="0"/>
              <a:t>Create a new object containing the new data.</a:t>
            </a:r>
          </a:p>
          <a:p>
            <a:pPr marL="514350" indent="-514350">
              <a:buClrTx/>
              <a:buFont typeface="+mj-lt"/>
              <a:buAutoNum type="arabicPeriod"/>
            </a:pPr>
            <a:r>
              <a:rPr lang="en-US" dirty="0"/>
              <a:t>Find the parent element that should contain the new data.</a:t>
            </a:r>
          </a:p>
          <a:p>
            <a:pPr marL="514350" indent="-514350">
              <a:buClrTx/>
              <a:buFont typeface="+mj-lt"/>
              <a:buAutoNum type="arabicPeriod"/>
            </a:pPr>
            <a:r>
              <a:rPr lang="en-US" dirty="0"/>
              <a:t>Append, insert, or replace the data in the element with the new data.</a:t>
            </a:r>
          </a:p>
          <a:p>
            <a:pPr marL="0" indent="0">
              <a:buNone/>
            </a:pPr>
            <a:endParaRPr lang="en-US" dirty="0"/>
          </a:p>
          <a:p>
            <a:pPr marL="0" indent="0">
              <a:buNone/>
            </a:pPr>
            <a:r>
              <a:rPr lang="en-US" dirty="0"/>
              <a:t>To remove an element or attribute:</a:t>
            </a:r>
          </a:p>
          <a:p>
            <a:pPr marL="461962" indent="-457200">
              <a:buClrTx/>
              <a:buFont typeface="+mj-lt"/>
              <a:buAutoNum type="arabicPeriod"/>
            </a:pPr>
            <a:r>
              <a:rPr lang="en-US" dirty="0"/>
              <a:t>Find the parent element.</a:t>
            </a:r>
          </a:p>
          <a:p>
            <a:pPr marL="461962" indent="-457200">
              <a:buClrTx/>
              <a:buFont typeface="+mj-lt"/>
              <a:buAutoNum type="arabicPeriod"/>
            </a:pPr>
            <a:r>
              <a:rPr lang="en-US" dirty="0"/>
              <a:t>Use </a:t>
            </a:r>
            <a:r>
              <a:rPr lang="en-US" b="1" dirty="0"/>
              <a:t>removeChild</a:t>
            </a:r>
            <a:r>
              <a:rPr lang="en-US" dirty="0"/>
              <a:t> or </a:t>
            </a:r>
            <a:r>
              <a:rPr lang="en-US" b="1" dirty="0"/>
              <a:t>removeAttribute</a:t>
            </a:r>
            <a:r>
              <a:rPr lang="en-US" dirty="0"/>
              <a:t> to remove the data.</a:t>
            </a:r>
          </a:p>
        </p:txBody>
      </p:sp>
    </p:spTree>
    <p:extLst>
      <p:ext uri="{BB962C8B-B14F-4D97-AF65-F5344CB8AC3E}">
        <p14:creationId xmlns:p14="http://schemas.microsoft.com/office/powerpoint/2010/main" val="1676293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1653d74e-8163-420a-8979-3db95c5ca2c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Handling Events in the DOM</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The DOM defines events that can be triggered by the browser or by the user</a:t>
            </a:r>
          </a:p>
          <a:p>
            <a:r>
              <a:rPr lang="en-US" sz="2400" dirty="0"/>
              <a:t>Many HTML elements define callbacks that run when an event occurs:</a:t>
            </a:r>
          </a:p>
          <a:p>
            <a:endParaRPr lang="en-US" sz="2400" dirty="0"/>
          </a:p>
          <a:p>
            <a:endParaRPr lang="en-US" sz="2400" dirty="0"/>
          </a:p>
          <a:p>
            <a:r>
              <a:rPr lang="en-US" sz="2400" dirty="0"/>
              <a:t>You can also define event listeners that run when an event fires:</a:t>
            </a:r>
          </a:p>
          <a:p>
            <a:pPr lvl="1"/>
            <a:r>
              <a:rPr lang="en-US" sz="2000" dirty="0"/>
              <a:t>This is useful if the same event needs to trigger multiple actions</a:t>
            </a:r>
          </a:p>
          <a:p>
            <a:pPr marL="0" indent="0">
              <a:buNone/>
            </a:pPr>
            <a:endParaRPr lang="en-US" sz="2400" dirty="0"/>
          </a:p>
          <a:p>
            <a:pPr marL="0" indent="0">
              <a:buNone/>
            </a:pPr>
            <a:endParaRPr lang="en-US" sz="2400" dirty="0"/>
          </a:p>
          <a:p>
            <a:r>
              <a:rPr lang="en-US" sz="2400" dirty="0"/>
              <a:t>To remove an event listener:</a:t>
            </a:r>
          </a:p>
        </p:txBody>
      </p:sp>
      <p:sp>
        <p:nvSpPr>
          <p:cNvPr id="5" name="TextBox 3"/>
          <p:cNvSpPr txBox="1"/>
          <p:nvPr/>
        </p:nvSpPr>
        <p:spPr>
          <a:xfrm>
            <a:off x="636789" y="4693719"/>
            <a:ext cx="7814037" cy="646331"/>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helpIcon.addEventListener("mouseover",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function() { window.alert('Some help text'); }, false);</a:t>
            </a:r>
            <a:endParaRPr lang="en-GB" b="0" dirty="0">
              <a:latin typeface="Lucida Sans Unicode" pitchFamily="34" charset="0"/>
              <a:cs typeface="Lucida Sans Unicode" pitchFamily="34" charset="0"/>
            </a:endParaRPr>
          </a:p>
        </p:txBody>
      </p:sp>
      <p:sp>
        <p:nvSpPr>
          <p:cNvPr id="6" name="TextBox 4"/>
          <p:cNvSpPr txBox="1"/>
          <p:nvPr/>
        </p:nvSpPr>
        <p:spPr>
          <a:xfrm>
            <a:off x="636789" y="6036884"/>
            <a:ext cx="7814037"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helpIcon.removeEventListener("mouseover", ShowHelpText, false);</a:t>
            </a:r>
            <a:endParaRPr lang="en-GB" b="0" dirty="0">
              <a:latin typeface="Lucida Sans Unicode" pitchFamily="34" charset="0"/>
              <a:cs typeface="Lucida Sans Unicode" pitchFamily="34" charset="0"/>
            </a:endParaRPr>
          </a:p>
        </p:txBody>
      </p:sp>
      <p:sp>
        <p:nvSpPr>
          <p:cNvPr id="7" name="TextBox 5"/>
          <p:cNvSpPr txBox="1"/>
          <p:nvPr/>
        </p:nvSpPr>
        <p:spPr>
          <a:xfrm>
            <a:off x="636789" y="2602050"/>
            <a:ext cx="7814037" cy="92333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var helpIcon = document.getElementById("helpIcon");</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document.images.helpIcon.onmouseover = </a:t>
            </a:r>
          </a:p>
          <a:p>
            <a:r>
              <a:rPr lang="en-US" b="0" dirty="0">
                <a:latin typeface="Lucida Sans Unicode" pitchFamily="34" charset="0"/>
                <a:cs typeface="Lucida Sans Unicode" pitchFamily="34" charset="0"/>
              </a:rPr>
              <a:t>  function() { window.alert('Some help text'); };</a:t>
            </a:r>
          </a:p>
        </p:txBody>
      </p:sp>
    </p:spTree>
    <p:extLst>
      <p:ext uri="{BB962C8B-B14F-4D97-AF65-F5344CB8AC3E}">
        <p14:creationId xmlns:p14="http://schemas.microsoft.com/office/powerpoint/2010/main" val="1301373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3: Introduction to jQuery</a:t>
            </a:r>
            <a:endParaRPr lang="en-US" dirty="0"/>
          </a:p>
        </p:txBody>
      </p:sp>
      <p:sp>
        <p:nvSpPr>
          <p:cNvPr id="3" name="Text Placeholder 2"/>
          <p:cNvSpPr>
            <a:spLocks noGrp="1"/>
          </p:cNvSpPr>
          <p:nvPr>
            <p:ph type="body" idx="1"/>
          </p:nvPr>
        </p:nvSpPr>
        <p:spPr/>
        <p:txBody>
          <a:bodyPr/>
          <a:lstStyle/>
          <a:p>
            <a:r>
              <a:rPr lang="en-GB" dirty="0"/>
              <a:t>The jQuery Library
Demonstration: Adding jQuery to a Web Project
Selecting Elements and Traversing the DOM by Using jQuery
Adding, Removing, and Modifying Elements by Using jQuery
Handling Control Events by Using jQuery
Demonstration: Displaying Data and Handling Events by Using JavaScript</a:t>
            </a:r>
            <a:endParaRPr lang="en-US" dirty="0"/>
          </a:p>
        </p:txBody>
      </p:sp>
    </p:spTree>
    <p:extLst>
      <p:ext uri="{BB962C8B-B14F-4D97-AF65-F5344CB8AC3E}">
        <p14:creationId xmlns:p14="http://schemas.microsoft.com/office/powerpoint/2010/main" val="1127786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jQuery Library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jQuery provides portability for JavaScript code, enabling you to easily build cross-browser web applications:</a:t>
            </a:r>
          </a:p>
        </p:txBody>
      </p:sp>
      <p:sp>
        <p:nvSpPr>
          <p:cNvPr id="5" name="TextBox 3"/>
          <p:cNvSpPr txBox="1"/>
          <p:nvPr/>
        </p:nvSpPr>
        <p:spPr>
          <a:xfrm>
            <a:off x="1676400" y="2362200"/>
            <a:ext cx="7239000" cy="4278094"/>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b="0" dirty="0">
                <a:latin typeface="Lucida Sans Unicode" pitchFamily="34" charset="0"/>
                <a:cs typeface="Lucida Sans Unicode" pitchFamily="34" charset="0"/>
              </a:rPr>
              <a:t>&lt;!DOCTYPE html&gt;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&lt;html&gt;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&lt;head&gt;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&lt;meta charset="utf-8" /&gt;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&lt;title&gt;jQuery Example&lt;/title&gt;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&lt;script type="text/javascript" src="Scripts/jquery-1.8.0.min.js"&gt;</a:t>
            </a:r>
          </a:p>
          <a:p>
            <a:r>
              <a:rPr lang="en-US" sz="1600" b="0" dirty="0">
                <a:latin typeface="Lucida Sans Unicode" pitchFamily="34" charset="0"/>
                <a:cs typeface="Lucida Sans Unicode" pitchFamily="34" charset="0"/>
              </a:rPr>
              <a:t>    &lt;/script&gt;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&lt;/head&gt;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&lt;body&gt;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&lt;script type="text/javascript"&gt;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$(document).ready(function () {</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 some code</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&lt;/script&gt;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&lt;/body&gt;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&lt;/html&gt;</a:t>
            </a:r>
            <a:endParaRPr lang="en-GB" sz="16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79121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afcb7a6c-e357-4a5b-9fec-3ab245f4a33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 Adding jQuery to a Web Project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Add </a:t>
            </a:r>
            <a:r>
              <a:rPr lang="en-GB" dirty="0" err="1"/>
              <a:t>jquery</a:t>
            </a:r>
            <a:r>
              <a:rPr lang="en-GB" dirty="0"/>
              <a:t> to the demo project using nugget</a:t>
            </a:r>
          </a:p>
          <a:p>
            <a:r>
              <a:rPr lang="en-GB" dirty="0"/>
              <a:t>Add web essentials </a:t>
            </a:r>
            <a:endParaRPr lang="en-US" dirty="0"/>
          </a:p>
        </p:txBody>
      </p:sp>
    </p:spTree>
    <p:extLst>
      <p:ext uri="{BB962C8B-B14F-4D97-AF65-F5344CB8AC3E}">
        <p14:creationId xmlns:p14="http://schemas.microsoft.com/office/powerpoint/2010/main" val="2572313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GB" dirty="0"/>
              <a:t>Overview of JavaScript
Introduction to the Document Object Model
Introduction to jQuery</a:t>
            </a:r>
            <a:endParaRPr lang="en-US" dirty="0"/>
          </a:p>
        </p:txBody>
      </p:sp>
    </p:spTree>
    <p:extLst>
      <p:ext uri="{BB962C8B-B14F-4D97-AF65-F5344CB8AC3E}">
        <p14:creationId xmlns:p14="http://schemas.microsoft.com/office/powerpoint/2010/main" val="25655906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80258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74792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576121" cy="740664"/>
          </a:xfrm>
        </p:spPr>
        <p:txBody>
          <a:bodyPr/>
          <a:lstStyle/>
          <a:p>
            <a:r>
              <a:rPr lang="en-GB" dirty="0"/>
              <a:t>Selecting Elements and Traversing the DOM by Using jQuery</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jQuery uses the same selector syntax as CSS</a:t>
            </a:r>
          </a:p>
          <a:p>
            <a:endParaRPr lang="en-US" dirty="0"/>
          </a:p>
          <a:p>
            <a:endParaRPr lang="en-US" dirty="0"/>
          </a:p>
          <a:p>
            <a:endParaRPr lang="en-US" dirty="0"/>
          </a:p>
          <a:p>
            <a:endParaRPr lang="en-US" dirty="0"/>
          </a:p>
          <a:p>
            <a:endParaRPr lang="en-US" dirty="0"/>
          </a:p>
          <a:p>
            <a:endParaRPr lang="en-US" dirty="0"/>
          </a:p>
          <a:p>
            <a:r>
              <a:rPr lang="en-US" dirty="0"/>
              <a:t>jQuery provides additional functions for traversing and filtering elements</a:t>
            </a:r>
          </a:p>
        </p:txBody>
      </p:sp>
      <p:sp>
        <p:nvSpPr>
          <p:cNvPr id="5" name="TextBox 3"/>
          <p:cNvSpPr txBox="1"/>
          <p:nvPr/>
        </p:nvSpPr>
        <p:spPr>
          <a:xfrm>
            <a:off x="1752600" y="1868031"/>
            <a:ext cx="5181600" cy="224676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&lt;script type="text/javascript"&gt;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$(document).ready(function ()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$("h2").each(function ()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this.style.color = “red";</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&lt;/script&gt;</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441890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88f9bc03-9a1b-4e94-90a2-cd39670f82f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6" cy="740664"/>
          </a:xfrm>
        </p:spPr>
        <p:txBody>
          <a:bodyPr/>
          <a:lstStyle/>
          <a:p>
            <a:r>
              <a:rPr lang="en-GB" dirty="0"/>
              <a:t>Adding, Removing, and Modifying Elements by Using jQuery</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Use the </a:t>
            </a:r>
            <a:r>
              <a:rPr lang="en-US" b="1" dirty="0"/>
              <a:t>selector</a:t>
            </a:r>
            <a:r>
              <a:rPr lang="en-US" dirty="0"/>
              <a:t> function to specify the elements to change or remove</a:t>
            </a:r>
          </a:p>
          <a:p>
            <a:endParaRPr lang="en-US" dirty="0"/>
          </a:p>
          <a:p>
            <a:r>
              <a:rPr lang="en-US" dirty="0"/>
              <a:t>Common methods include:</a:t>
            </a:r>
          </a:p>
          <a:p>
            <a:pPr lvl="1"/>
            <a:r>
              <a:rPr lang="en-US" dirty="0"/>
              <a:t>addClass</a:t>
            </a:r>
          </a:p>
          <a:p>
            <a:pPr lvl="1"/>
            <a:r>
              <a:rPr lang="en-US" dirty="0"/>
              <a:t>append</a:t>
            </a:r>
          </a:p>
          <a:p>
            <a:pPr lvl="1"/>
            <a:r>
              <a:rPr lang="en-US" dirty="0"/>
              <a:t>detach</a:t>
            </a:r>
          </a:p>
          <a:p>
            <a:pPr lvl="1"/>
            <a:r>
              <a:rPr lang="en-US" dirty="0"/>
              <a:t>html</a:t>
            </a:r>
          </a:p>
          <a:p>
            <a:pPr lvl="1"/>
            <a:r>
              <a:rPr lang="en-US" dirty="0"/>
              <a:t>replaceWith</a:t>
            </a:r>
          </a:p>
          <a:p>
            <a:pPr lvl="1"/>
            <a:r>
              <a:rPr lang="en-US" dirty="0"/>
              <a:t>val</a:t>
            </a:r>
          </a:p>
        </p:txBody>
      </p:sp>
      <p:sp>
        <p:nvSpPr>
          <p:cNvPr id="5" name="TextBox 3"/>
          <p:cNvSpPr txBox="1"/>
          <p:nvPr/>
        </p:nvSpPr>
        <p:spPr>
          <a:xfrm>
            <a:off x="2971800" y="3028890"/>
            <a:ext cx="60198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$("p").addClass("strike");</a:t>
            </a:r>
          </a:p>
        </p:txBody>
      </p:sp>
      <p:sp>
        <p:nvSpPr>
          <p:cNvPr id="6" name="TextBox 4"/>
          <p:cNvSpPr txBox="1"/>
          <p:nvPr/>
        </p:nvSpPr>
        <p:spPr>
          <a:xfrm>
            <a:off x="2971800" y="3486090"/>
            <a:ext cx="60198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$("ul").append("&lt;li&gt;New item&lt;/li&gt;");</a:t>
            </a:r>
          </a:p>
        </p:txBody>
      </p:sp>
      <p:sp>
        <p:nvSpPr>
          <p:cNvPr id="7" name="TextBox 5"/>
          <p:cNvSpPr txBox="1"/>
          <p:nvPr/>
        </p:nvSpPr>
        <p:spPr>
          <a:xfrm>
            <a:off x="2971800" y="3943290"/>
            <a:ext cx="60198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$(#Warning").detach();</a:t>
            </a:r>
          </a:p>
        </p:txBody>
      </p:sp>
      <p:sp>
        <p:nvSpPr>
          <p:cNvPr id="8" name="TextBox 6"/>
          <p:cNvSpPr txBox="1"/>
          <p:nvPr/>
        </p:nvSpPr>
        <p:spPr>
          <a:xfrm>
            <a:off x="2971800" y="4400490"/>
            <a:ext cx="60198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$("h1").html("&lt;hgroup&gt;…&lt;/hgroup&gt;");</a:t>
            </a:r>
          </a:p>
        </p:txBody>
      </p:sp>
      <p:sp>
        <p:nvSpPr>
          <p:cNvPr id="9" name="TextBox 7"/>
          <p:cNvSpPr txBox="1"/>
          <p:nvPr/>
        </p:nvSpPr>
        <p:spPr>
          <a:xfrm>
            <a:off x="2971800" y="4857690"/>
            <a:ext cx="60198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$(#Warning").replaceWith("&lt;p&gt;Panic over!&lt;/p&gt;");</a:t>
            </a:r>
          </a:p>
        </p:txBody>
      </p:sp>
      <p:sp>
        <p:nvSpPr>
          <p:cNvPr id="10" name="TextBox 8"/>
          <p:cNvSpPr txBox="1"/>
          <p:nvPr/>
        </p:nvSpPr>
        <p:spPr>
          <a:xfrm>
            <a:off x="2971800" y="5314890"/>
            <a:ext cx="6019800" cy="40011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latin typeface="Lucida Sans Unicode" pitchFamily="34" charset="0"/>
                <a:cs typeface="Lucida Sans Unicode" pitchFamily="34" charset="0"/>
              </a:rPr>
              <a:t>$("input[type=text").val();</a:t>
            </a:r>
          </a:p>
        </p:txBody>
      </p:sp>
    </p:spTree>
    <p:extLst>
      <p:ext uri="{BB962C8B-B14F-4D97-AF65-F5344CB8AC3E}">
        <p14:creationId xmlns:p14="http://schemas.microsoft.com/office/powerpoint/2010/main" val="10590183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1988299f-7c27-4b52-a922-3a2871adf5c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Handling Control Events by Using jQuery</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Use the jQuery </a:t>
            </a:r>
            <a:r>
              <a:rPr lang="en-US" b="1" dirty="0"/>
              <a:t>selector</a:t>
            </a:r>
            <a:r>
              <a:rPr lang="en-US" dirty="0"/>
              <a:t> function to find the item that raises the event</a:t>
            </a:r>
          </a:p>
          <a:p>
            <a:r>
              <a:rPr lang="en-US" dirty="0"/>
              <a:t>Use the </a:t>
            </a:r>
            <a:r>
              <a:rPr lang="en-US" b="1" dirty="0"/>
              <a:t>bind</a:t>
            </a:r>
            <a:r>
              <a:rPr lang="en-US" dirty="0"/>
              <a:t> method (or a jQuery shortcut) to bind the event handler to the event</a:t>
            </a:r>
          </a:p>
        </p:txBody>
      </p:sp>
      <p:sp>
        <p:nvSpPr>
          <p:cNvPr id="5" name="TextBox 3"/>
          <p:cNvSpPr txBox="1"/>
          <p:nvPr/>
        </p:nvSpPr>
        <p:spPr>
          <a:xfrm>
            <a:off x="637155" y="3203985"/>
            <a:ext cx="7845363" cy="317009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&lt;script type="text/javascript"&gt;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$(document).ready(function ()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$("#submit").click(</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function ()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var userName = $("#NameBox").val();</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$("#thankYouArea").replaceWith(</a:t>
            </a:r>
          </a:p>
          <a:p>
            <a:r>
              <a:rPr lang="en-US" sz="2000" b="0" dirty="0">
                <a:latin typeface="Lucida Sans Unicode" pitchFamily="34" charset="0"/>
                <a:cs typeface="Lucida Sans Unicode" pitchFamily="34" charset="0"/>
              </a:rPr>
              <a:t>                          "&lt;p&gt;Thank you " + userName + "&lt;/p&gt;");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&lt;/script&gt;</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429092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8985315a-9dc0-4cda-908b-2cabfc93dd0e">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a:t>Demonstration: Displaying Data and Handling Events by Using JavaScript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Complete demo 1 in lesson 3</a:t>
            </a:r>
          </a:p>
        </p:txBody>
      </p:sp>
    </p:spTree>
    <p:extLst>
      <p:ext uri="{BB962C8B-B14F-4D97-AF65-F5344CB8AC3E}">
        <p14:creationId xmlns:p14="http://schemas.microsoft.com/office/powerpoint/2010/main" val="3915968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 Overview of JavaScript</a:t>
            </a:r>
            <a:endParaRPr lang="en-US" dirty="0"/>
          </a:p>
        </p:txBody>
      </p:sp>
      <p:sp>
        <p:nvSpPr>
          <p:cNvPr id="3" name="Text Placeholder 2"/>
          <p:cNvSpPr>
            <a:spLocks noGrp="1"/>
          </p:cNvSpPr>
          <p:nvPr>
            <p:ph type="body" idx="1"/>
          </p:nvPr>
        </p:nvSpPr>
        <p:spPr/>
        <p:txBody>
          <a:bodyPr/>
          <a:lstStyle/>
          <a:p>
            <a:r>
              <a:rPr lang="en-GB" dirty="0"/>
              <a:t>What is JavaScript?
JavaScript Syntax
Variables, Data Types, and Operators
Functions
Conditional Statements
Looping Statements
Using Object Types
Defining Arrays of Objects by Using JSON</a:t>
            </a:r>
            <a:endParaRPr lang="en-US" dirty="0"/>
          </a:p>
        </p:txBody>
      </p:sp>
    </p:spTree>
    <p:extLst>
      <p:ext uri="{BB962C8B-B14F-4D97-AF65-F5344CB8AC3E}">
        <p14:creationId xmlns:p14="http://schemas.microsoft.com/office/powerpoint/2010/main" val="917369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JavaScript?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JavaScript is a programming language that supports:</a:t>
            </a:r>
          </a:p>
          <a:p>
            <a:endParaRPr lang="en-US" dirty="0"/>
          </a:p>
          <a:p>
            <a:endParaRPr lang="en-US" dirty="0"/>
          </a:p>
          <a:p>
            <a:endParaRPr lang="en-US" dirty="0"/>
          </a:p>
          <a:p>
            <a:endParaRPr lang="en-US" dirty="0"/>
          </a:p>
          <a:p>
            <a:r>
              <a:rPr lang="en-US" dirty="0"/>
              <a:t>Use JavaScript with the Document Object Model and Browser Object Model to make web pages dynamic.</a:t>
            </a:r>
          </a:p>
          <a:p>
            <a:r>
              <a:rPr lang="en-US" dirty="0"/>
              <a:t>Use the AJAX API to make asynchronous requests to a web server.</a:t>
            </a:r>
          </a:p>
          <a:p>
            <a:endParaRPr lang="en-US" dirty="0"/>
          </a:p>
        </p:txBody>
      </p:sp>
      <p:sp>
        <p:nvSpPr>
          <p:cNvPr id="5" name="5-Point Star 4" descr="A five-point star with the title &quot;Operators&quot;"/>
          <p:cNvSpPr/>
          <p:nvPr/>
        </p:nvSpPr>
        <p:spPr bwMode="auto">
          <a:xfrm>
            <a:off x="1691680" y="1359440"/>
            <a:ext cx="2057400" cy="1981200"/>
          </a:xfrm>
          <a:prstGeom prst="star5">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sp>
        <p:nvSpPr>
          <p:cNvPr id="6" name="5-Point Star 5" descr="A five-point star with the title &quot;Variables&quot;"/>
          <p:cNvSpPr/>
          <p:nvPr/>
        </p:nvSpPr>
        <p:spPr bwMode="auto">
          <a:xfrm>
            <a:off x="35496" y="1828800"/>
            <a:ext cx="2057400" cy="1981200"/>
          </a:xfrm>
          <a:prstGeom prst="star5">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sp>
        <p:nvSpPr>
          <p:cNvPr id="7" name="5-Point Star 6" descr="A five-point star with the title &quot;Functions&quot;"/>
          <p:cNvSpPr/>
          <p:nvPr/>
        </p:nvSpPr>
        <p:spPr bwMode="auto">
          <a:xfrm>
            <a:off x="3347864" y="1942290"/>
            <a:ext cx="2057400" cy="1981200"/>
          </a:xfrm>
          <a:prstGeom prst="star5">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sp>
        <p:nvSpPr>
          <p:cNvPr id="8" name="5-Point Star 7" descr="A five-point star with the title &quot;Conditional Statements and Loops&quot;"/>
          <p:cNvSpPr/>
          <p:nvPr/>
        </p:nvSpPr>
        <p:spPr bwMode="auto">
          <a:xfrm>
            <a:off x="5004048" y="1371599"/>
            <a:ext cx="2396478" cy="2438401"/>
          </a:xfrm>
          <a:prstGeom prst="star5">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sp>
        <p:nvSpPr>
          <p:cNvPr id="9" name="5-Point Star 8" descr="A five-point star with the title &quot;Objects&quot;"/>
          <p:cNvSpPr/>
          <p:nvPr/>
        </p:nvSpPr>
        <p:spPr bwMode="auto">
          <a:xfrm>
            <a:off x="7051104" y="1905000"/>
            <a:ext cx="2057400" cy="1981200"/>
          </a:xfrm>
          <a:prstGeom prst="star5">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sp>
        <p:nvSpPr>
          <p:cNvPr id="10" name="TextBox 7"/>
          <p:cNvSpPr txBox="1"/>
          <p:nvPr/>
        </p:nvSpPr>
        <p:spPr>
          <a:xfrm>
            <a:off x="395536" y="2590800"/>
            <a:ext cx="123456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Variables</a:t>
            </a:r>
          </a:p>
        </p:txBody>
      </p:sp>
      <p:sp>
        <p:nvSpPr>
          <p:cNvPr id="11" name="TextBox 8"/>
          <p:cNvSpPr txBox="1"/>
          <p:nvPr/>
        </p:nvSpPr>
        <p:spPr>
          <a:xfrm>
            <a:off x="2051720" y="2145496"/>
            <a:ext cx="1328377"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Operators</a:t>
            </a:r>
          </a:p>
        </p:txBody>
      </p:sp>
      <p:sp>
        <p:nvSpPr>
          <p:cNvPr id="12" name="TextBox 9"/>
          <p:cNvSpPr txBox="1"/>
          <p:nvPr/>
        </p:nvSpPr>
        <p:spPr>
          <a:xfrm>
            <a:off x="3707904" y="2710934"/>
            <a:ext cx="1290738"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Functions</a:t>
            </a:r>
          </a:p>
        </p:txBody>
      </p:sp>
      <p:sp>
        <p:nvSpPr>
          <p:cNvPr id="13" name="TextBox 10"/>
          <p:cNvSpPr txBox="1"/>
          <p:nvPr/>
        </p:nvSpPr>
        <p:spPr>
          <a:xfrm>
            <a:off x="5508104" y="2289646"/>
            <a:ext cx="1595264" cy="92333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Conditional </a:t>
            </a:r>
          </a:p>
          <a:p>
            <a:r>
              <a:rPr lang="en-GB" b="0" dirty="0"/>
              <a:t>Statements </a:t>
            </a:r>
          </a:p>
          <a:p>
            <a:r>
              <a:rPr lang="en-GB" b="0" dirty="0"/>
              <a:t>and Loops</a:t>
            </a:r>
          </a:p>
        </p:txBody>
      </p:sp>
      <p:sp>
        <p:nvSpPr>
          <p:cNvPr id="14" name="TextBox 11"/>
          <p:cNvSpPr txBox="1"/>
          <p:nvPr/>
        </p:nvSpPr>
        <p:spPr>
          <a:xfrm>
            <a:off x="7544542" y="2707621"/>
            <a:ext cx="1059906"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Objects</a:t>
            </a:r>
          </a:p>
        </p:txBody>
      </p:sp>
    </p:spTree>
    <p:extLst>
      <p:ext uri="{BB962C8B-B14F-4D97-AF65-F5344CB8AC3E}">
        <p14:creationId xmlns:p14="http://schemas.microsoft.com/office/powerpoint/2010/main" val="781757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Syntax</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 JavaScript statement represents a line of code to be run</a:t>
            </a:r>
          </a:p>
          <a:p>
            <a:r>
              <a:rPr lang="en-US" dirty="0"/>
              <a:t>Terminate statements with a semicolon</a:t>
            </a:r>
          </a:p>
          <a:p>
            <a:endParaRPr lang="en-US" dirty="0"/>
          </a:p>
          <a:p>
            <a:endParaRPr lang="en-US" dirty="0"/>
          </a:p>
          <a:p>
            <a:endParaRPr lang="en-US" dirty="0"/>
          </a:p>
          <a:p>
            <a:endParaRPr lang="en-US" dirty="0"/>
          </a:p>
          <a:p>
            <a:r>
              <a:rPr lang="en-US" dirty="0"/>
              <a:t>Use comments to add notes to your scripts</a:t>
            </a:r>
          </a:p>
        </p:txBody>
      </p:sp>
      <p:sp>
        <p:nvSpPr>
          <p:cNvPr id="5" name="TextBox 3"/>
          <p:cNvSpPr txBox="1"/>
          <p:nvPr/>
        </p:nvSpPr>
        <p:spPr>
          <a:xfrm>
            <a:off x="685800" y="2514600"/>
            <a:ext cx="7315200" cy="163121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var thisVariable = 3;</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counter = counter + 1;</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GoDoThisThing();</a:t>
            </a:r>
          </a:p>
          <a:p>
            <a:r>
              <a:rPr lang="en-US" sz="2000" b="0" dirty="0">
                <a:latin typeface="Lucida Sans Unicode" pitchFamily="34" charset="0"/>
                <a:cs typeface="Lucida Sans Unicode" pitchFamily="34" charset="0"/>
              </a:rPr>
              <a:t>document.write("An incredibly really \</a:t>
            </a:r>
          </a:p>
          <a:p>
            <a:r>
              <a:rPr lang="en-GB" sz="2000" b="0" dirty="0">
                <a:latin typeface="Lucida Sans Unicode" pitchFamily="34" charset="0"/>
                <a:cs typeface="Lucida Sans Unicode" pitchFamily="34" charset="0"/>
              </a:rPr>
              <a:t>  very long greeting to the world");</a:t>
            </a:r>
          </a:p>
        </p:txBody>
      </p:sp>
      <p:sp>
        <p:nvSpPr>
          <p:cNvPr id="6" name="TextBox 4"/>
          <p:cNvSpPr txBox="1"/>
          <p:nvPr/>
        </p:nvSpPr>
        <p:spPr>
          <a:xfrm>
            <a:off x="685800" y="5029200"/>
            <a:ext cx="8458200" cy="132343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latin typeface="Lucida Sans Unicode" pitchFamily="34" charset="0"/>
                <a:cs typeface="Lucida Sans Unicode" pitchFamily="34" charset="0"/>
              </a:rPr>
              <a:t> document.write("I'm learning JavaScript"); // display a message</a:t>
            </a:r>
          </a:p>
          <a:p>
            <a:endParaRPr lang="en-GB" sz="2000" b="0" dirty="0">
              <a:latin typeface="Lucida Sans Unicode" pitchFamily="34" charset="0"/>
              <a:cs typeface="Lucida Sans Unicode" pitchFamily="34" charset="0"/>
            </a:endParaRPr>
          </a:p>
          <a:p>
            <a:r>
              <a:rPr lang="en-GB" sz="2000" b="0" dirty="0">
                <a:latin typeface="Lucida Sans Unicode" pitchFamily="34" charset="0"/>
                <a:cs typeface="Lucida Sans Unicode" pitchFamily="34" charset="0"/>
              </a:rPr>
              <a:t>/* You can use a multi-line comment</a:t>
            </a:r>
          </a:p>
          <a:p>
            <a:r>
              <a:rPr lang="en-GB" sz="2000" b="0" dirty="0">
                <a:latin typeface="Lucida Sans Unicode" pitchFamily="34" charset="0"/>
                <a:cs typeface="Lucida Sans Unicode" pitchFamily="34" charset="0"/>
              </a:rPr>
              <a:t>to add more information */ </a:t>
            </a:r>
          </a:p>
        </p:txBody>
      </p:sp>
    </p:spTree>
    <p:extLst>
      <p:ext uri="{BB962C8B-B14F-4D97-AF65-F5344CB8AC3E}">
        <p14:creationId xmlns:p14="http://schemas.microsoft.com/office/powerpoint/2010/main" val="960047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2c7f569c-8867-40cf-82a6-0212d015679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Variables, Data Types, and Operators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Use </a:t>
            </a:r>
            <a:r>
              <a:rPr lang="en-US" b="1" dirty="0"/>
              <a:t>var</a:t>
            </a:r>
            <a:r>
              <a:rPr lang="en-US" dirty="0"/>
              <a:t> to declare variables</a:t>
            </a:r>
          </a:p>
          <a:p>
            <a:endParaRPr lang="en-US" dirty="0"/>
          </a:p>
          <a:p>
            <a:endParaRPr lang="en-US" dirty="0"/>
          </a:p>
          <a:p>
            <a:r>
              <a:rPr lang="en-US" dirty="0"/>
              <a:t>JavaScript has three simple types</a:t>
            </a:r>
          </a:p>
          <a:p>
            <a:pPr lvl="1"/>
            <a:r>
              <a:rPr lang="en-US" dirty="0"/>
              <a:t>String, Number, and Boolean</a:t>
            </a:r>
          </a:p>
          <a:p>
            <a:pPr lvl="1"/>
            <a:r>
              <a:rPr lang="en-US" dirty="0"/>
              <a:t>Variables can also be undefined or null</a:t>
            </a:r>
          </a:p>
          <a:p>
            <a:endParaRPr lang="en-US" dirty="0"/>
          </a:p>
          <a:p>
            <a:endParaRPr lang="en-US" dirty="0"/>
          </a:p>
          <a:p>
            <a:r>
              <a:rPr lang="en-US" dirty="0"/>
              <a:t>JavaScript supports many operators</a:t>
            </a:r>
          </a:p>
          <a:p>
            <a:pPr lvl="1"/>
            <a:r>
              <a:rPr lang="en-US" dirty="0"/>
              <a:t>Arithmetic, assignment, comparison, Boolean, conditional, and string</a:t>
            </a:r>
          </a:p>
          <a:p>
            <a:endParaRPr lang="en-US" dirty="0"/>
          </a:p>
        </p:txBody>
      </p:sp>
      <p:sp>
        <p:nvSpPr>
          <p:cNvPr id="5" name="TextBox 3"/>
          <p:cNvSpPr txBox="1"/>
          <p:nvPr/>
        </p:nvSpPr>
        <p:spPr>
          <a:xfrm>
            <a:off x="685800" y="1600206"/>
            <a:ext cx="7315200" cy="70788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var answer = 3;</a:t>
            </a:r>
            <a:endParaRPr lang="en-GB" sz="2000" b="0" dirty="0">
              <a:latin typeface="Lucida Sans Unicode" pitchFamily="34" charset="0"/>
              <a:cs typeface="Lucida Sans Unicode" pitchFamily="34" charset="0"/>
            </a:endParaRPr>
          </a:p>
          <a:p>
            <a:r>
              <a:rPr lang="en-GB" sz="2000" b="0" dirty="0">
                <a:latin typeface="Lucida Sans Unicode" pitchFamily="34" charset="0"/>
                <a:cs typeface="Lucida Sans Unicode" pitchFamily="34" charset="0"/>
              </a:rPr>
              <a:t>var actuallyAsString = "42";</a:t>
            </a:r>
          </a:p>
        </p:txBody>
      </p:sp>
      <p:sp>
        <p:nvSpPr>
          <p:cNvPr id="6" name="TextBox 4"/>
          <p:cNvSpPr txBox="1"/>
          <p:nvPr/>
        </p:nvSpPr>
        <p:spPr>
          <a:xfrm>
            <a:off x="685800" y="4008248"/>
            <a:ext cx="7315200" cy="70788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latin typeface="Lucida Sans Unicode" pitchFamily="34" charset="0"/>
                <a:cs typeface="Lucida Sans Unicode" pitchFamily="34" charset="0"/>
              </a:rPr>
              <a:t>var noValue; // noValue has the value undefined</a:t>
            </a:r>
          </a:p>
          <a:p>
            <a:r>
              <a:rPr lang="en-GB" sz="2000" b="0" dirty="0">
                <a:latin typeface="Lucida Sans Unicode" pitchFamily="34" charset="0"/>
                <a:cs typeface="Lucida Sans Unicode" pitchFamily="34" charset="0"/>
              </a:rPr>
              <a:t>var nullValue = null; // null is different to undefined</a:t>
            </a:r>
          </a:p>
        </p:txBody>
      </p:sp>
    </p:spTree>
    <p:extLst>
      <p:ext uri="{BB962C8B-B14F-4D97-AF65-F5344CB8AC3E}">
        <p14:creationId xmlns:p14="http://schemas.microsoft.com/office/powerpoint/2010/main" val="1284092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Functions are named blocks of reusable code:</a:t>
            </a:r>
          </a:p>
          <a:p>
            <a:pPr marL="0" indent="0">
              <a:buNone/>
            </a:pPr>
            <a:endParaRPr lang="en-US" sz="1600" dirty="0">
              <a:latin typeface="Lucida Sans Unicode" pitchFamily="34" charset="0"/>
              <a:cs typeface="Lucida Sans Unicode" pitchFamily="34" charset="0"/>
            </a:endParaRPr>
          </a:p>
          <a:p>
            <a:pPr marL="0" indent="0">
              <a:buNone/>
            </a:pPr>
            <a:endParaRPr lang="en-US" sz="1600" dirty="0">
              <a:latin typeface="Lucida Sans Unicode" pitchFamily="34" charset="0"/>
              <a:cs typeface="Lucida Sans Unicode" pitchFamily="34" charset="0"/>
            </a:endParaRPr>
          </a:p>
          <a:p>
            <a:endParaRPr lang="en-US" dirty="0"/>
          </a:p>
          <a:p>
            <a:endParaRPr lang="en-US" dirty="0"/>
          </a:p>
          <a:p>
            <a:endParaRPr lang="en-US" dirty="0"/>
          </a:p>
          <a:p>
            <a:pPr lvl="1"/>
            <a:endParaRPr lang="en-US" dirty="0"/>
          </a:p>
          <a:p>
            <a:pPr lvl="1"/>
            <a:r>
              <a:rPr lang="en-US" dirty="0"/>
              <a:t>Arguments are only accessible inside the function</a:t>
            </a:r>
          </a:p>
          <a:p>
            <a:pPr lvl="1"/>
            <a:r>
              <a:rPr lang="en-US" dirty="0"/>
              <a:t>A function can return a value</a:t>
            </a:r>
          </a:p>
          <a:p>
            <a:pPr lvl="1"/>
            <a:r>
              <a:rPr lang="en-US" dirty="0"/>
              <a:t>A function can also declare local variables</a:t>
            </a:r>
          </a:p>
          <a:p>
            <a:pPr lvl="1"/>
            <a:r>
              <a:rPr lang="en-US" dirty="0"/>
              <a:t>Global variables defined outside of a function are available to all functions in scripts referenced by a page</a:t>
            </a:r>
          </a:p>
          <a:p>
            <a:pPr marL="0" indent="0">
              <a:buNone/>
            </a:pPr>
            <a:endParaRPr lang="en-US" dirty="0"/>
          </a:p>
        </p:txBody>
      </p:sp>
      <p:sp>
        <p:nvSpPr>
          <p:cNvPr id="5" name="TextBox 3"/>
          <p:cNvSpPr txBox="1"/>
          <p:nvPr/>
        </p:nvSpPr>
        <p:spPr>
          <a:xfrm>
            <a:off x="674451" y="1524000"/>
            <a:ext cx="7315200" cy="224676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sz="2000" b="0" dirty="0">
                <a:latin typeface="Lucida Sans Unicode" pitchFamily="34" charset="0"/>
                <a:cs typeface="Lucida Sans Unicode" pitchFamily="34" charset="0"/>
              </a:rPr>
              <a:t>function aName( argument1, argument2, …, argumentN ) {</a:t>
            </a:r>
          </a:p>
          <a:p>
            <a:pPr marL="0" indent="0">
              <a:buNone/>
            </a:pPr>
            <a:r>
              <a:rPr lang="en-US" sz="2000" b="0" dirty="0">
                <a:latin typeface="Lucida Sans Unicode" pitchFamily="34" charset="0"/>
                <a:cs typeface="Lucida Sans Unicode" pitchFamily="34" charset="0"/>
              </a:rPr>
              <a:t>  statement1;</a:t>
            </a:r>
          </a:p>
          <a:p>
            <a:pPr marL="0" indent="0">
              <a:buNone/>
            </a:pPr>
            <a:r>
              <a:rPr lang="en-US" sz="2000" b="0" dirty="0">
                <a:latin typeface="Lucida Sans Unicode" pitchFamily="34" charset="0"/>
                <a:cs typeface="Lucida Sans Unicode" pitchFamily="34" charset="0"/>
              </a:rPr>
              <a:t>  statement2;</a:t>
            </a:r>
          </a:p>
          <a:p>
            <a:pPr marL="0" indent="0">
              <a:buNone/>
            </a:pPr>
            <a:r>
              <a:rPr lang="en-US" sz="2000" b="0" dirty="0">
                <a:latin typeface="Lucida Sans Unicode" pitchFamily="34" charset="0"/>
                <a:cs typeface="Lucida Sans Unicode" pitchFamily="34" charset="0"/>
              </a:rPr>
              <a:t>  …</a:t>
            </a:r>
          </a:p>
          <a:p>
            <a:pPr marL="0" indent="0">
              <a:buNone/>
            </a:pPr>
            <a:r>
              <a:rPr lang="en-US" sz="2000" b="0" dirty="0">
                <a:latin typeface="Lucida Sans Unicode" pitchFamily="34" charset="0"/>
                <a:cs typeface="Lucida Sans Unicode" pitchFamily="34" charset="0"/>
              </a:rPr>
              <a:t>  statementN;</a:t>
            </a:r>
          </a:p>
          <a:p>
            <a:pPr marL="0" indent="0">
              <a:buNone/>
            </a:pPr>
            <a:r>
              <a:rPr lang="en-US" sz="2000"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2558876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979ba0e9-315e-4482-96e4-8287d86d064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Statements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JavaScript provides two conditional constructs</a:t>
            </a:r>
          </a:p>
          <a:p>
            <a:pPr lvl="1"/>
            <a:r>
              <a:rPr lang="en-US" dirty="0"/>
              <a:t>if:</a:t>
            </a:r>
          </a:p>
          <a:p>
            <a:pPr lvl="1"/>
            <a:endParaRPr lang="en-US" dirty="0"/>
          </a:p>
          <a:p>
            <a:pPr lvl="1"/>
            <a:endParaRPr lang="en-US" dirty="0"/>
          </a:p>
          <a:p>
            <a:pPr lvl="1"/>
            <a:endParaRPr lang="en-US" dirty="0"/>
          </a:p>
          <a:p>
            <a:pPr lvl="1"/>
            <a:endParaRPr lang="en-US" dirty="0"/>
          </a:p>
          <a:p>
            <a:pPr lvl="1"/>
            <a:endParaRPr lang="en-US" dirty="0"/>
          </a:p>
          <a:p>
            <a:pPr lvl="1"/>
            <a:r>
              <a:rPr lang="en-US" dirty="0"/>
              <a:t>switch:</a:t>
            </a:r>
          </a:p>
          <a:p>
            <a:pPr lvl="1"/>
            <a:endParaRPr lang="en-US" dirty="0"/>
          </a:p>
          <a:p>
            <a:pPr lvl="1"/>
            <a:endParaRPr lang="en-US" dirty="0"/>
          </a:p>
        </p:txBody>
      </p:sp>
      <p:sp>
        <p:nvSpPr>
          <p:cNvPr id="5" name="TextBox 5"/>
          <p:cNvSpPr txBox="1"/>
          <p:nvPr/>
        </p:nvSpPr>
        <p:spPr>
          <a:xfrm>
            <a:off x="1490295" y="1443635"/>
            <a:ext cx="6142941" cy="163121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if (TotalAmountPaid &gt; AdvancePaid)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GenerateNewInvoice();</a:t>
            </a:r>
          </a:p>
          <a:p>
            <a:r>
              <a:rPr lang="en-US" sz="2000" b="0" dirty="0">
                <a:latin typeface="Lucida Sans Unicode" pitchFamily="34" charset="0"/>
                <a:cs typeface="Lucida Sans Unicode" pitchFamily="34" charset="0"/>
              </a:rPr>
              <a:t>} else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WishGuestAPleasantJourney();</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p:txBody>
      </p:sp>
      <p:sp>
        <p:nvSpPr>
          <p:cNvPr id="6" name="TextBox 6"/>
          <p:cNvSpPr txBox="1"/>
          <p:nvPr/>
        </p:nvSpPr>
        <p:spPr>
          <a:xfrm>
            <a:off x="2156535" y="3175086"/>
            <a:ext cx="3797305" cy="3477875"/>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var RoomRate;</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switch (typeOfRoom)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case "Suite":</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RoomRate = 500;</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break; </a:t>
            </a:r>
          </a:p>
          <a:p>
            <a:r>
              <a:rPr lang="en-US" sz="2000" b="0" dirty="0">
                <a:latin typeface="Lucida Sans Unicode" pitchFamily="34" charset="0"/>
                <a:cs typeface="Lucida Sans Unicode" pitchFamily="34" charset="0"/>
              </a:rPr>
              <a:t>  case "King":</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RoomRate = 400;</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break;</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default: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RoomRate = 300;</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93164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1f55e6b7-f1b7-46aa-a2f7-ca5e0dd3d3e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Looping Statements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JavaScript provides three loop constructs</a:t>
            </a:r>
          </a:p>
          <a:p>
            <a:pPr lvl="1"/>
            <a:endParaRPr lang="en-US" dirty="0"/>
          </a:p>
          <a:p>
            <a:pPr lvl="1"/>
            <a:r>
              <a:rPr lang="en-US" dirty="0"/>
              <a:t>while:</a:t>
            </a:r>
          </a:p>
          <a:p>
            <a:pPr lvl="1"/>
            <a:endParaRPr lang="en-US" dirty="0"/>
          </a:p>
          <a:p>
            <a:pPr lvl="1"/>
            <a:endParaRPr lang="en-US" dirty="0"/>
          </a:p>
          <a:p>
            <a:pPr lvl="1"/>
            <a:endParaRPr lang="en-US" dirty="0"/>
          </a:p>
          <a:p>
            <a:pPr lvl="1"/>
            <a:r>
              <a:rPr lang="en-US" dirty="0"/>
              <a:t>do while:</a:t>
            </a:r>
          </a:p>
          <a:p>
            <a:pPr lvl="1"/>
            <a:endParaRPr lang="en-US" dirty="0"/>
          </a:p>
          <a:p>
            <a:pPr lvl="1"/>
            <a:endParaRPr lang="en-US" dirty="0"/>
          </a:p>
          <a:p>
            <a:pPr lvl="1"/>
            <a:endParaRPr lang="en-US" dirty="0"/>
          </a:p>
          <a:p>
            <a:pPr lvl="1"/>
            <a:r>
              <a:rPr lang="en-US" dirty="0"/>
              <a:t>for:</a:t>
            </a:r>
          </a:p>
        </p:txBody>
      </p:sp>
      <p:sp>
        <p:nvSpPr>
          <p:cNvPr id="5" name="TextBox 3"/>
          <p:cNvSpPr txBox="1"/>
          <p:nvPr/>
        </p:nvSpPr>
        <p:spPr>
          <a:xfrm>
            <a:off x="2305293" y="1582781"/>
            <a:ext cx="6142941" cy="132343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while (GuestIsStillCheckedIn())</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numberOfNightsStay += 1;</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p:txBody>
      </p:sp>
      <p:sp>
        <p:nvSpPr>
          <p:cNvPr id="6" name="TextBox 4"/>
          <p:cNvSpPr txBox="1"/>
          <p:nvPr/>
        </p:nvSpPr>
        <p:spPr>
          <a:xfrm>
            <a:off x="2305293" y="3498718"/>
            <a:ext cx="6142941" cy="1015663"/>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do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eatARoundOfToast();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while (StillHungry())</a:t>
            </a:r>
            <a:endParaRPr lang="en-GB" sz="2000" b="0" dirty="0">
              <a:latin typeface="Lucida Sans Unicode" pitchFamily="34" charset="0"/>
              <a:cs typeface="Lucida Sans Unicode" pitchFamily="34" charset="0"/>
            </a:endParaRPr>
          </a:p>
        </p:txBody>
      </p:sp>
      <p:sp>
        <p:nvSpPr>
          <p:cNvPr id="7" name="TextBox 5"/>
          <p:cNvSpPr txBox="1"/>
          <p:nvPr/>
        </p:nvSpPr>
        <p:spPr>
          <a:xfrm>
            <a:off x="2305292" y="5323932"/>
            <a:ext cx="6142941" cy="1015663"/>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for (var i=0; i&lt;10; i++)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plumpUpAPillow();</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622318016"/>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344</TotalTime>
  <Words>3670</Words>
  <Application>Microsoft Office PowerPoint</Application>
  <PresentationFormat>On-screen Show (4:3)</PresentationFormat>
  <Paragraphs>457</Paragraphs>
  <Slides>25</Slides>
  <Notes>25</Notes>
  <HiddenSlides>2</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Segoe UI</vt:lpstr>
      <vt:lpstr>Segoe UI Light</vt:lpstr>
      <vt:lpstr>Symbol</vt:lpstr>
      <vt:lpstr>Segoe Light</vt:lpstr>
      <vt:lpstr>Calibri</vt:lpstr>
      <vt:lpstr>Times New Roman</vt:lpstr>
      <vt:lpstr>Lucida Sans Unicode</vt:lpstr>
      <vt:lpstr>Wingdings</vt:lpstr>
      <vt:lpstr>Verdana</vt:lpstr>
      <vt:lpstr>Arial</vt:lpstr>
      <vt:lpstr>Presentation1</vt:lpstr>
      <vt:lpstr>Module 3</vt:lpstr>
      <vt:lpstr>Module Overview</vt:lpstr>
      <vt:lpstr>Lesson 1: Overview of JavaScript</vt:lpstr>
      <vt:lpstr>What is JavaScript?</vt:lpstr>
      <vt:lpstr>JavaScript Syntax</vt:lpstr>
      <vt:lpstr>Variables, Data Types, and Operators</vt:lpstr>
      <vt:lpstr>Functions</vt:lpstr>
      <vt:lpstr>Conditional Statements</vt:lpstr>
      <vt:lpstr>Looping Statements</vt:lpstr>
      <vt:lpstr>Using Object Types</vt:lpstr>
      <vt:lpstr>Defining Arrays of Objects by Using JSON</vt:lpstr>
      <vt:lpstr>Lesson 2: Introduction to the Document Object Model</vt:lpstr>
      <vt:lpstr>The Document Object Model</vt:lpstr>
      <vt:lpstr>Finding Elements in the DOM</vt:lpstr>
      <vt:lpstr>Adding, Removing, and Manipulating Objects in the DOM</vt:lpstr>
      <vt:lpstr>Handling Events in the DOM</vt:lpstr>
      <vt:lpstr>Lesson 3: Introduction to jQuery</vt:lpstr>
      <vt:lpstr>The jQuery Library</vt:lpstr>
      <vt:lpstr>Demonstration: Adding jQuery to a Web Project</vt:lpstr>
      <vt:lpstr>Text Continuation Slide</vt:lpstr>
      <vt:lpstr>Text Continuation Slide</vt:lpstr>
      <vt:lpstr>Selecting Elements and Traversing the DOM by Using jQuery</vt:lpstr>
      <vt:lpstr>Adding, Removing, and Modifying Elements by Using jQuery</vt:lpstr>
      <vt:lpstr>Handling Control Events by Using jQuery</vt:lpstr>
      <vt:lpstr>Demonstration: Displaying Data and Handling Events by Using JavaScript</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Module3</dc:title>
  <dc:creator>Vikkie Boyd</dc:creator>
  <cp:lastModifiedBy>Administrator</cp:lastModifiedBy>
  <cp:revision>9</cp:revision>
  <dcterms:created xsi:type="dcterms:W3CDTF">2012-11-28T14:34:04Z</dcterms:created>
  <dcterms:modified xsi:type="dcterms:W3CDTF">2016-12-06T20:09:27Z</dcterms:modified>
</cp:coreProperties>
</file>