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Segoe UI" panose="020B0502040204020203" pitchFamily="34" charset="0"/>
      <p:regular r:id="rId21"/>
      <p:bold r:id="rId22"/>
      <p:italic r:id="rId23"/>
      <p:boldItalic r:id="rId24"/>
    </p:embeddedFont>
    <p:embeddedFont>
      <p:font typeface="Segoe UI Light" panose="020B0502040204020203" pitchFamily="34" charset="0"/>
      <p:regular r:id="rId25"/>
      <p:italic r:id="rId26"/>
    </p:embeddedFont>
    <p:embeddedFont>
      <p:font typeface="Calibri" panose="020F0502020204030204" pitchFamily="34" charset="0"/>
      <p:regular r:id="rId27"/>
      <p:bold r:id="rId28"/>
      <p:italic r:id="rId29"/>
      <p:boldItalic r:id="rId30"/>
    </p:embeddedFont>
    <p:embeddedFont>
      <p:font typeface="Lucida Sans Unicode" panose="020B0602030504020204" pitchFamily="34" charset="0"/>
      <p:regular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39" autoAdjust="0"/>
  </p:normalViewPr>
  <p:slideViewPr>
    <p:cSldViewPr>
      <p:cViewPr>
        <p:scale>
          <a:sx n="100" d="100"/>
          <a:sy n="100" d="100"/>
        </p:scale>
        <p:origin x="1914" y="132"/>
      </p:cViewPr>
      <p:guideLst>
        <p:guide orient="horz" pos="2160"/>
        <p:guide pos="2880"/>
      </p:guideLst>
    </p:cSldViewPr>
  </p:slideViewPr>
  <p:notesTextViewPr>
    <p:cViewPr>
      <p:scale>
        <a:sx n="1" d="1"/>
        <a:sy n="1" d="1"/>
      </p:scale>
      <p:origin x="0" y="0"/>
    </p:cViewPr>
  </p:notesTextViewPr>
  <p:notesViewPr>
    <p:cSldViewPr>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6DFE5B-1DD4-4810-9B71-6DDF9457245A}" type="datetimeFigureOut">
              <a:rPr lang="en-US" smtClean="0"/>
              <a:t>12/7/2016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EF1FC-B921-413E-B26F-65C2A03BC764}" type="slidenum">
              <a:rPr lang="en-US" smtClean="0"/>
              <a:t>‹#›</a:t>
            </a:fld>
            <a:endParaRPr lang="en-US" dirty="0"/>
          </a:p>
        </p:txBody>
      </p:sp>
    </p:spTree>
    <p:extLst>
      <p:ext uri="{BB962C8B-B14F-4D97-AF65-F5344CB8AC3E}">
        <p14:creationId xmlns:p14="http://schemas.microsoft.com/office/powerpoint/2010/main" val="113029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BAEF1FC-B921-413E-B26F-65C2A03BC764}"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920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At the time of writing, Google Chrome™ and Opera™ are the only browsers that support the </a:t>
            </a:r>
            <a:r>
              <a:rPr lang="en-US" sz="1000" b="1" dirty="0">
                <a:latin typeface="Arial"/>
                <a:ea typeface="Calibri"/>
                <a:cs typeface="Times New Roman"/>
              </a:rPr>
              <a:t>step</a:t>
            </a:r>
            <a:r>
              <a:rPr lang="en-US" sz="1000" dirty="0">
                <a:latin typeface="Arial"/>
                <a:ea typeface="Calibri"/>
                <a:cs typeface="Segoe UI"/>
              </a:rPr>
              <a:t> attribute. If you try this validation with other browsers, the text is not validated and whatever is in the textbox is submitted to the server.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151081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Use a pattern for simple pattern matching only. Regular expressions can become complex and difficult to maintain. It is also very difficult to express more than one pattern. In these cases, it may be better to perform the validation by using JavaScript code, as described in the next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895371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by default, different browsers may handle input that is not valid in different ways. Use styles to provide consistency that is independent of the browser.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CSS styles fields containing invalid data with a red border and fields with valid data have a green border.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96220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new forms input types and attributes in HTML5 can reduce the amount of JavaScript that a developer needs to write to validate data, but do not eliminate the requirement altogether; many types of validation are better suited to JavaScript code than to HTML5.</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608969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have seen the </a:t>
            </a:r>
            <a:r>
              <a:rPr lang="en-US" sz="1000" b="1" dirty="0">
                <a:latin typeface="Arial"/>
                <a:ea typeface="Calibri"/>
                <a:cs typeface="Times New Roman"/>
              </a:rPr>
              <a:t>onsubmit</a:t>
            </a:r>
            <a:r>
              <a:rPr lang="en-US" sz="1000" dirty="0">
                <a:latin typeface="Arial"/>
                <a:ea typeface="Calibri"/>
                <a:cs typeface="Segoe UI"/>
              </a:rPr>
              <a:t> attribute written by using camel casing as </a:t>
            </a:r>
            <a:r>
              <a:rPr lang="en-US" sz="1000" b="1" dirty="0">
                <a:latin typeface="Arial"/>
                <a:ea typeface="Calibri"/>
                <a:cs typeface="Times New Roman"/>
              </a:rPr>
              <a:t>onSubmit</a:t>
            </a:r>
            <a:r>
              <a:rPr lang="en-US" sz="1000" dirty="0">
                <a:latin typeface="Arial"/>
                <a:ea typeface="Calibri"/>
                <a:cs typeface="Segoe UI"/>
              </a:rPr>
              <a:t>. Either casing will work in HTML5.  XHTML is case sensitive and all lowercase letters should be used if compatibility is important.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catches the </a:t>
            </a:r>
            <a:r>
              <a:rPr lang="en-US" sz="1000" b="1" dirty="0">
                <a:latin typeface="Arial"/>
                <a:ea typeface="Calibri"/>
                <a:cs typeface="Times New Roman"/>
              </a:rPr>
              <a:t>input</a:t>
            </a:r>
            <a:r>
              <a:rPr lang="en-US" sz="1000" dirty="0">
                <a:latin typeface="Arial"/>
                <a:ea typeface="Calibri"/>
                <a:cs typeface="Segoe UI"/>
              </a:rPr>
              <a:t> event and calls </a:t>
            </a:r>
            <a:r>
              <a:rPr lang="en-US" sz="1000" b="1" dirty="0">
                <a:latin typeface="Arial"/>
                <a:ea typeface="Calibri"/>
                <a:cs typeface="Times New Roman"/>
              </a:rPr>
              <a:t>setCustomValidity</a:t>
            </a:r>
            <a:r>
              <a:rPr lang="en-US" sz="1000" dirty="0">
                <a:latin typeface="Arial"/>
                <a:ea typeface="Calibri"/>
                <a:cs typeface="Segoe UI"/>
              </a:rPr>
              <a:t> rather than using the </a:t>
            </a:r>
            <a:r>
              <a:rPr lang="en-US" sz="1000" b="1" dirty="0">
                <a:latin typeface="Arial"/>
                <a:ea typeface="Calibri"/>
                <a:cs typeface="Times New Roman"/>
              </a:rPr>
              <a:t>submit</a:t>
            </a:r>
            <a:r>
              <a:rPr lang="en-US" sz="1000" dirty="0">
                <a:latin typeface="Arial"/>
                <a:ea typeface="Calibri"/>
                <a:cs typeface="Segoe UI"/>
              </a:rPr>
              <a:t> event. Highlight that this type of validation is very fine-grained, but can lead to performance problems if the validation logic takes too long to run.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98856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On the slide, the top section is an HTML form, and the bottom section is the JavaScript code that validates the </a:t>
            </a:r>
            <a:r>
              <a:rPr lang="en-US" sz="1000" b="1" dirty="0">
                <a:latin typeface="Arial"/>
                <a:ea typeface="Calibri"/>
                <a:cs typeface="Times New Roman"/>
              </a:rPr>
              <a:t>scoreField</a:t>
            </a:r>
            <a:r>
              <a:rPr lang="en-US" sz="1000" dirty="0">
                <a:latin typeface="Arial"/>
                <a:ea typeface="Calibri"/>
                <a:cs typeface="Segoe UI"/>
              </a:rPr>
              <a:t> field.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97271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a:t>
            </a:r>
            <a:r>
              <a:rPr lang="en-US" sz="1000" b="1" dirty="0">
                <a:latin typeface="Arial"/>
                <a:ea typeface="Calibri"/>
                <a:cs typeface="Times New Roman"/>
              </a:rPr>
              <a:t>required</a:t>
            </a:r>
            <a:r>
              <a:rPr lang="en-US" sz="1000" dirty="0">
                <a:latin typeface="Arial"/>
                <a:ea typeface="Calibri"/>
                <a:cs typeface="Segoe UI"/>
              </a:rPr>
              <a:t> attribute in HTML5 does not ensure that the user enters non-whitespace characters.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25874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Recall that when using HTML5 input types and attributes, you can use the </a:t>
            </a:r>
            <a:r>
              <a:rPr lang="en-US" sz="1000" b="1" dirty="0">
                <a:latin typeface="Arial"/>
                <a:ea typeface="Calibri"/>
                <a:cs typeface="Times New Roman"/>
              </a:rPr>
              <a:t>valid</a:t>
            </a:r>
            <a:r>
              <a:rPr lang="en-US" sz="1000" dirty="0">
                <a:latin typeface="Arial"/>
                <a:ea typeface="Calibri"/>
                <a:cs typeface="Segoe UI"/>
              </a:rPr>
              <a:t> and </a:t>
            </a:r>
            <a:r>
              <a:rPr lang="en-US" sz="1000" b="1" dirty="0">
                <a:latin typeface="Arial"/>
                <a:ea typeface="Calibri"/>
                <a:cs typeface="Times New Roman"/>
              </a:rPr>
              <a:t>invalid</a:t>
            </a:r>
            <a:r>
              <a:rPr lang="en-US" sz="1000" dirty="0">
                <a:latin typeface="Arial"/>
                <a:ea typeface="Calibri"/>
                <a:cs typeface="Segoe UI"/>
              </a:rPr>
              <a:t> pseudo classes in CSS to detect which fields are valid and which are not. Styling fields dynamically by using CSS enables a developer to customize this approach, and if necessary provide different styling to highlight different types of validation errors (missing mandatory field, not a valid date, age too low, and so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it is possible for an element to have many classes applied to it, so in a real-word example this code would be more sophisticated in order to add and remove the class gracefully.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0508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E:\Mod04\Labfiles\Solution\Exercise 2</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and then double-click </a:t>
            </a:r>
            <a:r>
              <a:rPr lang="en-US" sz="1000" b="1" dirty="0">
                <a:effectLst/>
                <a:latin typeface="Arial"/>
                <a:ea typeface="Times New Roman"/>
                <a:cs typeface="Times New Roman"/>
              </a:rPr>
              <a:t>register.htm</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find the </a:t>
            </a:r>
            <a:r>
              <a:rPr lang="en-US" sz="1000" b="1" dirty="0">
                <a:effectLst/>
                <a:latin typeface="Arial"/>
                <a:ea typeface="Times New Roman"/>
                <a:cs typeface="Times New Roman"/>
              </a:rPr>
              <a:t>&lt;form&gt;</a:t>
            </a:r>
            <a:r>
              <a:rPr lang="en-US" sz="1000" dirty="0">
                <a:effectLst/>
                <a:latin typeface="Arial"/>
                <a:ea typeface="Times New Roman"/>
                <a:cs typeface="Segoe UI"/>
              </a:rPr>
              <a:t> element, and explain that students will create this form to enable new users to register with the conference. The form contains fields for the user's first name, last name, email address, password (including a confirm password field), and an optional URL if the user has a web site. The HTML markup uses input attributes to validate the data entered by the user.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register.js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explain that students will write the </a:t>
            </a:r>
            <a:r>
              <a:rPr lang="en-US" sz="1000" b="1" dirty="0">
                <a:effectLst/>
                <a:latin typeface="Arial"/>
                <a:ea typeface="Times New Roman"/>
                <a:cs typeface="Times New Roman"/>
              </a:rPr>
              <a:t>checkPassword</a:t>
            </a:r>
            <a:r>
              <a:rPr lang="en-US" sz="1000" dirty="0">
                <a:effectLst/>
                <a:latin typeface="Arial"/>
                <a:ea typeface="Times New Roman"/>
                <a:cs typeface="Segoe UI"/>
              </a:rPr>
              <a:t> function to verify that the values entered in the password and confirm that password fields match.</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styles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register.css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explain that students will create the style that highlights input elements that fail validation by using the </a:t>
            </a:r>
            <a:r>
              <a:rPr lang="en-US" sz="1000" b="1" dirty="0">
                <a:effectLst/>
                <a:latin typeface="Arial"/>
                <a:ea typeface="Times New Roman"/>
                <a:cs typeface="Times New Roman"/>
              </a:rPr>
              <a:t>input:invalid</a:t>
            </a:r>
            <a:r>
              <a:rPr lang="en-US" sz="1000" dirty="0">
                <a:effectLst/>
                <a:latin typeface="Arial"/>
                <a:ea typeface="Times New Roman"/>
                <a:cs typeface="Segoe UI"/>
              </a:rPr>
              <a:t> pseudo-class.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lvl="0">
              <a:lnSpc>
                <a:spcPct val="115000"/>
              </a:lnSpc>
              <a:spcAft>
                <a:spcPts val="995"/>
              </a:spcAft>
            </a:pPr>
            <a:r>
              <a:rPr lang="en-US" sz="1000" dirty="0">
                <a:effectLst/>
                <a:latin typeface="Arial"/>
                <a:ea typeface="Times New Roman"/>
                <a:cs typeface="Segoe UI"/>
              </a:rPr>
              <a:t>11.     In Internet Explorer, on the </a:t>
            </a:r>
            <a:r>
              <a:rPr lang="en-US" sz="1000" b="1" dirty="0">
                <a:effectLst/>
                <a:latin typeface="Arial"/>
                <a:ea typeface="Times New Roman"/>
                <a:cs typeface="Times New Roman"/>
              </a:rPr>
              <a:t>Home</a:t>
            </a:r>
            <a:r>
              <a:rPr lang="en-US" sz="1000" dirty="0">
                <a:effectLst/>
                <a:latin typeface="Arial"/>
                <a:ea typeface="Times New Roman"/>
                <a:cs typeface="Segoe UI"/>
              </a:rPr>
              <a:t> page, in the navigation bar, click </a:t>
            </a:r>
            <a:r>
              <a:rPr lang="en-US" sz="1000" b="1" dirty="0">
                <a:effectLst/>
                <a:latin typeface="Arial"/>
                <a:ea typeface="Times New Roman"/>
                <a:cs typeface="Times New Roman"/>
              </a:rPr>
              <a:t>Register</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116332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students are familiar with earlier versions of HTML, they will find that HTML5 builds on their existing knowledge and offers refinements and improvements to forms input.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7383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should be familiar with forms in previous versions of HTML, so do not spend too long on this lesson (10 minutes). Concentrate on the new features available in HTML5.</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18813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the difference in purpose between the </a:t>
            </a:r>
            <a:r>
              <a:rPr lang="en-US" sz="1000" b="1" dirty="0">
                <a:latin typeface="Arial"/>
                <a:ea typeface="Calibri"/>
                <a:cs typeface="Times New Roman"/>
              </a:rPr>
              <a:t>name</a:t>
            </a:r>
            <a:r>
              <a:rPr lang="en-US" sz="1000" dirty="0">
                <a:latin typeface="Arial"/>
                <a:ea typeface="Calibri"/>
                <a:cs typeface="Segoe UI"/>
              </a:rPr>
              <a:t> and </a:t>
            </a:r>
            <a:r>
              <a:rPr lang="en-US" sz="1000" b="1" dirty="0">
                <a:latin typeface="Arial"/>
                <a:ea typeface="Calibri"/>
                <a:cs typeface="Times New Roman"/>
              </a:rPr>
              <a:t>id</a:t>
            </a:r>
            <a:r>
              <a:rPr lang="en-US" sz="1000" dirty="0">
                <a:latin typeface="Arial"/>
                <a:ea typeface="Calibri"/>
                <a:cs typeface="Segoe UI"/>
              </a:rPr>
              <a:t> attributes for input controls. Highlight the best practices for specifying the various elements in a form that enable them to be styled and processed more easily.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75906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Not all of the new input types are functional in Internet Explorer 10, although </a:t>
            </a:r>
            <a:r>
              <a:rPr lang="en-US" sz="1000" b="1" dirty="0">
                <a:latin typeface="Arial"/>
                <a:ea typeface="Calibri"/>
                <a:cs typeface="Times New Roman"/>
              </a:rPr>
              <a:t>checkbox</a:t>
            </a:r>
            <a:r>
              <a:rPr lang="en-US" sz="1000" dirty="0">
                <a:latin typeface="Arial"/>
                <a:ea typeface="Calibri"/>
                <a:cs typeface="Segoe UI"/>
              </a:rPr>
              <a:t> and </a:t>
            </a:r>
            <a:r>
              <a:rPr lang="en-US" sz="1000" b="1" dirty="0">
                <a:latin typeface="Arial"/>
                <a:ea typeface="Calibri"/>
                <a:cs typeface="Times New Roman"/>
              </a:rPr>
              <a:t>file</a:t>
            </a:r>
            <a:r>
              <a:rPr lang="en-US" sz="1000" dirty="0">
                <a:latin typeface="Arial"/>
                <a:ea typeface="Calibri"/>
                <a:cs typeface="Segoe UI"/>
              </a:rPr>
              <a:t> both work, so you might wish to demonstrate them. Also call out the </a:t>
            </a:r>
            <a:r>
              <a:rPr lang="en-US" sz="1000" b="1" dirty="0">
                <a:latin typeface="Arial"/>
                <a:ea typeface="Calibri"/>
                <a:cs typeface="Times New Roman"/>
              </a:rPr>
              <a:t>password</a:t>
            </a:r>
            <a:r>
              <a:rPr lang="en-US" sz="1000" dirty="0">
                <a:latin typeface="Arial"/>
                <a:ea typeface="Calibri"/>
                <a:cs typeface="Segoe UI"/>
              </a:rPr>
              <a:t> and </a:t>
            </a:r>
            <a:r>
              <a:rPr lang="en-US" sz="1000" b="1" dirty="0">
                <a:latin typeface="Arial"/>
                <a:ea typeface="Calibri"/>
                <a:cs typeface="Times New Roman"/>
              </a:rPr>
              <a:t>email</a:t>
            </a:r>
            <a:r>
              <a:rPr lang="en-US" sz="1000" dirty="0">
                <a:latin typeface="Arial"/>
                <a:ea typeface="Calibri"/>
                <a:cs typeface="Segoe UI"/>
              </a:rPr>
              <a:t> input types, because these are used in the lab.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datalist</a:t>
            </a:r>
            <a:r>
              <a:rPr lang="en-US" sz="1000" dirty="0">
                <a:latin typeface="Arial"/>
                <a:ea typeface="Calibri"/>
                <a:cs typeface="Segoe UI"/>
              </a:rPr>
              <a:t>, </a:t>
            </a:r>
            <a:r>
              <a:rPr lang="en-US" sz="1000" b="1" dirty="0">
                <a:latin typeface="Arial"/>
                <a:ea typeface="Calibri"/>
                <a:cs typeface="Times New Roman"/>
              </a:rPr>
              <a:t>textarea</a:t>
            </a:r>
            <a:r>
              <a:rPr lang="en-US" sz="1000" dirty="0">
                <a:latin typeface="Arial"/>
                <a:ea typeface="Calibri"/>
                <a:cs typeface="Segoe UI"/>
              </a:rPr>
              <a:t>, and </a:t>
            </a:r>
            <a:r>
              <a:rPr lang="en-US" sz="1000" b="1" dirty="0">
                <a:latin typeface="Arial"/>
                <a:ea typeface="Calibri"/>
                <a:cs typeface="Times New Roman"/>
              </a:rPr>
              <a:t>select</a:t>
            </a:r>
            <a:r>
              <a:rPr lang="en-US" sz="1000" dirty="0">
                <a:latin typeface="Arial"/>
                <a:ea typeface="Calibri"/>
                <a:cs typeface="Segoe UI"/>
              </a:rPr>
              <a:t> elements are all available in Internet Explorer 10.</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Note that HTML5 places emphasis on the data being gathered, not the control being used to collect it.  </a:t>
            </a:r>
          </a:p>
          <a:p>
            <a:pPr>
              <a:lnSpc>
                <a:spcPct val="115000"/>
              </a:lnSpc>
              <a:spcAft>
                <a:spcPts val="1000"/>
              </a:spcAft>
            </a:pPr>
            <a:r>
              <a:rPr lang="en-US" sz="1000" dirty="0">
                <a:latin typeface="Arial"/>
                <a:ea typeface="Calibri"/>
                <a:cs typeface="Times New Roman"/>
              </a:rPr>
              <a:t>There is a </a:t>
            </a:r>
            <a:r>
              <a:rPr lang="en-US" sz="1000" b="1" dirty="0">
                <a:latin typeface="Arial"/>
                <a:ea typeface="Calibri"/>
                <a:cs typeface="Times New Roman"/>
              </a:rPr>
              <a:t>&lt;button&gt;</a:t>
            </a:r>
            <a:r>
              <a:rPr lang="en-US" sz="1000" dirty="0">
                <a:latin typeface="Arial"/>
                <a:ea typeface="Calibri"/>
                <a:cs typeface="Times New Roman"/>
              </a:rPr>
              <a:t> element, but it produces varying results in different browsers and its use is discouraged.  Encourage students to use </a:t>
            </a:r>
            <a:r>
              <a:rPr lang="en-US" sz="1000" b="1" dirty="0">
                <a:latin typeface="Arial"/>
                <a:ea typeface="Calibri"/>
                <a:cs typeface="Times New Roman"/>
              </a:rPr>
              <a:t>&lt;input type="</a:t>
            </a:r>
            <a:r>
              <a:rPr lang="en-US" sz="1000" dirty="0">
                <a:latin typeface="Arial"/>
                <a:ea typeface="Calibri"/>
                <a:cs typeface="Times New Roman"/>
              </a:rPr>
              <a:t>button</a:t>
            </a:r>
            <a:r>
              <a:rPr lang="en-US" sz="1000" b="1" dirty="0">
                <a:latin typeface="Arial"/>
                <a:ea typeface="Calibri"/>
                <a:cs typeface="Times New Roman"/>
              </a:rPr>
              <a:t>" /&gt;</a:t>
            </a:r>
            <a:r>
              <a:rPr lang="en-US" sz="1000" dirty="0">
                <a:latin typeface="Arial"/>
                <a:ea typeface="Calibri"/>
                <a:cs typeface="Times New Roman"/>
              </a:rPr>
              <a:t> instead. </a:t>
            </a:r>
          </a:p>
          <a:p>
            <a:pPr>
              <a:lnSpc>
                <a:spcPct val="115000"/>
              </a:lnSpc>
              <a:spcAft>
                <a:spcPts val="1000"/>
              </a:spcAft>
            </a:pPr>
            <a:r>
              <a:rPr lang="en-US" sz="1000" dirty="0">
                <a:latin typeface="Arial"/>
                <a:ea typeface="Calibri"/>
                <a:cs typeface="Times New Roman"/>
              </a:rPr>
              <a:t>Inputs </a:t>
            </a:r>
            <a:r>
              <a:rPr lang="en-US" sz="1000" i="1" dirty="0">
                <a:latin typeface="Arial"/>
                <a:ea typeface="Calibri"/>
                <a:cs typeface="Times New Roman"/>
              </a:rPr>
              <a:t>can</a:t>
            </a:r>
            <a:r>
              <a:rPr lang="en-US" sz="1000" dirty="0">
                <a:latin typeface="Arial"/>
                <a:ea typeface="Calibri"/>
                <a:cs typeface="Times New Roman"/>
              </a:rPr>
              <a:t> be placed outside of forms in HTML5, provided that the input’s </a:t>
            </a:r>
            <a:r>
              <a:rPr lang="en-US" sz="1000" b="1" dirty="0">
                <a:latin typeface="Arial"/>
                <a:ea typeface="Calibri"/>
                <a:cs typeface="Times New Roman"/>
              </a:rPr>
              <a:t>form</a:t>
            </a:r>
            <a:r>
              <a:rPr lang="en-US" sz="1000" dirty="0">
                <a:latin typeface="Arial"/>
                <a:ea typeface="Calibri"/>
                <a:cs typeface="Times New Roman"/>
              </a:rPr>
              <a:t> attribute is set to the id of the form to which it belongs. However, it is better to place the inputs inside the container </a:t>
            </a:r>
            <a:r>
              <a:rPr lang="en-US" sz="1000" b="1" dirty="0">
                <a:latin typeface="Arial"/>
                <a:ea typeface="Calibri"/>
                <a:cs typeface="Times New Roman"/>
              </a:rPr>
              <a:t>form</a:t>
            </a:r>
            <a:r>
              <a:rPr lang="en-US" sz="1000" dirty="0">
                <a:latin typeface="Arial"/>
                <a:ea typeface="Calibri"/>
                <a:cs typeface="Times New Roman"/>
              </a:rPr>
              <a:t> element because it keeps them together and makes the web page easier to maintain. </a:t>
            </a:r>
          </a:p>
        </p:txBody>
      </p:sp>
      <p:sp>
        <p:nvSpPr>
          <p:cNvPr id="4" name="Slide Number Placeholder 3"/>
          <p:cNvSpPr>
            <a:spLocks noGrp="1"/>
          </p:cNvSpPr>
          <p:nvPr>
            <p:ph type="sldNum" sz="quarter" idx="10"/>
          </p:nvPr>
        </p:nvSpPr>
        <p:spPr/>
        <p:txBody>
          <a:bodyPr/>
          <a:lstStyle/>
          <a:p>
            <a:fld id="{ABAEF1FC-B921-413E-B26F-65C2A03BC764}"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6843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Concentrate on the attributes that are commonly accepted and that are required for the lab (the attributes listed on the slide). However, do not go into detail because this is the purpose of the next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25210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By the end of this lesson, ensure that students fully understand the need for client-side validation of forms data and how it differs from server-side validation.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7805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the defense-in-depth approach for building robust web applications. Treat all user input with suspicion, only pass data to a server that appears to be valid, and validate the data comprehensively on the server.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982245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way in which Internet Explorer highlights missing mandatory fields is purely a feature of the browser and is not specified by any standards.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352949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89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4</a:t>
            </a:r>
          </a:p>
        </p:txBody>
      </p:sp>
      <p:sp>
        <p:nvSpPr>
          <p:cNvPr id="3" name="Subtitle 2"/>
          <p:cNvSpPr>
            <a:spLocks noGrp="1"/>
          </p:cNvSpPr>
          <p:nvPr>
            <p:ph type="subTitle" sz="quarter" idx="1"/>
          </p:nvPr>
        </p:nvSpPr>
        <p:spPr/>
        <p:txBody>
          <a:bodyPr/>
          <a:lstStyle/>
          <a:p>
            <a:r>
              <a:rPr lang="en-GB" dirty="0"/>
              <a:t>Creating Forms to Collect and Validate User Input
</a:t>
            </a:r>
            <a:endParaRPr lang="en-US" dirty="0"/>
          </a:p>
        </p:txBody>
      </p:sp>
    </p:spTree>
    <p:extLst>
      <p:ext uri="{BB962C8B-B14F-4D97-AF65-F5344CB8AC3E}">
        <p14:creationId xmlns:p14="http://schemas.microsoft.com/office/powerpoint/2010/main" val="145702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Numeric Input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min </a:t>
            </a:r>
            <a:r>
              <a:rPr lang="en-US" dirty="0"/>
              <a:t>and </a:t>
            </a:r>
            <a:r>
              <a:rPr lang="en-US" b="1" dirty="0"/>
              <a:t>max</a:t>
            </a:r>
            <a:r>
              <a:rPr lang="en-US" dirty="0"/>
              <a:t>attributes to specify the upper and lower limit for numeric data</a:t>
            </a:r>
          </a:p>
        </p:txBody>
      </p:sp>
      <p:sp>
        <p:nvSpPr>
          <p:cNvPr id="5" name="TextBox 3"/>
          <p:cNvSpPr txBox="1"/>
          <p:nvPr/>
        </p:nvSpPr>
        <p:spPr>
          <a:xfrm>
            <a:off x="419099" y="2787253"/>
            <a:ext cx="8413616"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&lt;input id="percentage" type="number" min="0" max="100" /&gt;</a:t>
            </a:r>
            <a:endParaRPr lang="en-GB" sz="2000" b="0" dirty="0">
              <a:latin typeface="Lucida Sans Unicode" pitchFamily="34" charset="0"/>
              <a:cs typeface="Lucida Sans Unicode" pitchFamily="34" charset="0"/>
            </a:endParaRPr>
          </a:p>
        </p:txBody>
      </p:sp>
      <p:pic>
        <p:nvPicPr>
          <p:cNvPr id="6" name="Picture 5" descr="A screen shot showing how the browser highlights fields with values that fall outside the range specified by the min and max attrib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329" y="3429000"/>
            <a:ext cx="6618861" cy="279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0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Text Input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pattern</a:t>
            </a:r>
            <a:r>
              <a:rPr lang="en-US" dirty="0"/>
              <a:t> attribute to validate text-based input by using a regular expression</a:t>
            </a:r>
          </a:p>
        </p:txBody>
      </p:sp>
      <p:sp>
        <p:nvSpPr>
          <p:cNvPr id="5" name="TextBox 3"/>
          <p:cNvSpPr txBox="1"/>
          <p:nvPr/>
        </p:nvSpPr>
        <p:spPr>
          <a:xfrm>
            <a:off x="419099" y="2787253"/>
            <a:ext cx="8413616"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&lt;input id="orderRef" name="orderReference" type="text" </a:t>
            </a:r>
          </a:p>
          <a:p>
            <a:r>
              <a:rPr lang="en-US" b="0" dirty="0">
                <a:latin typeface="Lucida Sans Unicode" pitchFamily="34" charset="0"/>
                <a:cs typeface="Lucida Sans Unicode" pitchFamily="34" charset="0"/>
              </a:rPr>
              <a:t>  pattern="[0-9]{2}[A-Z]{3}" title="2 digits and 3 uppercase letters" /&gt;</a:t>
            </a:r>
            <a:endParaRPr lang="en-GB" b="0" dirty="0">
              <a:latin typeface="Lucida Sans Unicode" pitchFamily="34" charset="0"/>
              <a:cs typeface="Lucida Sans Unicode" pitchFamily="34" charset="0"/>
            </a:endParaRPr>
          </a:p>
        </p:txBody>
      </p:sp>
      <p:pic>
        <p:nvPicPr>
          <p:cNvPr id="6" name="Picture 5" descr="A screen shot showing how the browser displays fields that do not match the pattern attrib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76" y="3649899"/>
            <a:ext cx="5066996" cy="297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11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e5db75c-95a0-49bc-a563-2c1fa9e6e6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Styling Fields to Provide Feedback</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t>Use CSS to style input fields</a:t>
            </a:r>
          </a:p>
          <a:p>
            <a:pPr lvl="1"/>
            <a:r>
              <a:rPr lang="en-US" b="0" dirty="0"/>
              <a:t>Use the </a:t>
            </a:r>
            <a:r>
              <a:rPr lang="en-US" dirty="0"/>
              <a:t>valid</a:t>
            </a:r>
            <a:r>
              <a:rPr lang="en-US" b="0" dirty="0"/>
              <a:t> and </a:t>
            </a:r>
            <a:r>
              <a:rPr lang="en-US" dirty="0"/>
              <a:t>invalid</a:t>
            </a:r>
            <a:r>
              <a:rPr lang="en-US" b="0" dirty="0"/>
              <a:t> pseudo-classes to detect fields that have passed or failed validation</a:t>
            </a:r>
          </a:p>
        </p:txBody>
      </p:sp>
      <p:sp>
        <p:nvSpPr>
          <p:cNvPr id="5" name="TextBox 4"/>
          <p:cNvSpPr txBox="1"/>
          <p:nvPr/>
        </p:nvSpPr>
        <p:spPr>
          <a:xfrm>
            <a:off x="419099" y="2787253"/>
            <a:ext cx="2849395" cy="258532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input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 solid 1px;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input:invalid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input:valid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6" name="Picture 5" descr="A screen shot showing how a field is highlighted by using the invalid pseudo-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8" y="2761455"/>
            <a:ext cx="4387694" cy="230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54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Lesson 3: Validating User Input by Using JavaScript</a:t>
            </a:r>
            <a:endParaRPr lang="en-US" dirty="0"/>
          </a:p>
        </p:txBody>
      </p:sp>
      <p:sp>
        <p:nvSpPr>
          <p:cNvPr id="3" name="Text Placeholder 2"/>
          <p:cNvSpPr>
            <a:spLocks noGrp="1"/>
          </p:cNvSpPr>
          <p:nvPr>
            <p:ph type="body" idx="1"/>
          </p:nvPr>
        </p:nvSpPr>
        <p:spPr/>
        <p:txBody>
          <a:bodyPr/>
          <a:lstStyle/>
          <a:p>
            <a:r>
              <a:rPr lang="en-GB" dirty="0"/>
              <a:t>Handling Input Events
Validating Input
Ensuring that Fields are Not Empty
Providing Feedback to the User
Demonstration: Creating a Form and Validating User Input</a:t>
            </a:r>
            <a:endParaRPr lang="en-US" dirty="0"/>
          </a:p>
        </p:txBody>
      </p:sp>
    </p:spTree>
    <p:extLst>
      <p:ext uri="{BB962C8B-B14F-4D97-AF65-F5344CB8AC3E}">
        <p14:creationId xmlns:p14="http://schemas.microsoft.com/office/powerpoint/2010/main" val="125758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0b1c37-9526-4997-9b86-967f3e989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Input Events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Catch the </a:t>
            </a:r>
            <a:r>
              <a:rPr lang="en-GB" b="1" dirty="0"/>
              <a:t>submit</a:t>
            </a:r>
            <a:r>
              <a:rPr lang="en-GB" dirty="0"/>
              <a:t> event to validate an entire form</a:t>
            </a:r>
          </a:p>
          <a:p>
            <a:pPr lvl="1"/>
            <a:r>
              <a:rPr lang="en-GB" dirty="0"/>
              <a:t>Return true if the data is valid, false otherwise</a:t>
            </a:r>
          </a:p>
          <a:p>
            <a:pPr lvl="1"/>
            <a:r>
              <a:rPr lang="en-GB" dirty="0"/>
              <a:t>The form is only submitted if the </a:t>
            </a:r>
            <a:r>
              <a:rPr lang="en-GB" b="1" dirty="0"/>
              <a:t>submit</a:t>
            </a:r>
            <a:r>
              <a:rPr lang="en-GB" dirty="0"/>
              <a:t> event handler returns true</a:t>
            </a:r>
          </a:p>
          <a:p>
            <a:endParaRPr lang="en-GB" dirty="0"/>
          </a:p>
          <a:p>
            <a:r>
              <a:rPr lang="en-GB" dirty="0"/>
              <a:t>Catch the </a:t>
            </a:r>
            <a:r>
              <a:rPr lang="en-GB" b="1" dirty="0"/>
              <a:t>input</a:t>
            </a:r>
            <a:r>
              <a:rPr lang="en-GB" dirty="0"/>
              <a:t> event to validate individual fields on a character-by-character basis</a:t>
            </a:r>
          </a:p>
          <a:p>
            <a:pPr lvl="1"/>
            <a:r>
              <a:rPr lang="en-GB" dirty="0"/>
              <a:t>If the data is not valid, display an error message by using the </a:t>
            </a:r>
            <a:r>
              <a:rPr lang="en-GB" b="1" dirty="0"/>
              <a:t>setCustomValidity</a:t>
            </a:r>
            <a:r>
              <a:rPr lang="en-GB" dirty="0"/>
              <a:t> function</a:t>
            </a:r>
          </a:p>
          <a:p>
            <a:pPr lvl="1"/>
            <a:r>
              <a:rPr lang="en-GB" dirty="0"/>
              <a:t>If the data is valid, reset the error message to an empty string</a:t>
            </a:r>
          </a:p>
        </p:txBody>
      </p:sp>
    </p:spTree>
    <p:extLst>
      <p:ext uri="{BB962C8B-B14F-4D97-AF65-F5344CB8AC3E}">
        <p14:creationId xmlns:p14="http://schemas.microsoft.com/office/powerpoint/2010/main" val="25480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Input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JavaScript code to emulate unsupported HTML5 input types and attributes in a browser:</a:t>
            </a:r>
          </a:p>
        </p:txBody>
      </p:sp>
      <p:sp>
        <p:nvSpPr>
          <p:cNvPr id="5" name="TextBox 3"/>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 onsubmit="return validateForm();" &gt;</a:t>
            </a:r>
            <a:br>
              <a:rPr lang="en-US" sz="1600" b="0" dirty="0">
                <a:latin typeface="Lucida Sans Unicode" pitchFamily="34" charset="0"/>
                <a:cs typeface="Lucida Sans Unicode" pitchFamily="34" charset="0"/>
              </a:rPr>
            </a:br>
            <a:r>
              <a:rPr lang="en-US" sz="1600" b="0" dirty="0">
                <a:latin typeface="Lucida Sans Unicode" pitchFamily="34" charset="0"/>
                <a:cs typeface="Lucida Sans Unicode" pitchFamily="34" charset="0"/>
              </a:rPr>
              <a:t>   &lt;div id="scoreField" class="field"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&lt;input id="score" name="score" type="number"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&lt;/div&gt;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&lt;/form&gt;</a:t>
            </a:r>
            <a:endParaRPr lang="en-GB" sz="1600" b="0" dirty="0">
              <a:latin typeface="Lucida Sans Unicode" pitchFamily="34" charset="0"/>
              <a:cs typeface="Lucida Sans Unicode" pitchFamily="34" charset="0"/>
            </a:endParaRPr>
          </a:p>
        </p:txBody>
      </p:sp>
      <p:sp>
        <p:nvSpPr>
          <p:cNvPr id="6" name="TextBox 4"/>
          <p:cNvSpPr txBox="1"/>
          <p:nvPr/>
        </p:nvSpPr>
        <p:spPr>
          <a:xfrm>
            <a:off x="710924" y="3464951"/>
            <a:ext cx="7615948" cy="3046988"/>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isAnInteger( text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intTestRegex = /^\s*(\+|-)?\d+\s*$/;</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String(text).search(intTestRegex) != -1;</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if( ! isAnInteger(document.getElementById('score').value))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false;   /* No, it’s not a number! Form validation fails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true;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4680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Ensuring that Fields are Not Empty</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t>Use JavaScript code to ensure that a required field does not contain only whitespace:</a:t>
            </a:r>
            <a:endParaRPr lang="en-US" dirty="0"/>
          </a:p>
        </p:txBody>
      </p:sp>
      <p:sp>
        <p:nvSpPr>
          <p:cNvPr id="5" name="TextBox 4"/>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 onsubmit="return validateForm();" &gt;</a:t>
            </a:r>
          </a:p>
          <a:p>
            <a:r>
              <a:rPr lang="en-US" sz="1600" b="0" dirty="0">
                <a:latin typeface="Lucida Sans Unicode" pitchFamily="34" charset="0"/>
                <a:cs typeface="Lucida Sans Unicode" pitchFamily="34" charset="0"/>
              </a:rPr>
              <a:t>  &lt;div id="penaltiesField" class="field" &gt;</a:t>
            </a:r>
          </a:p>
          <a:p>
            <a:r>
              <a:rPr lang="en-US" sz="1600" b="0" dirty="0">
                <a:latin typeface="Lucida Sans Unicode" pitchFamily="34" charset="0"/>
                <a:cs typeface="Lucida Sans Unicode" pitchFamily="34" charset="0"/>
              </a:rPr>
              <a:t>      &lt;input id="penalties" name="penalties" type="text" /&gt;</a:t>
            </a:r>
          </a:p>
          <a:p>
            <a:r>
              <a:rPr lang="en-US" sz="1600" b="0" dirty="0">
                <a:latin typeface="Lucida Sans Unicode" pitchFamily="34" charset="0"/>
                <a:cs typeface="Lucida Sans Unicode" pitchFamily="34" charset="0"/>
              </a:rPr>
              <a:t>  &lt;/div&gt;</a:t>
            </a:r>
          </a:p>
          <a:p>
            <a:r>
              <a:rPr lang="en-US" sz="1600" b="0" dirty="0">
                <a:latin typeface="Lucida Sans Unicode" pitchFamily="34" charset="0"/>
                <a:cs typeface="Lucida Sans Unicode" pitchFamily="34" charset="0"/>
              </a:rPr>
              <a:t>&lt;/form&gt;</a:t>
            </a:r>
          </a:p>
        </p:txBody>
      </p:sp>
      <p:sp>
        <p:nvSpPr>
          <p:cNvPr id="6" name="TextBox 5"/>
          <p:cNvSpPr txBox="1"/>
          <p:nvPr/>
        </p:nvSpPr>
        <p:spPr>
          <a:xfrm>
            <a:off x="710924" y="3523316"/>
            <a:ext cx="7615948" cy="2800767"/>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isSignificant( text ){</a:t>
            </a:r>
          </a:p>
          <a:p>
            <a:r>
              <a:rPr lang="en-US" sz="1600" b="0" dirty="0">
                <a:latin typeface="Lucida Sans Unicode" pitchFamily="34" charset="0"/>
                <a:cs typeface="Lucida Sans Unicode" pitchFamily="34" charset="0"/>
              </a:rPr>
              <a:t>  var notWhitespaceTestRegex = /[^\s]{1,}/;</a:t>
            </a:r>
          </a:p>
          <a:p>
            <a:r>
              <a:rPr lang="en-US" sz="1600" b="0" dirty="0">
                <a:latin typeface="Lucida Sans Unicode" pitchFamily="34" charset="0"/>
                <a:cs typeface="Lucida Sans Unicode" pitchFamily="34" charset="0"/>
              </a:rPr>
              <a:t>  return String(text).search(notWhitespaceTestRegex) != -1;</a:t>
            </a:r>
          </a:p>
          <a:p>
            <a:r>
              <a:rPr lang="en-US" sz="1600" b="0" dirty="0">
                <a:latin typeface="Lucida Sans Unicode" pitchFamily="34" charset="0"/>
                <a:cs typeface="Lucida Sans Unicode" pitchFamily="34" charset="0"/>
              </a:rPr>
              <a:t>}</a:t>
            </a:r>
          </a:p>
          <a:p>
            <a:endParaRPr lang="en-US"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 {</a:t>
            </a:r>
          </a:p>
          <a:p>
            <a:r>
              <a:rPr lang="en-US" sz="1600" b="0" dirty="0">
                <a:latin typeface="Lucida Sans Unicode" pitchFamily="34" charset="0"/>
                <a:cs typeface="Lucida Sans Unicode" pitchFamily="34" charset="0"/>
              </a:rPr>
              <a:t>  if( ! isSignificant(document.getElementById(‘penalties’).value))</a:t>
            </a:r>
          </a:p>
          <a:p>
            <a:r>
              <a:rPr lang="en-US" sz="1600" b="0" dirty="0">
                <a:latin typeface="Lucida Sans Unicode" pitchFamily="34" charset="0"/>
                <a:cs typeface="Lucida Sans Unicode" pitchFamily="34" charset="0"/>
              </a:rPr>
              <a:t>    return false;   /* No! Form validation fails */</a:t>
            </a:r>
          </a:p>
          <a:p>
            <a:r>
              <a:rPr lang="en-US" sz="1600" b="0" dirty="0">
                <a:latin typeface="Lucida Sans Unicode" pitchFamily="34" charset="0"/>
                <a:cs typeface="Lucida Sans Unicode" pitchFamily="34" charset="0"/>
              </a:rPr>
              <a:t>  </a:t>
            </a:r>
          </a:p>
          <a:p>
            <a:r>
              <a:rPr lang="en-US" sz="1600" b="0" dirty="0">
                <a:latin typeface="Lucida Sans Unicode" pitchFamily="34" charset="0"/>
                <a:cs typeface="Lucida Sans Unicode" pitchFamily="34" charset="0"/>
              </a:rPr>
              <a:t>  return true;</a:t>
            </a:r>
          </a:p>
          <a:p>
            <a:r>
              <a:rPr lang="en-US" sz="16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23343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Providing Feedback to the User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Provide visual feedback to the user by defining styles and dynamically setting the class of an element:</a:t>
            </a:r>
          </a:p>
        </p:txBody>
      </p:sp>
      <p:sp>
        <p:nvSpPr>
          <p:cNvPr id="5" name="TextBox 3"/>
          <p:cNvSpPr txBox="1"/>
          <p:nvPr/>
        </p:nvSpPr>
        <p:spPr>
          <a:xfrm>
            <a:off x="710923" y="2349346"/>
            <a:ext cx="3063403"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.validatedFine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.validationError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2475455" y="3820654"/>
            <a:ext cx="6376078" cy="2862322"/>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validateForm()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textbox = document.getElementById("penalties");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 isSignificant(textBox.value))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"validationError";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false;   /* No! Form validation fails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"validatedFine";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true;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1777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d3fe65b-00e7-4135-9681-fbc0b00585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Creating a Form and Validating User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1 in lesson 4</a:t>
            </a:r>
          </a:p>
        </p:txBody>
      </p:sp>
    </p:spTree>
    <p:extLst>
      <p:ext uri="{BB962C8B-B14F-4D97-AF65-F5344CB8AC3E}">
        <p14:creationId xmlns:p14="http://schemas.microsoft.com/office/powerpoint/2010/main" val="234783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Creating HTML5 Forms
Validating User Input by Using HTML5 Attributes
Validating User Input by Using JavaScript</a:t>
            </a:r>
            <a:endParaRPr lang="en-US" dirty="0"/>
          </a:p>
        </p:txBody>
      </p:sp>
    </p:spTree>
    <p:extLst>
      <p:ext uri="{BB962C8B-B14F-4D97-AF65-F5344CB8AC3E}">
        <p14:creationId xmlns:p14="http://schemas.microsoft.com/office/powerpoint/2010/main" val="386021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Creating HTML5 Forms</a:t>
            </a:r>
            <a:endParaRPr lang="en-US" dirty="0"/>
          </a:p>
        </p:txBody>
      </p:sp>
      <p:sp>
        <p:nvSpPr>
          <p:cNvPr id="3" name="Text Placeholder 2"/>
          <p:cNvSpPr>
            <a:spLocks noGrp="1"/>
          </p:cNvSpPr>
          <p:nvPr>
            <p:ph type="body" idx="1"/>
          </p:nvPr>
        </p:nvSpPr>
        <p:spPr/>
        <p:txBody>
          <a:bodyPr/>
          <a:lstStyle/>
          <a:p>
            <a:r>
              <a:rPr lang="en-GB" dirty="0"/>
              <a:t>Declaring a Form in HTML5
HTML5 Input Types and Elements
HTML5 Input Attributes</a:t>
            </a:r>
            <a:endParaRPr lang="en-US" dirty="0"/>
          </a:p>
        </p:txBody>
      </p:sp>
    </p:spTree>
    <p:extLst>
      <p:ext uri="{BB962C8B-B14F-4D97-AF65-F5344CB8AC3E}">
        <p14:creationId xmlns:p14="http://schemas.microsoft.com/office/powerpoint/2010/main" val="324958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Declaring a Form in HTML5</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an HTML5 form to gather user input:</a:t>
            </a:r>
          </a:p>
          <a:p>
            <a:endParaRPr lang="en-US" dirty="0"/>
          </a:p>
          <a:p>
            <a:endParaRPr lang="en-US" dirty="0"/>
          </a:p>
          <a:p>
            <a:endParaRPr lang="en-US" dirty="0"/>
          </a:p>
          <a:p>
            <a:endParaRPr lang="en-US" dirty="0"/>
          </a:p>
          <a:p>
            <a:endParaRPr lang="en-US" dirty="0"/>
          </a:p>
        </p:txBody>
      </p:sp>
      <p:sp>
        <p:nvSpPr>
          <p:cNvPr id="5" name="TextBox 3"/>
          <p:cNvSpPr txBox="1"/>
          <p:nvPr/>
        </p:nvSpPr>
        <p:spPr>
          <a:xfrm>
            <a:off x="495300" y="1695450"/>
            <a:ext cx="8172450" cy="501675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&lt;form name="userLogin" method="post" action="login.aspx"&gt;</a:t>
            </a:r>
          </a:p>
          <a:p>
            <a:r>
              <a:rPr lang="en-US" sz="2000" b="0" dirty="0">
                <a:latin typeface="Lucida Sans Unicode" pitchFamily="34" charset="0"/>
                <a:cs typeface="Lucida Sans Unicode" pitchFamily="34" charset="0"/>
              </a:rPr>
              <a:t>  &lt;fieldset&gt;</a:t>
            </a:r>
          </a:p>
          <a:p>
            <a:r>
              <a:rPr lang="en-US" sz="2000" b="0" dirty="0">
                <a:latin typeface="Lucida Sans Unicode" pitchFamily="34" charset="0"/>
                <a:cs typeface="Lucida Sans Unicode" pitchFamily="34" charset="0"/>
              </a:rPr>
              <a:t>    &lt;legend&gt;Enter your log in details:&lt;/legend&gt;</a:t>
            </a:r>
          </a:p>
          <a:p>
            <a:r>
              <a:rPr lang="en-US" sz="2000" b="0" dirty="0">
                <a:latin typeface="Lucida Sans Unicode" pitchFamily="34" charset="0"/>
                <a:cs typeface="Lucida Sans Unicode" pitchFamily="34" charset="0"/>
              </a:rPr>
              <a:t>    &lt;div id=”usernameField” class="field"&gt;</a:t>
            </a:r>
          </a:p>
          <a:p>
            <a:r>
              <a:rPr lang="en-US" sz="2000" b="0" dirty="0">
                <a:latin typeface="Lucida Sans Unicode" pitchFamily="34" charset="0"/>
                <a:cs typeface="Lucida Sans Unicode" pitchFamily="34" charset="0"/>
              </a:rPr>
              <a:t>      &lt;input id="uname" name="username" type="text" </a:t>
            </a:r>
          </a:p>
          <a:p>
            <a:r>
              <a:rPr lang="en-US" sz="2000" b="0" dirty="0">
                <a:latin typeface="Lucida Sans Unicode" pitchFamily="34" charset="0"/>
                <a:cs typeface="Lucida Sans Unicode" pitchFamily="34" charset="0"/>
              </a:rPr>
              <a:t>         placeholder="First and Last Name" /&gt;</a:t>
            </a:r>
          </a:p>
          <a:p>
            <a:r>
              <a:rPr lang="en-US" sz="2000" b="0" dirty="0">
                <a:latin typeface="Lucida Sans Unicode" pitchFamily="34" charset="0"/>
                <a:cs typeface="Lucida Sans Unicode" pitchFamily="34" charset="0"/>
              </a:rPr>
              <a:t>      &lt;label for="uname"&gt;User's Name:&lt;/label&gt;</a:t>
            </a:r>
          </a:p>
          <a:p>
            <a:r>
              <a:rPr lang="en-US" sz="2000" b="0" dirty="0">
                <a:latin typeface="Lucida Sans Unicode" pitchFamily="34" charset="0"/>
                <a:cs typeface="Lucida Sans Unicode" pitchFamily="34" charset="0"/>
              </a:rPr>
              <a:t>    &lt;/div&gt;</a:t>
            </a:r>
          </a:p>
          <a:p>
            <a:r>
              <a:rPr lang="en-US" sz="2000" b="0" dirty="0">
                <a:latin typeface="Lucida Sans Unicode" pitchFamily="34" charset="0"/>
                <a:cs typeface="Lucida Sans Unicode" pitchFamily="34" charset="0"/>
              </a:rPr>
              <a:t>    &lt;div id="passwordField" class="field"&gt;</a:t>
            </a:r>
          </a:p>
          <a:p>
            <a:r>
              <a:rPr lang="en-US" sz="2000" b="0" dirty="0">
                <a:latin typeface="Lucida Sans Unicode" pitchFamily="34" charset="0"/>
                <a:cs typeface="Lucida Sans Unicode" pitchFamily="34" charset="0"/>
              </a:rPr>
              <a:t>      &lt;input id="pwd" name="password" type="password" </a:t>
            </a:r>
          </a:p>
          <a:p>
            <a:r>
              <a:rPr lang="en-US" sz="2000" b="0" dirty="0">
                <a:latin typeface="Lucida Sans Unicode" pitchFamily="34" charset="0"/>
                <a:cs typeface="Lucida Sans Unicode" pitchFamily="34" charset="0"/>
              </a:rPr>
              <a:t>         placeholder="Password" /&gt;</a:t>
            </a:r>
          </a:p>
          <a:p>
            <a:r>
              <a:rPr lang="en-US" sz="2000" b="0" dirty="0">
                <a:latin typeface="Lucida Sans Unicode" pitchFamily="34" charset="0"/>
                <a:cs typeface="Lucida Sans Unicode" pitchFamily="34" charset="0"/>
              </a:rPr>
              <a:t>      &lt;label for="pwd"&gt;User's Password:&lt;/label&gt;</a:t>
            </a:r>
          </a:p>
          <a:p>
            <a:r>
              <a:rPr lang="en-US" sz="2000" b="0" dirty="0">
                <a:latin typeface="Lucida Sans Unicode" pitchFamily="34" charset="0"/>
                <a:cs typeface="Lucida Sans Unicode" pitchFamily="34" charset="0"/>
              </a:rPr>
              <a:t>    &lt;/div&gt;</a:t>
            </a:r>
          </a:p>
          <a:p>
            <a:r>
              <a:rPr lang="en-US" sz="2000" b="0" dirty="0">
                <a:latin typeface="Lucida Sans Unicode" pitchFamily="34" charset="0"/>
                <a:cs typeface="Lucida Sans Unicode" pitchFamily="34" charset="0"/>
              </a:rPr>
              <a:t>  &lt;/fieldset&gt;</a:t>
            </a:r>
          </a:p>
          <a:p>
            <a:r>
              <a:rPr lang="en-US" sz="2000" b="0" dirty="0">
                <a:latin typeface="Lucida Sans Unicode" pitchFamily="34" charset="0"/>
                <a:cs typeface="Lucida Sans Unicode" pitchFamily="34" charset="0"/>
              </a:rPr>
              <a:t>  &lt;input type="submit" value="Send" /&gt;</a:t>
            </a:r>
          </a:p>
          <a:p>
            <a:r>
              <a:rPr lang="en-US" sz="2000" b="0" dirty="0">
                <a:latin typeface="Lucida Sans Unicode" pitchFamily="34" charset="0"/>
                <a:cs typeface="Lucida Sans Unicode" pitchFamily="34" charset="0"/>
              </a:rPr>
              <a:t>&lt;/form&gt;</a:t>
            </a:r>
          </a:p>
        </p:txBody>
      </p:sp>
    </p:spTree>
    <p:extLst>
      <p:ext uri="{BB962C8B-B14F-4D97-AF65-F5344CB8AC3E}">
        <p14:creationId xmlns:p14="http://schemas.microsoft.com/office/powerpoint/2010/main" val="221942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34674e4-a42b-475e-a2f4-9c89544d0d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HTML5 Input Types and Elements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HTML5 defines a wide range of new input types and elements, but not all are widely implemented</a:t>
            </a:r>
          </a:p>
          <a:p>
            <a:endParaRPr lang="en-US" dirty="0"/>
          </a:p>
        </p:txBody>
      </p:sp>
      <p:sp>
        <p:nvSpPr>
          <p:cNvPr id="5" name="TextBox 3"/>
          <p:cNvSpPr txBox="1"/>
          <p:nvPr/>
        </p:nvSpPr>
        <p:spPr>
          <a:xfrm>
            <a:off x="419100" y="2171700"/>
            <a:ext cx="8172450" cy="378565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&lt;select id="carManufacturer" name="carManufacturer"&gt;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 label="European"&gt;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value="volvo"&gt;Volvo&lt;/option&gt;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value="audi"&gt;Audi&lt;/option&gt;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 label="American"&gt;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value="chrysler"&gt;</a:t>
            </a:r>
          </a:p>
          <a:p>
            <a:r>
              <a:rPr lang="en-US" sz="2000" b="0" dirty="0">
                <a:latin typeface="Lucida Sans Unicode" pitchFamily="34" charset="0"/>
                <a:cs typeface="Lucida Sans Unicode" pitchFamily="34" charset="0"/>
              </a:rPr>
              <a:t>        Chrysler&lt;/option&gt;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value="ford"&gt;</a:t>
            </a:r>
          </a:p>
          <a:p>
            <a:r>
              <a:rPr lang="en-US" sz="2000" b="0" dirty="0">
                <a:latin typeface="Lucida Sans Unicode" pitchFamily="34" charset="0"/>
                <a:cs typeface="Lucida Sans Unicode" pitchFamily="34" charset="0"/>
              </a:rPr>
              <a:t>        Ford&lt;/option&gt;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&lt;/select&gt;</a:t>
            </a:r>
            <a:endParaRPr lang="en-GB" sz="2000" b="0" dirty="0">
              <a:latin typeface="Lucida Sans Unicode" pitchFamily="34" charset="0"/>
              <a:cs typeface="Lucida Sans Unicode" pitchFamily="34" charset="0"/>
            </a:endParaRPr>
          </a:p>
        </p:txBody>
      </p:sp>
      <p:pic>
        <p:nvPicPr>
          <p:cNvPr id="6" name="Picture 5" descr="A screen shot showing the layout for a &lt;select&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159" y="3524250"/>
            <a:ext cx="3920591"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7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828f630-d0b5-4542-afce-6048b7de7c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Input Attributes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Input attributes modify the behavior of input types and forms to provide better feedback and usability:</a:t>
            </a:r>
          </a:p>
          <a:p>
            <a:endParaRPr lang="en-US" dirty="0"/>
          </a:p>
          <a:p>
            <a:pPr lvl="1"/>
            <a:r>
              <a:rPr lang="en-US" dirty="0"/>
              <a:t>autofocus</a:t>
            </a:r>
          </a:p>
          <a:p>
            <a:pPr lvl="1"/>
            <a:r>
              <a:rPr lang="en-US" dirty="0"/>
              <a:t>autocomplete</a:t>
            </a:r>
          </a:p>
          <a:p>
            <a:pPr lvl="1"/>
            <a:r>
              <a:rPr lang="en-US" dirty="0"/>
              <a:t>required</a:t>
            </a:r>
          </a:p>
          <a:p>
            <a:pPr lvl="1"/>
            <a:r>
              <a:rPr lang="en-US" dirty="0"/>
              <a:t>pattern</a:t>
            </a:r>
          </a:p>
          <a:p>
            <a:pPr lvl="1"/>
            <a:r>
              <a:rPr lang="en-US" dirty="0"/>
              <a:t>placeholder</a:t>
            </a:r>
          </a:p>
          <a:p>
            <a:pPr lvl="1"/>
            <a:r>
              <a:rPr lang="en-US" dirty="0"/>
              <a:t>many other input type-specific attributes</a:t>
            </a:r>
          </a:p>
          <a:p>
            <a:pPr lvl="1"/>
            <a:endParaRPr lang="en-US" dirty="0"/>
          </a:p>
        </p:txBody>
      </p:sp>
    </p:spTree>
    <p:extLst>
      <p:ext uri="{BB962C8B-B14F-4D97-AF65-F5344CB8AC3E}">
        <p14:creationId xmlns:p14="http://schemas.microsoft.com/office/powerpoint/2010/main" val="385221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Validating User Input by Using HTML5 Attributes</a:t>
            </a:r>
            <a:endParaRPr lang="en-US" dirty="0"/>
          </a:p>
        </p:txBody>
      </p:sp>
      <p:sp>
        <p:nvSpPr>
          <p:cNvPr id="3" name="Text Placeholder 2"/>
          <p:cNvSpPr>
            <a:spLocks noGrp="1"/>
          </p:cNvSpPr>
          <p:nvPr>
            <p:ph type="body" idx="1"/>
          </p:nvPr>
        </p:nvSpPr>
        <p:spPr/>
        <p:txBody>
          <a:bodyPr/>
          <a:lstStyle/>
          <a:p>
            <a:r>
              <a:rPr lang="en-GB" dirty="0"/>
              <a:t>Principles of Validation
Ensuring that Fields are Not Empty
Validating Numeric Input
Validating Text Input
Styling Fields to Provide Feedback</a:t>
            </a:r>
            <a:endParaRPr lang="en-US" dirty="0"/>
          </a:p>
        </p:txBody>
      </p:sp>
    </p:spTree>
    <p:extLst>
      <p:ext uri="{BB962C8B-B14F-4D97-AF65-F5344CB8AC3E}">
        <p14:creationId xmlns:p14="http://schemas.microsoft.com/office/powerpoint/2010/main" val="384606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Validation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User input can vary in accuracy, quality,  and intent</a:t>
            </a:r>
            <a:br>
              <a:rPr lang="en-US" dirty="0"/>
            </a:br>
            <a:endParaRPr lang="en-US" dirty="0"/>
          </a:p>
          <a:p>
            <a:r>
              <a:rPr lang="en-US" dirty="0"/>
              <a:t>Client-side validation improves the user experience</a:t>
            </a:r>
            <a:endParaRPr lang="en-GB" dirty="0"/>
          </a:p>
          <a:p>
            <a:endParaRPr lang="en-GB" dirty="0"/>
          </a:p>
          <a:p>
            <a:r>
              <a:rPr lang="en-US" dirty="0"/>
              <a:t>Server-side validation is still necessary</a:t>
            </a:r>
          </a:p>
        </p:txBody>
      </p:sp>
    </p:spTree>
    <p:extLst>
      <p:ext uri="{BB962C8B-B14F-4D97-AF65-F5344CB8AC3E}">
        <p14:creationId xmlns:p14="http://schemas.microsoft.com/office/powerpoint/2010/main" val="400606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bc7a5d6-81e6-498f-86ce-66fe23be14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Ensuring that Fields are Not Empty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required</a:t>
            </a:r>
            <a:r>
              <a:rPr lang="en-US" dirty="0"/>
              <a:t> attribute to indicate mandatory fields</a:t>
            </a:r>
          </a:p>
          <a:p>
            <a:pPr lvl="1"/>
            <a:r>
              <a:rPr lang="en-US" dirty="0"/>
              <a:t>The browser checks that they are filled in before submitting the form</a:t>
            </a:r>
          </a:p>
        </p:txBody>
      </p:sp>
      <p:pic>
        <p:nvPicPr>
          <p:cNvPr id="5" name="Picture 4" descr="A screen shot showing how the browser highlights required fields that are left emp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247" y="3705368"/>
            <a:ext cx="3627910" cy="25640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p:cNvSpPr txBox="1"/>
          <p:nvPr/>
        </p:nvSpPr>
        <p:spPr>
          <a:xfrm>
            <a:off x="419099" y="2787253"/>
            <a:ext cx="8413616"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&lt;input id="contactNo" name="contactNo" type="tel" placeholder="Enter your mobile number" required="required" /&gt;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99776067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432</TotalTime>
  <Words>2244</Words>
  <Application>Microsoft Office PowerPoint</Application>
  <PresentationFormat>On-screen Show (4:3)</PresentationFormat>
  <Paragraphs>236</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Segoe UI</vt:lpstr>
      <vt:lpstr>Segoe UI Light</vt:lpstr>
      <vt:lpstr>Calibri</vt:lpstr>
      <vt:lpstr>Times New Roman</vt:lpstr>
      <vt:lpstr>Segoe Light</vt:lpstr>
      <vt:lpstr>Lucida Sans Unicode</vt:lpstr>
      <vt:lpstr>Wingdings</vt:lpstr>
      <vt:lpstr>Verdana</vt:lpstr>
      <vt:lpstr>Arial</vt:lpstr>
      <vt:lpstr>Presentation1</vt:lpstr>
      <vt:lpstr>Module 4</vt:lpstr>
      <vt:lpstr>Module Overview</vt:lpstr>
      <vt:lpstr>Lesson 1: Creating HTML5 Forms</vt:lpstr>
      <vt:lpstr>Declaring a Form in HTML5</vt:lpstr>
      <vt:lpstr>HTML5 Input Types and Elements</vt:lpstr>
      <vt:lpstr>HTML5 Input Attributes</vt:lpstr>
      <vt:lpstr>Lesson 2: Validating User Input by Using HTML5 Attributes</vt:lpstr>
      <vt:lpstr>Principles of Validation</vt:lpstr>
      <vt:lpstr>Ensuring that Fields are Not Empty</vt:lpstr>
      <vt:lpstr>Validating Numeric Input</vt:lpstr>
      <vt:lpstr>Validating Text Input</vt:lpstr>
      <vt:lpstr>Styling Fields to Provide Feedback</vt:lpstr>
      <vt:lpstr>Lesson 3: Validating User Input by Using JavaScript</vt:lpstr>
      <vt:lpstr>Handling Input Events</vt:lpstr>
      <vt:lpstr>Validating Input</vt:lpstr>
      <vt:lpstr>Ensuring that Fields are Not Empty</vt:lpstr>
      <vt:lpstr>Providing Feedback to the User</vt:lpstr>
      <vt:lpstr>Demonstration: Creating a Form and Validating User Input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Vikkie Boyd</dc:creator>
  <cp:lastModifiedBy>Administrator</cp:lastModifiedBy>
  <cp:revision>6</cp:revision>
  <dcterms:created xsi:type="dcterms:W3CDTF">2012-11-28T14:37:55Z</dcterms:created>
  <dcterms:modified xsi:type="dcterms:W3CDTF">2016-12-07T16:05:04Z</dcterms:modified>
</cp:coreProperties>
</file>