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Lst>
  <p:sldSz cx="9144000" cy="6858000" type="screen4x3"/>
  <p:notesSz cx="6858000" cy="9144000"/>
  <p:embeddedFontLst>
    <p:embeddedFont>
      <p:font typeface="Segoe UI" panose="020B0502040204020203" pitchFamily="34" charset="0"/>
      <p:regular r:id="rId18"/>
      <p:bold r:id="rId19"/>
      <p:italic r:id="rId20"/>
      <p:boldItalic r:id="rId21"/>
    </p:embeddedFont>
    <p:embeddedFont>
      <p:font typeface="Segoe UI Light" panose="020B0502040204020203" pitchFamily="34" charset="0"/>
      <p:regular r:id="rId22"/>
      <p:italic r:id="rId23"/>
    </p:embeddedFont>
    <p:embeddedFont>
      <p:font typeface="Calibri" panose="020F0502020204030204" pitchFamily="34" charset="0"/>
      <p:regular r:id="rId24"/>
      <p:bold r:id="rId25"/>
      <p:italic r:id="rId26"/>
      <p:boldItalic r:id="rId27"/>
    </p:embeddedFont>
    <p:embeddedFont>
      <p:font typeface="Lucida Sans Unicode" panose="020B0602030504020204" pitchFamily="34" charset="0"/>
      <p:regular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37" autoAdjust="0"/>
  </p:normalViewPr>
  <p:slideViewPr>
    <p:cSldViewPr>
      <p:cViewPr varScale="1">
        <p:scale>
          <a:sx n="122" d="100"/>
          <a:sy n="122" d="100"/>
        </p:scale>
        <p:origin x="1284" y="126"/>
      </p:cViewPr>
      <p:guideLst>
        <p:guide orient="horz" pos="2160"/>
        <p:guide pos="2880"/>
      </p:guideLst>
    </p:cSldViewPr>
  </p:slideViewPr>
  <p:notesTextViewPr>
    <p:cViewPr>
      <p:scale>
        <a:sx n="1" d="1"/>
        <a:sy n="1" d="1"/>
      </p:scale>
      <p:origin x="0" y="0"/>
    </p:cViewPr>
  </p:notesTextViewPr>
  <p:notesViewPr>
    <p:cSldViewPr>
      <p:cViewPr>
        <p:scale>
          <a:sx n="90" d="100"/>
          <a:sy n="90" d="100"/>
        </p:scale>
        <p:origin x="-1602" y="7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55F495-377C-41E4-B9CF-AB3D5F129E8C}" type="datetimeFigureOut">
              <a:rPr lang="en-US" smtClean="0"/>
              <a:t>12/7/2016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784FFF-84F9-4A6A-B619-9B4A80324D86}" type="slidenum">
              <a:rPr lang="en-US" smtClean="0"/>
              <a:t>‹#›</a:t>
            </a:fld>
            <a:endParaRPr lang="en-US" dirty="0"/>
          </a:p>
        </p:txBody>
      </p:sp>
    </p:spTree>
    <p:extLst>
      <p:ext uri="{BB962C8B-B14F-4D97-AF65-F5344CB8AC3E}">
        <p14:creationId xmlns:p14="http://schemas.microsoft.com/office/powerpoint/2010/main" val="170155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C784FFF-84F9-4A6A-B619-9B4A80324D86}"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070061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students have grasped how the </a:t>
            </a:r>
            <a:r>
              <a:rPr lang="en-US" sz="1000" b="1" dirty="0">
                <a:latin typeface="Arial"/>
                <a:ea typeface="Calibri"/>
                <a:cs typeface="Times New Roman"/>
              </a:rPr>
              <a:t>XMLHttpRequest</a:t>
            </a:r>
            <a:r>
              <a:rPr lang="en-US" sz="1000" dirty="0">
                <a:latin typeface="Arial"/>
                <a:ea typeface="Calibri"/>
                <a:cs typeface="Segoe UI"/>
              </a:rPr>
              <a:t> object works, then this lesson should simply be a matter of explaining the syntax of the jQuery </a:t>
            </a:r>
            <a:r>
              <a:rPr lang="en-US" sz="1000" b="1" dirty="0">
                <a:latin typeface="Arial"/>
                <a:ea typeface="Calibri"/>
                <a:cs typeface="Times New Roman"/>
              </a:rPr>
              <a:t>ajax</a:t>
            </a:r>
            <a:r>
              <a:rPr lang="en-US" sz="1000" dirty="0">
                <a:latin typeface="Arial"/>
                <a:ea typeface="Calibri"/>
                <a:cs typeface="Segoe UI"/>
              </a:rPr>
              <a:t> function and relating the options back to the various </a:t>
            </a:r>
            <a:r>
              <a:rPr lang="en-US" sz="1000" b="1" dirty="0">
                <a:latin typeface="Arial"/>
                <a:ea typeface="Calibri"/>
                <a:cs typeface="Times New Roman"/>
              </a:rPr>
              <a:t>XMLHttpRequest</a:t>
            </a:r>
            <a:r>
              <a:rPr lang="en-US" sz="1000" dirty="0">
                <a:latin typeface="Arial"/>
                <a:ea typeface="Calibri"/>
                <a:cs typeface="Segoe UI"/>
              </a:rPr>
              <a:t> operations. This lesson should take no more than 15 minutes.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4257071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these functions wrap all the essential functionality of an asynchronous </a:t>
            </a:r>
            <a:r>
              <a:rPr lang="en-US" sz="1000" b="1" dirty="0">
                <a:latin typeface="Arial"/>
                <a:ea typeface="Calibri"/>
                <a:cs typeface="Times New Roman"/>
              </a:rPr>
              <a:t>GET</a:t>
            </a:r>
            <a:r>
              <a:rPr lang="en-US" sz="1000" dirty="0">
                <a:latin typeface="Arial"/>
                <a:ea typeface="Calibri"/>
                <a:cs typeface="Segoe UI"/>
              </a:rPr>
              <a:t> or </a:t>
            </a:r>
            <a:r>
              <a:rPr lang="en-US" sz="1000" b="1" dirty="0">
                <a:latin typeface="Arial"/>
                <a:ea typeface="Calibri"/>
                <a:cs typeface="Times New Roman"/>
              </a:rPr>
              <a:t>POST</a:t>
            </a:r>
            <a:r>
              <a:rPr lang="en-US" sz="1000" dirty="0">
                <a:latin typeface="Arial"/>
                <a:ea typeface="Calibri"/>
                <a:cs typeface="Segoe UI"/>
              </a:rPr>
              <a:t> operation into a single piece of code.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460905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syntax of the object specified by the </a:t>
            </a:r>
            <a:r>
              <a:rPr lang="en-US" sz="1000" b="1" dirty="0">
                <a:latin typeface="Arial"/>
                <a:ea typeface="Calibri"/>
                <a:cs typeface="Times New Roman"/>
              </a:rPr>
              <a:t>ajax()</a:t>
            </a:r>
            <a:r>
              <a:rPr lang="en-US" sz="1000" dirty="0">
                <a:latin typeface="Arial"/>
                <a:ea typeface="Calibri"/>
                <a:cs typeface="Segoe UI"/>
              </a:rPr>
              <a:t> function will be new to many students. Simply point out that it is a set of properties and values, and that this syntax will be explained more fully in module 7.</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example on the slide uses the </a:t>
            </a:r>
            <a:r>
              <a:rPr lang="en-US" sz="1000" b="1" dirty="0">
                <a:latin typeface="Arial"/>
                <a:ea typeface="Calibri"/>
                <a:cs typeface="Times New Roman"/>
              </a:rPr>
              <a:t>done</a:t>
            </a:r>
            <a:r>
              <a:rPr lang="en-US" sz="1000" dirty="0">
                <a:latin typeface="Arial"/>
                <a:ea typeface="Calibri"/>
                <a:cs typeface="Segoe UI"/>
              </a:rPr>
              <a:t> and </a:t>
            </a:r>
            <a:r>
              <a:rPr lang="en-US" sz="1000" b="1" dirty="0">
                <a:latin typeface="Arial"/>
                <a:ea typeface="Calibri"/>
                <a:cs typeface="Times New Roman"/>
              </a:rPr>
              <a:t>fail</a:t>
            </a:r>
            <a:r>
              <a:rPr lang="en-US" sz="1000" dirty="0">
                <a:latin typeface="Arial"/>
                <a:ea typeface="Calibri"/>
                <a:cs typeface="Segoe UI"/>
              </a:rPr>
              <a:t> functions to handle the success and error cases. Version 1.7 of jQuery defined the </a:t>
            </a:r>
            <a:r>
              <a:rPr lang="en-US" sz="1000" b="1" dirty="0">
                <a:latin typeface="Arial"/>
                <a:ea typeface="Calibri"/>
                <a:cs typeface="Times New Roman"/>
              </a:rPr>
              <a:t>success</a:t>
            </a:r>
            <a:r>
              <a:rPr lang="en-US" sz="1000" dirty="0">
                <a:latin typeface="Arial"/>
                <a:ea typeface="Calibri"/>
                <a:cs typeface="Segoe UI"/>
              </a:rPr>
              <a:t> and </a:t>
            </a:r>
            <a:r>
              <a:rPr lang="en-US" sz="1000" b="1" dirty="0">
                <a:latin typeface="Arial"/>
                <a:ea typeface="Calibri"/>
                <a:cs typeface="Times New Roman"/>
              </a:rPr>
              <a:t>error</a:t>
            </a:r>
            <a:r>
              <a:rPr lang="en-US" sz="1000" dirty="0">
                <a:latin typeface="Arial"/>
                <a:ea typeface="Calibri"/>
                <a:cs typeface="Segoe UI"/>
              </a:rPr>
              <a:t> callbacks as part of the object defined by the </a:t>
            </a:r>
            <a:r>
              <a:rPr lang="en-US" sz="1000" b="1" dirty="0">
                <a:latin typeface="Arial"/>
                <a:ea typeface="Calibri"/>
                <a:cs typeface="Times New Roman"/>
              </a:rPr>
              <a:t>ajax()</a:t>
            </a:r>
            <a:r>
              <a:rPr lang="en-US" sz="1000" dirty="0">
                <a:latin typeface="Arial"/>
                <a:ea typeface="Calibri"/>
                <a:cs typeface="Segoe UI"/>
              </a:rPr>
              <a:t> function, but these are deprecated in version 1.8.</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It is also worth noting that the jQuery library is an evolving library and that later versions include more functionality than older versions. As with any library, web pages leveraging jQuery function calls should be tested against a particular version of the library.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876418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C784FFF-84F9-4A6A-B619-9B4A80324D86}"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87076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E:\Mod05\Labfiles\Solution\Exercise 3</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Debug</a:t>
            </a:r>
            <a:r>
              <a:rPr lang="en-US" sz="1000" dirty="0">
                <a:effectLst/>
                <a:latin typeface="Arial"/>
                <a:ea typeface="Times New Roman"/>
                <a:cs typeface="Segoe UI"/>
              </a:rPr>
              <a:t> menu, click </a:t>
            </a:r>
            <a:r>
              <a:rPr lang="en-US" sz="1000" b="1" dirty="0">
                <a:effectLst/>
                <a:latin typeface="Arial"/>
                <a:ea typeface="Times New Roman"/>
                <a:cs typeface="Times New Roman"/>
              </a:rPr>
              <a:t>Start Without Debugging</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Internet Explorer, on the </a:t>
            </a:r>
            <a:r>
              <a:rPr lang="en-US" sz="1000" b="1" dirty="0">
                <a:effectLst/>
                <a:latin typeface="Arial"/>
                <a:ea typeface="Times New Roman"/>
                <a:cs typeface="Times New Roman"/>
              </a:rPr>
              <a:t>Home</a:t>
            </a:r>
            <a:r>
              <a:rPr lang="en-US" sz="1000" dirty="0">
                <a:effectLst/>
                <a:latin typeface="Arial"/>
                <a:ea typeface="Times New Roman"/>
                <a:cs typeface="Segoe UI"/>
              </a:rPr>
              <a:t> page, in the navigation bar, click </a:t>
            </a:r>
            <a:r>
              <a:rPr lang="en-US" sz="1000" b="1" dirty="0">
                <a:effectLst/>
                <a:latin typeface="Arial"/>
                <a:ea typeface="Times New Roman"/>
                <a:cs typeface="Times New Roman"/>
              </a:rPr>
              <a:t>Schedule</a:t>
            </a:r>
            <a:r>
              <a:rPr lang="en-US" sz="1000" dirty="0">
                <a:effectLst/>
                <a:latin typeface="Arial"/>
                <a:ea typeface="Times New Roman"/>
                <a:cs typeface="Segoe UI"/>
              </a:rPr>
              <a:t>. Point out that the layout of the data has changed slightly; each session is marked with a star icon that the user can select to indicate that they wish to attend the session.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Click the star for </a:t>
            </a:r>
            <a:r>
              <a:rPr lang="en-US" sz="1000" b="1" dirty="0">
                <a:effectLst/>
                <a:latin typeface="Arial"/>
                <a:ea typeface="Times New Roman"/>
                <a:cs typeface="Times New Roman"/>
              </a:rPr>
              <a:t>Moving the Web forward with HTML5</a:t>
            </a:r>
            <a:r>
              <a:rPr lang="en-US" sz="1000" dirty="0">
                <a:effectLst/>
                <a:latin typeface="Arial"/>
                <a:ea typeface="Times New Roman"/>
                <a:cs typeface="Segoe UI"/>
              </a:rPr>
              <a:t>. Notice that the star turns yellow to indicate that the user has selected this session.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Click the star for </a:t>
            </a:r>
            <a:r>
              <a:rPr lang="en-US" sz="1000" b="1" dirty="0">
                <a:effectLst/>
                <a:latin typeface="Arial"/>
                <a:ea typeface="Times New Roman"/>
                <a:cs typeface="Times New Roman"/>
              </a:rPr>
              <a:t>New Technologies in Enterprise</a:t>
            </a:r>
            <a:r>
              <a:rPr lang="en-US" sz="1000" dirty="0">
                <a:effectLst/>
                <a:latin typeface="Arial"/>
                <a:ea typeface="Times New Roman"/>
                <a:cs typeface="Segoe UI"/>
              </a:rPr>
              <a:t>. This is a popular session (more than 50 attendees have expressed an interest in this session), so a message box appears informing the user that they should arrive early.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Click </a:t>
            </a:r>
            <a:r>
              <a:rPr lang="en-US" sz="1000" b="1" dirty="0">
                <a:effectLst/>
                <a:latin typeface="Arial"/>
                <a:ea typeface="Times New Roman"/>
                <a:cs typeface="Times New Roman"/>
              </a:rPr>
              <a:t>OK</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Click the star for </a:t>
            </a:r>
            <a:r>
              <a:rPr lang="en-US" sz="1000" b="1" dirty="0">
                <a:effectLst/>
                <a:latin typeface="Arial"/>
                <a:ea typeface="Times New Roman"/>
                <a:cs typeface="Times New Roman"/>
              </a:rPr>
              <a:t>New Technologies in Enterprise</a:t>
            </a:r>
            <a:r>
              <a:rPr lang="en-US" sz="1000" dirty="0">
                <a:effectLst/>
                <a:latin typeface="Arial"/>
                <a:ea typeface="Times New Roman"/>
                <a:cs typeface="Segoe UI"/>
              </a:rPr>
              <a:t>. This action clears the session, and the yellow color disappears from the star.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Close Internet Explorer.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expand the </a:t>
            </a:r>
            <a:r>
              <a:rPr lang="en-US" sz="1000" b="1" dirty="0">
                <a:effectLst/>
                <a:latin typeface="Arial"/>
                <a:ea typeface="Times New Roman"/>
                <a:cs typeface="Times New Roman"/>
              </a:rPr>
              <a:t>scripts</a:t>
            </a:r>
            <a:r>
              <a:rPr lang="en-US" sz="1000" dirty="0">
                <a:effectLst/>
                <a:latin typeface="Arial"/>
                <a:ea typeface="Times New Roman"/>
                <a:cs typeface="Segoe UI"/>
              </a:rPr>
              <a:t> folder, expand the </a:t>
            </a:r>
            <a:r>
              <a:rPr lang="en-US" sz="1000" b="1" dirty="0">
                <a:effectLst/>
                <a:latin typeface="Arial"/>
                <a:ea typeface="Times New Roman"/>
                <a:cs typeface="Times New Roman"/>
              </a:rPr>
              <a:t>pages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schedule.js</a:t>
            </a:r>
            <a:r>
              <a:rPr lang="en-US" sz="1000" dirty="0">
                <a:effectLst/>
                <a:latin typeface="Arial"/>
                <a:ea typeface="Times New Roman"/>
                <a:cs typeface="Segoe UI"/>
              </a:rPr>
              <a:t>. Point out that the list of sessions is no longer hard-coded in an array in this file. Instead, students will write the </a:t>
            </a:r>
            <a:r>
              <a:rPr lang="en-US" sz="1000" b="1" dirty="0">
                <a:effectLst/>
                <a:latin typeface="Arial"/>
                <a:ea typeface="Times New Roman"/>
                <a:cs typeface="Times New Roman"/>
              </a:rPr>
              <a:t>downloadSchedule()</a:t>
            </a:r>
            <a:r>
              <a:rPr lang="en-US" sz="1000" dirty="0">
                <a:effectLst/>
                <a:latin typeface="Arial"/>
                <a:ea typeface="Times New Roman"/>
                <a:cs typeface="Segoe UI"/>
              </a:rPr>
              <a:t> function to retrieve the session data from a web server.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Find the </a:t>
            </a:r>
            <a:r>
              <a:rPr lang="en-US" sz="1000" b="1" dirty="0">
                <a:effectLst/>
                <a:latin typeface="Arial"/>
                <a:ea typeface="Times New Roman"/>
                <a:cs typeface="Times New Roman"/>
              </a:rPr>
              <a:t>saveStar()</a:t>
            </a:r>
            <a:r>
              <a:rPr lang="en-US" sz="1000" dirty="0">
                <a:effectLst/>
                <a:latin typeface="Arial"/>
                <a:ea typeface="Times New Roman"/>
                <a:cs typeface="Segoe UI"/>
              </a:rPr>
              <a:t> function. Point out that students will write this function to send information to the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114942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the </a:t>
            </a:r>
            <a:r>
              <a:rPr lang="en-US" sz="1000" b="1" dirty="0">
                <a:latin typeface="Arial"/>
                <a:ea typeface="Calibri"/>
                <a:cs typeface="Times New Roman"/>
              </a:rPr>
              <a:t>onreadystatechanged</a:t>
            </a:r>
            <a:r>
              <a:rPr lang="en-US" sz="1000" dirty="0">
                <a:latin typeface="Arial"/>
                <a:ea typeface="Calibri"/>
                <a:cs typeface="Segoe UI"/>
              </a:rPr>
              <a:t> event handler for the </a:t>
            </a:r>
            <a:r>
              <a:rPr lang="en-US" sz="1000" b="1" dirty="0">
                <a:latin typeface="Arial"/>
                <a:ea typeface="Calibri"/>
                <a:cs typeface="Times New Roman"/>
              </a:rPr>
              <a:t>XMLHttpRequest</a:t>
            </a:r>
            <a:r>
              <a:rPr lang="en-US" sz="1000" dirty="0">
                <a:latin typeface="Arial"/>
                <a:ea typeface="Calibri"/>
                <a:cs typeface="Segoe UI"/>
              </a:rPr>
              <a:t> object, which property should you examine to ensure that data has been returned, and what value should this property contain?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The readyState property should be set to 0.</a:t>
            </a:r>
          </a:p>
          <a:p>
            <a:pPr>
              <a:lnSpc>
                <a:spcPct val="115000"/>
              </a:lnSpc>
              <a:spcAft>
                <a:spcPts val="1000"/>
              </a:spcAft>
            </a:pPr>
            <a:r>
              <a:rPr lang="en-US" sz="1000" dirty="0">
                <a:latin typeface="Arial"/>
                <a:ea typeface="Calibri"/>
                <a:cs typeface="Times New Roman"/>
              </a:rPr>
              <a:t>(   )Option 2: The responseText property should be set to a non-null value.</a:t>
            </a:r>
          </a:p>
          <a:p>
            <a:pPr>
              <a:lnSpc>
                <a:spcPct val="115000"/>
              </a:lnSpc>
              <a:spcAft>
                <a:spcPts val="1000"/>
              </a:spcAft>
            </a:pPr>
            <a:r>
              <a:rPr lang="en-US" sz="1000" dirty="0">
                <a:latin typeface="Arial"/>
                <a:ea typeface="Calibri"/>
                <a:cs typeface="Times New Roman"/>
              </a:rPr>
              <a:t>(   )Option 3: The readyState property should be set to 4.</a:t>
            </a:r>
          </a:p>
          <a:p>
            <a:pPr>
              <a:lnSpc>
                <a:spcPct val="115000"/>
              </a:lnSpc>
              <a:spcAft>
                <a:spcPts val="1000"/>
              </a:spcAft>
            </a:pPr>
            <a:r>
              <a:rPr lang="en-US" sz="1000" dirty="0">
                <a:latin typeface="Arial"/>
                <a:ea typeface="Calibri"/>
                <a:cs typeface="Times New Roman"/>
              </a:rPr>
              <a:t>(   )Option 4: The status property should be set to 200 (HTTP OK).</a:t>
            </a:r>
          </a:p>
          <a:p>
            <a:pPr>
              <a:lnSpc>
                <a:spcPct val="115000"/>
              </a:lnSpc>
              <a:spcAft>
                <a:spcPts val="1000"/>
              </a:spcAft>
            </a:pPr>
            <a:r>
              <a:rPr lang="en-US" sz="1000" dirty="0">
                <a:latin typeface="Arial"/>
                <a:ea typeface="Calibri"/>
                <a:cs typeface="Times New Roman"/>
              </a:rPr>
              <a:t>(   )Option 5: The HTTPResponse property should be set to 0.</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The readyState property should be set to 4.</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use the jQuery </a:t>
            </a:r>
            <a:r>
              <a:rPr lang="en-US" sz="1000" b="1" dirty="0">
                <a:latin typeface="Arial"/>
                <a:ea typeface="Calibri"/>
                <a:cs typeface="Times New Roman"/>
              </a:rPr>
              <a:t>get()</a:t>
            </a:r>
            <a:r>
              <a:rPr lang="en-US" sz="1000" dirty="0">
                <a:latin typeface="Arial"/>
                <a:ea typeface="Calibri"/>
                <a:cs typeface="Segoe UI"/>
              </a:rPr>
              <a:t> function to retrieve data and you do not specify an error handling function, any failures while retrieving the data will cause your JavaScript code to stop with an unhandled exception. True or False?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3C784FFF-84F9-4A6A-B619-9B4A80324D86}"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74928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module is to introduce students to the two primary technologies that web applications frequently use to access data held by web services. Explain that the </a:t>
            </a:r>
            <a:r>
              <a:rPr lang="en-US" sz="1000" b="1" dirty="0">
                <a:latin typeface="Arial"/>
                <a:ea typeface="Calibri"/>
                <a:cs typeface="Times New Roman"/>
              </a:rPr>
              <a:t>XMLHttpRequest</a:t>
            </a:r>
            <a:r>
              <a:rPr lang="en-US" sz="1000" dirty="0">
                <a:latin typeface="Arial"/>
                <a:ea typeface="Calibri"/>
                <a:cs typeface="Segoe UI"/>
              </a:rPr>
              <a:t> object provides the programmatic wrapper around sending and receiving requests, but using it requires careful orchestration to ensure that data is correctly serialized, and that any exceptions must be handled appropriately. The jQuery </a:t>
            </a:r>
            <a:r>
              <a:rPr lang="en-US" sz="1000" b="1" dirty="0">
                <a:latin typeface="Arial"/>
                <a:ea typeface="Calibri"/>
                <a:cs typeface="Times New Roman"/>
              </a:rPr>
              <a:t>ajax()</a:t>
            </a:r>
            <a:r>
              <a:rPr lang="en-US" sz="1000" dirty="0">
                <a:latin typeface="Arial"/>
                <a:ea typeface="Calibri"/>
                <a:cs typeface="Segoe UI"/>
              </a:rPr>
              <a:t> function simplifies many of these tasks, but it helps to understand how to use the </a:t>
            </a:r>
            <a:r>
              <a:rPr lang="en-US" sz="1000" b="1" dirty="0">
                <a:latin typeface="Arial"/>
                <a:ea typeface="Calibri"/>
                <a:cs typeface="Times New Roman"/>
              </a:rPr>
              <a:t>XMLHttpRequest</a:t>
            </a:r>
            <a:r>
              <a:rPr lang="en-US" sz="1000" dirty="0">
                <a:latin typeface="Arial"/>
                <a:ea typeface="Calibri"/>
                <a:cs typeface="Segoe UI"/>
              </a:rPr>
              <a:t> object before explaining how the jQuery library and the </a:t>
            </a:r>
            <a:r>
              <a:rPr lang="en-US" sz="1000" b="1" dirty="0">
                <a:latin typeface="Arial"/>
                <a:ea typeface="Calibri"/>
                <a:cs typeface="Times New Roman"/>
              </a:rPr>
              <a:t>ajax</a:t>
            </a:r>
            <a:r>
              <a:rPr lang="en-US" sz="1000" dirty="0">
                <a:latin typeface="Arial"/>
                <a:ea typeface="Calibri"/>
                <a:cs typeface="Segoe UI"/>
              </a:rPr>
              <a:t> function work.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It is assumed that students are familiar with the HTTP protocol and with web services. If they are not, spend a couple of minutes explaining the purpose of web services and how they work, but do not go into the details of REST or SOAP.</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4430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may already be familiar with how HTTP works, but it is important that students understand how HTML5 supports dynamic requests through the </a:t>
            </a:r>
            <a:r>
              <a:rPr lang="en-US" sz="1000" b="1" dirty="0">
                <a:latin typeface="Arial"/>
                <a:ea typeface="Calibri"/>
                <a:cs typeface="Times New Roman"/>
              </a:rPr>
              <a:t>XMLHttpRequest</a:t>
            </a:r>
            <a:r>
              <a:rPr lang="en-US" sz="1000" dirty="0">
                <a:latin typeface="Arial"/>
                <a:ea typeface="Calibri"/>
                <a:cs typeface="Segoe UI"/>
              </a:rPr>
              <a:t> object. Be prepared to spend up to 45 minutes on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413406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should be review for most students. Keep it brief; the purpose of this topic is to set the scene for the </a:t>
            </a:r>
            <a:r>
              <a:rPr lang="en-US" sz="1000" b="1" dirty="0">
                <a:latin typeface="Arial"/>
                <a:ea typeface="Calibri"/>
                <a:cs typeface="Times New Roman"/>
              </a:rPr>
              <a:t>XMLHttpRequest</a:t>
            </a:r>
            <a:r>
              <a:rPr lang="en-US" sz="1000" dirty="0">
                <a:latin typeface="Arial"/>
                <a:ea typeface="Calibri"/>
                <a:cs typeface="Segoe UI"/>
              </a:rPr>
              <a:t> object.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593175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get embroiled in a discussion comparing GET with POST; just highlight that POST requests can include data in the </a:t>
            </a:r>
            <a:r>
              <a:rPr lang="en-US" sz="1000" b="1" dirty="0">
                <a:latin typeface="Arial"/>
                <a:ea typeface="Calibri"/>
                <a:cs typeface="Times New Roman"/>
              </a:rPr>
              <a:t>send()</a:t>
            </a:r>
            <a:r>
              <a:rPr lang="en-US" sz="1000" dirty="0">
                <a:latin typeface="Arial"/>
                <a:ea typeface="Calibri"/>
                <a:cs typeface="Segoe UI"/>
              </a:rPr>
              <a:t> function (this is described later).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Note that handling the response to a request is discussed later in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3088377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as a minimum, code should always check for the HTTP status of 200, and that if a different status occurs, then report it. Additionally, emphasize that exception handling by using </a:t>
            </a:r>
            <a:r>
              <a:rPr lang="en-US" sz="1000" b="1" dirty="0">
                <a:latin typeface="Arial"/>
                <a:ea typeface="Calibri"/>
                <a:cs typeface="Times New Roman"/>
              </a:rPr>
              <a:t>try…catch</a:t>
            </a:r>
            <a:r>
              <a:rPr lang="en-US" sz="1000" dirty="0">
                <a:latin typeface="Arial"/>
                <a:ea typeface="Calibri"/>
                <a:cs typeface="Segoe UI"/>
              </a:rPr>
              <a:t> is not just for handling network-specific errors, but is also a useful technique for trapping and handling errors that can occur almost anywhere in JavaScript code.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657531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may be tempted to use the </a:t>
            </a:r>
            <a:r>
              <a:rPr lang="en-US" sz="1000" b="1" dirty="0">
                <a:latin typeface="Arial"/>
                <a:ea typeface="Calibri"/>
                <a:cs typeface="Times New Roman"/>
              </a:rPr>
              <a:t>eval()</a:t>
            </a:r>
            <a:r>
              <a:rPr lang="en-US" sz="1000" dirty="0">
                <a:latin typeface="Arial"/>
                <a:ea typeface="Calibri"/>
                <a:cs typeface="Segoe UI"/>
              </a:rPr>
              <a:t> function to parse JSON data. Advise them against this approach as it can be used to execute any JavaScript code, and can facilitate code injection attacks.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386580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asynchronous mode is the default mechanism for receiving data by using an </a:t>
            </a:r>
            <a:r>
              <a:rPr lang="en-US" sz="1000" b="1" dirty="0">
                <a:latin typeface="Arial"/>
                <a:ea typeface="Calibri"/>
                <a:cs typeface="Times New Roman"/>
              </a:rPr>
              <a:t>XMLHttpRequest</a:t>
            </a:r>
            <a:r>
              <a:rPr lang="en-US" sz="1000" dirty="0">
                <a:latin typeface="Arial"/>
                <a:ea typeface="Calibri"/>
                <a:cs typeface="Segoe UI"/>
              </a:rPr>
              <a:t> object. Students should gain familiarity with the idiom depicted by the code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542753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that the data sent to a server must be a text string, most likely created by using </a:t>
            </a:r>
            <a:r>
              <a:rPr lang="en-US" sz="1000" b="1" dirty="0">
                <a:latin typeface="Arial"/>
                <a:ea typeface="Calibri"/>
                <a:cs typeface="Times New Roman"/>
              </a:rPr>
              <a:t>JSON.stringify()</a:t>
            </a:r>
            <a:r>
              <a:rPr lang="en-US" sz="1000" dirty="0">
                <a:latin typeface="Arial"/>
                <a:ea typeface="Calibri"/>
                <a:cs typeface="Segoe UI"/>
              </a:rPr>
              <a:t> or as the result of user input in a form. In both cases, emphasize that the developer should specify the appropriate encoding by setting the </a:t>
            </a:r>
            <a:r>
              <a:rPr lang="en-US" sz="1000" b="1" dirty="0">
                <a:latin typeface="Arial"/>
                <a:ea typeface="Calibri"/>
                <a:cs typeface="Times New Roman"/>
              </a:rPr>
              <a:t>Content-Type</a:t>
            </a:r>
            <a:r>
              <a:rPr lang="en-US" sz="1000" dirty="0">
                <a:latin typeface="Arial"/>
                <a:ea typeface="Calibri"/>
                <a:cs typeface="Segoe UI"/>
              </a:rPr>
              <a:t> property of the request header.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the content-type </a:t>
            </a:r>
            <a:r>
              <a:rPr lang="en-US" sz="1000" b="1" dirty="0">
                <a:latin typeface="Arial"/>
                <a:ea typeface="Calibri"/>
                <a:cs typeface="Times New Roman"/>
              </a:rPr>
              <a:t>application/x-www-form-urlencoded</a:t>
            </a:r>
            <a:r>
              <a:rPr lang="en-US" sz="1000" dirty="0">
                <a:latin typeface="Arial"/>
                <a:ea typeface="Calibri"/>
                <a:cs typeface="Times New Roman"/>
              </a:rPr>
              <a:t> described in the notes; students will use this content type in the lab.</a:t>
            </a:r>
          </a:p>
        </p:txBody>
      </p:sp>
      <p:sp>
        <p:nvSpPr>
          <p:cNvPr id="4" name="Slide Number Placeholder 3"/>
          <p:cNvSpPr>
            <a:spLocks noGrp="1"/>
          </p:cNvSpPr>
          <p:nvPr>
            <p:ph type="sldNum" sz="quarter" idx="10"/>
          </p:nvPr>
        </p:nvSpPr>
        <p:spPr/>
        <p:txBody>
          <a:bodyPr/>
          <a:lstStyle/>
          <a:p>
            <a:fld id="{3C784FFF-84F9-4A6A-B619-9B4A80324D86}"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0982032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793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5</a:t>
            </a:r>
          </a:p>
        </p:txBody>
      </p:sp>
      <p:sp>
        <p:nvSpPr>
          <p:cNvPr id="3" name="Subtitle 2"/>
          <p:cNvSpPr>
            <a:spLocks noGrp="1"/>
          </p:cNvSpPr>
          <p:nvPr>
            <p:ph type="subTitle" sz="quarter" idx="1"/>
          </p:nvPr>
        </p:nvSpPr>
        <p:spPr/>
        <p:txBody>
          <a:bodyPr/>
          <a:lstStyle/>
          <a:p>
            <a:r>
              <a:rPr lang="en-GB" dirty="0"/>
              <a:t>Communicating with a Remote Server
</a:t>
            </a:r>
            <a:endParaRPr lang="en-US" dirty="0"/>
          </a:p>
        </p:txBody>
      </p:sp>
    </p:spTree>
    <p:extLst>
      <p:ext uri="{BB962C8B-B14F-4D97-AF65-F5344CB8AC3E}">
        <p14:creationId xmlns:p14="http://schemas.microsoft.com/office/powerpoint/2010/main" val="954716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0097" cy="740664"/>
          </a:xfrm>
        </p:spPr>
        <p:txBody>
          <a:bodyPr/>
          <a:lstStyle/>
          <a:p>
            <a:r>
              <a:rPr lang="en-GB" dirty="0"/>
              <a:t>Lesson 2: Sending and Receiving Data by Using the jQuery Library</a:t>
            </a:r>
            <a:endParaRPr lang="en-US" dirty="0"/>
          </a:p>
        </p:txBody>
      </p:sp>
      <p:sp>
        <p:nvSpPr>
          <p:cNvPr id="3" name="Text Placeholder 2"/>
          <p:cNvSpPr>
            <a:spLocks noGrp="1"/>
          </p:cNvSpPr>
          <p:nvPr>
            <p:ph type="body" idx="1"/>
          </p:nvPr>
        </p:nvSpPr>
        <p:spPr/>
        <p:txBody>
          <a:bodyPr/>
          <a:lstStyle/>
          <a:p>
            <a:r>
              <a:rPr lang="en-GB" dirty="0"/>
              <a:t>Using the jQuery Library to Send Asynchronous Requests
Using the jQuery ajax() Function
Serializing Forms Data by Using jQuery
Demonstration: Communicating with a Remote Data Source</a:t>
            </a:r>
            <a:endParaRPr lang="en-US" dirty="0"/>
          </a:p>
        </p:txBody>
      </p:sp>
    </p:spTree>
    <p:extLst>
      <p:ext uri="{BB962C8B-B14F-4D97-AF65-F5344CB8AC3E}">
        <p14:creationId xmlns:p14="http://schemas.microsoft.com/office/powerpoint/2010/main" val="265691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jQuery Library to Send Asynchronous Requests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jQuery library provides asynchronous methods for sending requests and handling the response:</a:t>
            </a:r>
          </a:p>
        </p:txBody>
      </p:sp>
      <p:sp>
        <p:nvSpPr>
          <p:cNvPr id="5" name="TextBox 3"/>
          <p:cNvSpPr txBox="1"/>
          <p:nvPr/>
        </p:nvSpPr>
        <p:spPr>
          <a:xfrm>
            <a:off x="609600" y="2514600"/>
            <a:ext cx="7696200" cy="2031325"/>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response;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$.get(' http://contoso.com/resources/...', function(data)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response = 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}).error(function()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alert("error occurred during get operation");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609600" y="4876800"/>
            <a:ext cx="7696200"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$.getJSON( url, body, callback );</a:t>
            </a:r>
            <a:endParaRPr lang="en-GB" b="0" dirty="0">
              <a:latin typeface="Lucida Sans Unicode" pitchFamily="34" charset="0"/>
              <a:cs typeface="Lucida Sans Unicode" pitchFamily="34" charset="0"/>
            </a:endParaRPr>
          </a:p>
        </p:txBody>
      </p:sp>
      <p:sp>
        <p:nvSpPr>
          <p:cNvPr id="7" name="TextBox 5"/>
          <p:cNvSpPr txBox="1"/>
          <p:nvPr/>
        </p:nvSpPr>
        <p:spPr>
          <a:xfrm>
            <a:off x="609600" y="5650468"/>
            <a:ext cx="7696200"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$('#container').load( url, body, callback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39681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d1b832b6-6a78-4659-a1c8-6394c61acc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jQuery ajax() Function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jQuery </a:t>
            </a:r>
            <a:r>
              <a:rPr lang="en-US" b="1" dirty="0"/>
              <a:t>ajax()</a:t>
            </a:r>
            <a:r>
              <a:rPr lang="en-US" dirty="0"/>
              <a:t> function provides additional properties and finer control over HTTP requests</a:t>
            </a:r>
          </a:p>
        </p:txBody>
      </p:sp>
      <p:sp>
        <p:nvSpPr>
          <p:cNvPr id="5" name="TextBox 3"/>
          <p:cNvSpPr txBox="1"/>
          <p:nvPr/>
        </p:nvSpPr>
        <p:spPr>
          <a:xfrm>
            <a:off x="609600" y="2514600"/>
            <a:ext cx="7696200" cy="286232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$.ajax({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url: '/luckydip/enter',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type: 'GET',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timeout: 12000,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dataType: 'text'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}).done(function( responseText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$('#answer').text( responseText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}).fail(function()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alert('An error has occurred - you may not have been entered');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86762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Serializing Forms Data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include forms data in a request, use the </a:t>
            </a:r>
            <a:r>
              <a:rPr lang="en-US" b="1" dirty="0"/>
              <a:t>data</a:t>
            </a:r>
            <a:r>
              <a:rPr lang="en-US" dirty="0"/>
              <a:t> property:</a:t>
            </a:r>
          </a:p>
          <a:p>
            <a:endParaRPr lang="en-US" dirty="0"/>
          </a:p>
          <a:p>
            <a:endParaRPr lang="en-US" dirty="0"/>
          </a:p>
          <a:p>
            <a:endParaRPr lang="en-US" dirty="0"/>
          </a:p>
          <a:p>
            <a:endParaRPr lang="en-US" dirty="0"/>
          </a:p>
          <a:p>
            <a:endParaRPr lang="en-US" dirty="0"/>
          </a:p>
          <a:p>
            <a:endParaRPr lang="en-US" dirty="0"/>
          </a:p>
          <a:p>
            <a:r>
              <a:rPr lang="en-US" dirty="0"/>
              <a:t>To retrieve input data directly from a form, use the </a:t>
            </a:r>
            <a:r>
              <a:rPr lang="en-US" b="1" dirty="0"/>
              <a:t>serializeArray() </a:t>
            </a:r>
            <a:r>
              <a:rPr lang="en-US" dirty="0"/>
              <a:t>function</a:t>
            </a:r>
          </a:p>
        </p:txBody>
      </p:sp>
      <p:sp>
        <p:nvSpPr>
          <p:cNvPr id="5" name="TextBox 3"/>
          <p:cNvSpPr txBox="1"/>
          <p:nvPr/>
        </p:nvSpPr>
        <p:spPr>
          <a:xfrm>
            <a:off x="609600" y="2057400"/>
            <a:ext cx="7696200" cy="2585323"/>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$.ajax({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url: '/luckydip/enterWithName',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type: 'POST',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timeout: 12000,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dataType: 'text',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firstName: myForm.fname.value,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lastName: myForm.lname.value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85651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9f7a33d-77bd-4547-a45f-5a1cb7ec8c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Communicating with a Remote Data Source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Complete Demo 1 and Demo 2 in Lesson 5</a:t>
            </a:r>
            <a:endParaRPr lang="en-US" dirty="0"/>
          </a:p>
        </p:txBody>
      </p:sp>
    </p:spTree>
    <p:extLst>
      <p:ext uri="{BB962C8B-B14F-4D97-AF65-F5344CB8AC3E}">
        <p14:creationId xmlns:p14="http://schemas.microsoft.com/office/powerpoint/2010/main" val="2647514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38292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Sending and Receiving Data by Using the XMLHttpRequest Object
Sending and Receiving Data by Using the jQuery Library</a:t>
            </a:r>
            <a:endParaRPr lang="en-US" dirty="0"/>
          </a:p>
        </p:txBody>
      </p:sp>
    </p:spTree>
    <p:extLst>
      <p:ext uri="{BB962C8B-B14F-4D97-AF65-F5344CB8AC3E}">
        <p14:creationId xmlns:p14="http://schemas.microsoft.com/office/powerpoint/2010/main" val="278001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Sending and Receiving Data by Using the XMLHttpRequest Object</a:t>
            </a:r>
            <a:endParaRPr lang="en-US" dirty="0"/>
          </a:p>
        </p:txBody>
      </p:sp>
      <p:sp>
        <p:nvSpPr>
          <p:cNvPr id="3" name="Text Placeholder 2"/>
          <p:cNvSpPr>
            <a:spLocks noGrp="1"/>
          </p:cNvSpPr>
          <p:nvPr>
            <p:ph type="body" idx="1"/>
          </p:nvPr>
        </p:nvSpPr>
        <p:spPr/>
        <p:txBody>
          <a:bodyPr/>
          <a:lstStyle/>
          <a:p>
            <a:r>
              <a:rPr lang="en-GB" dirty="0"/>
              <a:t>How a Browser Retrieves Web Pages
Using the XMLHttpRequest Object to Access Remote Data
Handling HTTP Errors
Consuming the Response
Handling an Asynchronous Response
Transmitting Data with a Request</a:t>
            </a:r>
            <a:endParaRPr lang="en-US" dirty="0"/>
          </a:p>
        </p:txBody>
      </p:sp>
    </p:spTree>
    <p:extLst>
      <p:ext uri="{BB962C8B-B14F-4D97-AF65-F5344CB8AC3E}">
        <p14:creationId xmlns:p14="http://schemas.microsoft.com/office/powerpoint/2010/main" val="89556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a4a969b-9d80-436f-9c84-aef5da6a1d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a Browser Retrieves Web Pages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web browser issues HTTP GET requests to fetch a web page to display</a:t>
            </a:r>
          </a:p>
          <a:p>
            <a:pPr lvl="1"/>
            <a:r>
              <a:rPr lang="en-US" dirty="0"/>
              <a:t>The response is parsed into a DOM structure</a:t>
            </a:r>
          </a:p>
          <a:p>
            <a:pPr lvl="1"/>
            <a:r>
              <a:rPr lang="en-US" dirty="0"/>
              <a:t>The browser renders the DOM structure</a:t>
            </a:r>
          </a:p>
          <a:p>
            <a:endParaRPr lang="en-US" dirty="0"/>
          </a:p>
          <a:p>
            <a:endParaRPr lang="en-US" dirty="0"/>
          </a:p>
          <a:p>
            <a:endParaRPr lang="en-US" dirty="0"/>
          </a:p>
          <a:p>
            <a:endParaRPr lang="en-US" dirty="0"/>
          </a:p>
          <a:p>
            <a:r>
              <a:rPr lang="en-US" dirty="0"/>
              <a:t>Elements with a </a:t>
            </a:r>
            <a:r>
              <a:rPr lang="en-US" b="1" dirty="0"/>
              <a:t>src</a:t>
            </a:r>
            <a:r>
              <a:rPr lang="en-US" dirty="0"/>
              <a:t> attribute can initiate further HTTP GET requests</a:t>
            </a:r>
          </a:p>
          <a:p>
            <a:r>
              <a:rPr lang="en-US" dirty="0"/>
              <a:t>JavaScript code can trigger HTTP GET requests</a:t>
            </a:r>
          </a:p>
        </p:txBody>
      </p:sp>
      <p:grpSp>
        <p:nvGrpSpPr>
          <p:cNvPr id="5" name="Group 4" descr="An image depicting the process that is performed by the web browser to convert the HTTP response received form the web server into the set of objects that represent the DOM."/>
          <p:cNvGrpSpPr/>
          <p:nvPr/>
        </p:nvGrpSpPr>
        <p:grpSpPr>
          <a:xfrm>
            <a:off x="32775" y="2486558"/>
            <a:ext cx="8674409" cy="2183467"/>
            <a:chOff x="32775" y="2486558"/>
            <a:chExt cx="8674409" cy="2183467"/>
          </a:xfrm>
        </p:grpSpPr>
        <p:pic>
          <p:nvPicPr>
            <p:cNvPr id="6" name="Picture 5" descr="An image depicting a web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075" y="2653047"/>
              <a:ext cx="1876109" cy="1871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n image depicting a web brow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5" y="2486558"/>
              <a:ext cx="3002267" cy="21834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6157" y="3588756"/>
              <a:ext cx="1195273" cy="91737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bwMode="auto">
            <a:xfrm>
              <a:off x="2581275" y="3325954"/>
              <a:ext cx="4249800" cy="1887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cxnSp>
          <p:nvCxnSpPr>
            <p:cNvPr id="10" name="Straight Arrow Connector 9"/>
            <p:cNvCxnSpPr/>
            <p:nvPr/>
          </p:nvCxnSpPr>
          <p:spPr bwMode="auto">
            <a:xfrm flipH="1">
              <a:off x="5260482" y="3861130"/>
              <a:ext cx="1484883"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1" name="TextBox 8"/>
            <p:cNvSpPr txBox="1"/>
            <p:nvPr/>
          </p:nvSpPr>
          <p:spPr>
            <a:xfrm>
              <a:off x="4260713" y="2937745"/>
              <a:ext cx="144302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HTTP GET</a:t>
              </a:r>
            </a:p>
          </p:txBody>
        </p:sp>
        <p:sp>
          <p:nvSpPr>
            <p:cNvPr id="12" name="TextBox 12"/>
            <p:cNvSpPr txBox="1"/>
            <p:nvPr/>
          </p:nvSpPr>
          <p:spPr>
            <a:xfrm>
              <a:off x="5547023" y="3985839"/>
              <a:ext cx="1431802"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HTTP </a:t>
              </a:r>
            </a:p>
            <a:p>
              <a:r>
                <a:rPr lang="en-GB" dirty="0"/>
                <a:t>Response</a:t>
              </a:r>
            </a:p>
          </p:txBody>
        </p:sp>
        <p:cxnSp>
          <p:nvCxnSpPr>
            <p:cNvPr id="13" name="Straight Arrow Connector 12"/>
            <p:cNvCxnSpPr/>
            <p:nvPr/>
          </p:nvCxnSpPr>
          <p:spPr bwMode="auto">
            <a:xfrm flipH="1">
              <a:off x="2581275" y="3861130"/>
              <a:ext cx="1290332"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4" name="TextBox 18"/>
            <p:cNvSpPr txBox="1"/>
            <p:nvPr/>
          </p:nvSpPr>
          <p:spPr>
            <a:xfrm>
              <a:off x="2770540" y="4023694"/>
              <a:ext cx="79060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DOM</a:t>
              </a:r>
            </a:p>
          </p:txBody>
        </p:sp>
      </p:grpSp>
    </p:spTree>
    <p:extLst>
      <p:ext uri="{BB962C8B-B14F-4D97-AF65-F5344CB8AC3E}">
        <p14:creationId xmlns:p14="http://schemas.microsoft.com/office/powerpoint/2010/main" val="90687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Using the XMLHttpRequest Object to Access Remote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send an HTTP request:</a:t>
            </a:r>
          </a:p>
          <a:p>
            <a:pPr marL="347662" indent="-342900">
              <a:buClrTx/>
              <a:buFont typeface="+mj-lt"/>
              <a:buAutoNum type="arabicPeriod"/>
            </a:pPr>
            <a:r>
              <a:rPr lang="en-GB" sz="2400" dirty="0"/>
              <a:t>Create a new </a:t>
            </a:r>
            <a:r>
              <a:rPr lang="en-GB" sz="2400" b="1" dirty="0"/>
              <a:t>XMLHTTPRequest</a:t>
            </a:r>
            <a:r>
              <a:rPr lang="en-GB" sz="2400" dirty="0"/>
              <a:t> object</a:t>
            </a:r>
          </a:p>
          <a:p>
            <a:pPr marL="347662" indent="-342900">
              <a:buClrTx/>
              <a:buFont typeface="+mj-lt"/>
              <a:buAutoNum type="arabicPeriod"/>
            </a:pPr>
            <a:r>
              <a:rPr lang="en-GB" sz="2400" dirty="0"/>
              <a:t>Specify the HTTP method and URL</a:t>
            </a:r>
          </a:p>
          <a:p>
            <a:pPr marL="347662" indent="-342900">
              <a:buClrTx/>
              <a:buFont typeface="+mj-lt"/>
              <a:buAutoNum type="arabicPeriod"/>
            </a:pPr>
            <a:r>
              <a:rPr lang="en-GB" sz="2400" dirty="0"/>
              <a:t>Set the request header</a:t>
            </a:r>
          </a:p>
          <a:p>
            <a:pPr marL="347662" indent="-342900">
              <a:buClrTx/>
              <a:buFont typeface="+mj-lt"/>
              <a:buAutoNum type="arabicPeriod"/>
            </a:pPr>
            <a:r>
              <a:rPr lang="en-GB" sz="2400" dirty="0"/>
              <a:t>Send the request</a:t>
            </a:r>
          </a:p>
          <a:p>
            <a:pPr marL="347662" indent="-342900">
              <a:buFont typeface="+mj-lt"/>
              <a:buAutoNum type="arabicPeriod"/>
            </a:pPr>
            <a:endParaRPr lang="en-GB" sz="2000" dirty="0"/>
          </a:p>
          <a:p>
            <a:pPr marL="347662" indent="-342900">
              <a:buFont typeface="+mj-lt"/>
              <a:buAutoNum type="arabicPeriod"/>
            </a:pPr>
            <a:endParaRPr lang="en-GB" sz="2000" dirty="0"/>
          </a:p>
          <a:p>
            <a:pPr marL="347662" indent="-342900">
              <a:buFont typeface="+mj-lt"/>
              <a:buAutoNum type="arabicPeriod"/>
            </a:pPr>
            <a:endParaRPr lang="en-GB" sz="2000" dirty="0"/>
          </a:p>
          <a:p>
            <a:pPr marL="0" indent="0">
              <a:buNone/>
            </a:pPr>
            <a:endParaRPr lang="en-GB" sz="2000" dirty="0"/>
          </a:p>
          <a:p>
            <a:r>
              <a:rPr lang="en-GB" dirty="0"/>
              <a:t>Requests are asynchronous by default</a:t>
            </a:r>
          </a:p>
          <a:p>
            <a:pPr lvl="1"/>
            <a:r>
              <a:rPr lang="en-GB" dirty="0"/>
              <a:t>To block and wait for a response:</a:t>
            </a:r>
          </a:p>
          <a:p>
            <a:pPr lvl="1"/>
            <a:endParaRPr lang="en-GB" sz="1600" dirty="0"/>
          </a:p>
          <a:p>
            <a:endParaRPr lang="en-US" dirty="0"/>
          </a:p>
        </p:txBody>
      </p:sp>
      <p:sp>
        <p:nvSpPr>
          <p:cNvPr id="5" name="TextBox 1"/>
          <p:cNvSpPr txBox="1"/>
          <p:nvPr/>
        </p:nvSpPr>
        <p:spPr>
          <a:xfrm>
            <a:off x="1182758" y="3276600"/>
            <a:ext cx="7168524" cy="1200329"/>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p>
          <a:p>
            <a:r>
              <a:rPr lang="en-US" b="0" dirty="0">
                <a:latin typeface="Lucida Sans Unicode" pitchFamily="34" charset="0"/>
                <a:cs typeface="Lucida Sans Unicode" pitchFamily="34" charset="0"/>
              </a:rPr>
              <a:t>var url = "http://contoso.com/resources/...";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request.open( "GET", url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request.send();</a:t>
            </a:r>
            <a:endParaRPr lang="en-GB" dirty="0"/>
          </a:p>
        </p:txBody>
      </p:sp>
      <p:sp>
        <p:nvSpPr>
          <p:cNvPr id="6" name="TextBox 3"/>
          <p:cNvSpPr txBox="1"/>
          <p:nvPr/>
        </p:nvSpPr>
        <p:spPr>
          <a:xfrm>
            <a:off x="1182757" y="5791200"/>
            <a:ext cx="7132081"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request.open( "GET", url , false);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36578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HTTP Errors</a:t>
            </a:r>
          </a:p>
        </p:txBody>
      </p:sp>
      <p:sp>
        <p:nvSpPr>
          <p:cNvPr id="4" name="Content Placeholder 2"/>
          <p:cNvSpPr>
            <a:spLocks noGrp="1"/>
          </p:cNvSpPr>
          <p:nvPr/>
        </p:nvSpPr>
        <p:spPr bwMode="auto">
          <a:xfrm>
            <a:off x="458788" y="1021214"/>
            <a:ext cx="8119156" cy="560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Check the status code of the </a:t>
            </a:r>
            <a:r>
              <a:rPr lang="en-GB" b="1" dirty="0"/>
              <a:t>XMLHttpRequest</a:t>
            </a:r>
            <a:r>
              <a:rPr lang="en-GB" dirty="0"/>
              <a:t> object to verify that the request has been sent:</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dirty="0"/>
              <a:t>Wrap your code in a </a:t>
            </a:r>
            <a:r>
              <a:rPr lang="en-GB" b="1" dirty="0"/>
              <a:t>try…catch</a:t>
            </a:r>
            <a:r>
              <a:rPr lang="en-GB" dirty="0"/>
              <a:t> block to handle any unexpected network errors</a:t>
            </a:r>
          </a:p>
          <a:p>
            <a:endParaRPr lang="en-US" sz="2000" dirty="0"/>
          </a:p>
        </p:txBody>
      </p:sp>
      <p:sp>
        <p:nvSpPr>
          <p:cNvPr id="5" name="TextBox 3"/>
          <p:cNvSpPr txBox="1"/>
          <p:nvPr/>
        </p:nvSpPr>
        <p:spPr>
          <a:xfrm>
            <a:off x="685800" y="2057400"/>
            <a:ext cx="7362913" cy="2031325"/>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request.open("GET", "/luckydip/enter");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request.send( );</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if( request.status != 200 )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 "Error " + request.status + " - " + request.statusText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9125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the Response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Determine the type of data in the response</a:t>
            </a:r>
          </a:p>
          <a:p>
            <a:r>
              <a:rPr lang="en-US" dirty="0"/>
              <a:t>Read the response data from the </a:t>
            </a:r>
            <a:r>
              <a:rPr lang="en-US" b="1" dirty="0"/>
              <a:t>responseText</a:t>
            </a:r>
            <a:r>
              <a:rPr lang="en-US" dirty="0"/>
              <a:t> property</a:t>
            </a:r>
          </a:p>
        </p:txBody>
      </p:sp>
      <p:sp>
        <p:nvSpPr>
          <p:cNvPr id="5" name="TextBox 3"/>
          <p:cNvSpPr txBox="1"/>
          <p:nvPr/>
        </p:nvSpPr>
        <p:spPr>
          <a:xfrm>
            <a:off x="609600" y="2590800"/>
            <a:ext cx="5724644" cy="3139321"/>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type = request.getResponseHeader();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switch( type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case "text/xml"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request.responseXML;</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case "text/json"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JSON.parse(request.responseText);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default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request.responseText;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7492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e29d212-68f3-4d44-90c2-f101c64a5c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an Asynchronous Response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an event handler for the </a:t>
            </a:r>
            <a:r>
              <a:rPr lang="en-US" b="1" dirty="0"/>
              <a:t>readystatechange</a:t>
            </a:r>
            <a:r>
              <a:rPr lang="en-US" dirty="0"/>
              <a:t> event</a:t>
            </a:r>
          </a:p>
          <a:p>
            <a:r>
              <a:rPr lang="en-US" dirty="0"/>
              <a:t>Check that the </a:t>
            </a:r>
            <a:r>
              <a:rPr lang="en-US" b="1" dirty="0"/>
              <a:t>readyState</a:t>
            </a:r>
            <a:r>
              <a:rPr lang="en-US" dirty="0"/>
              <a:t> of the </a:t>
            </a:r>
            <a:r>
              <a:rPr lang="en-US" b="1" dirty="0"/>
              <a:t>XMLHttpRequest</a:t>
            </a:r>
            <a:r>
              <a:rPr lang="en-US" dirty="0"/>
              <a:t> object is set to 4</a:t>
            </a:r>
          </a:p>
        </p:txBody>
      </p:sp>
      <p:sp>
        <p:nvSpPr>
          <p:cNvPr id="5" name="TextBox 3"/>
          <p:cNvSpPr txBox="1"/>
          <p:nvPr/>
        </p:nvSpPr>
        <p:spPr>
          <a:xfrm>
            <a:off x="683568" y="2924944"/>
            <a:ext cx="6428363" cy="1754326"/>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request.onreadystatechange = function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if (request.readyState === 4)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response = JSON.parse(request.responseText);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pic>
        <p:nvPicPr>
          <p:cNvPr id="3" name="Picture 2"/>
          <p:cNvPicPr>
            <a:picLocks noChangeAspect="1"/>
          </p:cNvPicPr>
          <p:nvPr/>
        </p:nvPicPr>
        <p:blipFill>
          <a:blip r:embed="rId3"/>
          <a:stretch>
            <a:fillRect/>
          </a:stretch>
        </p:blipFill>
        <p:spPr>
          <a:xfrm>
            <a:off x="683569" y="4797153"/>
            <a:ext cx="4968552" cy="2016784"/>
          </a:xfrm>
          <a:prstGeom prst="rect">
            <a:avLst/>
          </a:prstGeom>
        </p:spPr>
      </p:pic>
    </p:spTree>
    <p:extLst>
      <p:ext uri="{BB962C8B-B14F-4D97-AF65-F5344CB8AC3E}">
        <p14:creationId xmlns:p14="http://schemas.microsoft.com/office/powerpoint/2010/main" val="356107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6ca6c86-198f-4139-aa78-183b657634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Transmitting Data with a Request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send data to a server:</a:t>
            </a:r>
          </a:p>
          <a:p>
            <a:pPr marL="514350" indent="-514350">
              <a:buClrTx/>
              <a:buFont typeface="+mj-lt"/>
              <a:buAutoNum type="arabicPeriod"/>
            </a:pPr>
            <a:r>
              <a:rPr lang="en-US" dirty="0"/>
              <a:t>Serialize the data</a:t>
            </a:r>
          </a:p>
          <a:p>
            <a:pPr marL="514350" indent="-514350">
              <a:buClrTx/>
              <a:buFont typeface="+mj-lt"/>
              <a:buAutoNum type="arabicPeriod"/>
            </a:pPr>
            <a:r>
              <a:rPr lang="en-US" dirty="0"/>
              <a:t>Set the </a:t>
            </a:r>
            <a:r>
              <a:rPr lang="en-US" b="1" dirty="0"/>
              <a:t>Content-Type</a:t>
            </a:r>
            <a:r>
              <a:rPr lang="en-US" dirty="0"/>
              <a:t> property of the request header</a:t>
            </a:r>
          </a:p>
          <a:p>
            <a:pPr marL="514350" indent="-514350">
              <a:buClrTx/>
              <a:buFont typeface="+mj-lt"/>
              <a:buAutoNum type="arabicPeriod"/>
            </a:pPr>
            <a:r>
              <a:rPr lang="en-US" dirty="0"/>
              <a:t>Transmit the data by using the HTTP </a:t>
            </a:r>
            <a:r>
              <a:rPr lang="en-US" b="1" dirty="0"/>
              <a:t>POST</a:t>
            </a:r>
            <a:r>
              <a:rPr lang="en-US" dirty="0"/>
              <a:t> method</a:t>
            </a:r>
          </a:p>
        </p:txBody>
      </p:sp>
      <p:sp>
        <p:nvSpPr>
          <p:cNvPr id="5" name="TextBox 3"/>
          <p:cNvSpPr txBox="1"/>
          <p:nvPr/>
        </p:nvSpPr>
        <p:spPr>
          <a:xfrm>
            <a:off x="1016534" y="3939353"/>
            <a:ext cx="6665607" cy="1754326"/>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data = JSON.stringify(…);</a:t>
            </a:r>
          </a:p>
          <a:p>
            <a:r>
              <a:rPr lang="en-GB" b="0" dirty="0">
                <a:latin typeface="Lucida Sans Unicode" pitchFamily="34" charset="0"/>
                <a:cs typeface="Lucida Sans Unicode" pitchFamily="34" charset="0"/>
              </a:rPr>
              <a:t>var request = new XMLHttpRequest();</a:t>
            </a:r>
          </a:p>
          <a:p>
            <a:r>
              <a:rPr lang="en-GB" b="0" dirty="0">
                <a:latin typeface="Lucida Sans Unicode" pitchFamily="34" charset="0"/>
                <a:cs typeface="Lucida Sans Unicode" pitchFamily="34" charset="0"/>
              </a:rPr>
              <a:t>var url = …;</a:t>
            </a:r>
          </a:p>
          <a:p>
            <a:r>
              <a:rPr lang="en-US" b="0" dirty="0">
                <a:latin typeface="Lucida Sans Unicode" pitchFamily="34" charset="0"/>
                <a:cs typeface="Lucida Sans Unicode" pitchFamily="34" charset="0"/>
              </a:rPr>
              <a:t>request.open("POST", url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request.setRequestHeader("Content-Type", "text/plain" );</a:t>
            </a:r>
          </a:p>
          <a:p>
            <a:r>
              <a:rPr lang="en-US" b="0" dirty="0">
                <a:latin typeface="Lucida Sans Unicode" pitchFamily="34" charset="0"/>
                <a:cs typeface="Lucida Sans Unicode" pitchFamily="34" charset="0"/>
              </a:rPr>
              <a:t>request.send(data);</a:t>
            </a:r>
            <a:endParaRPr lang="en-GB" dirty="0"/>
          </a:p>
        </p:txBody>
      </p:sp>
    </p:spTree>
    <p:extLst>
      <p:ext uri="{BB962C8B-B14F-4D97-AF65-F5344CB8AC3E}">
        <p14:creationId xmlns:p14="http://schemas.microsoft.com/office/powerpoint/2010/main" val="3123610183"/>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1302</TotalTime>
  <Words>2095</Words>
  <Application>Microsoft Office PowerPoint</Application>
  <PresentationFormat>On-screen Show (4:3)</PresentationFormat>
  <Paragraphs>229</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Segoe UI</vt:lpstr>
      <vt:lpstr>Segoe UI Light</vt:lpstr>
      <vt:lpstr>Calibri</vt:lpstr>
      <vt:lpstr>Times New Roman</vt:lpstr>
      <vt:lpstr>Lucida Sans Unicode</vt:lpstr>
      <vt:lpstr>Segoe Light</vt:lpstr>
      <vt:lpstr>Verdana</vt:lpstr>
      <vt:lpstr>Arial</vt:lpstr>
      <vt:lpstr>Wingdings</vt:lpstr>
      <vt:lpstr>Presentation1</vt:lpstr>
      <vt:lpstr>Module 5</vt:lpstr>
      <vt:lpstr>Module Overview</vt:lpstr>
      <vt:lpstr>Lesson 1: Sending and Receiving Data by Using the XMLHttpRequest Object</vt:lpstr>
      <vt:lpstr>How a Browser Retrieves Web Pages</vt:lpstr>
      <vt:lpstr>Using the XMLHttpRequest Object to Access Remote Data</vt:lpstr>
      <vt:lpstr>Handling HTTP Errors</vt:lpstr>
      <vt:lpstr>Consuming the Response</vt:lpstr>
      <vt:lpstr>Handling an Asynchronous Response</vt:lpstr>
      <vt:lpstr>Transmitting Data with a Request</vt:lpstr>
      <vt:lpstr>Lesson 2: Sending and Receiving Data by Using the jQuery Library</vt:lpstr>
      <vt:lpstr>Using the jQuery Library to Send Asynchronous Requests</vt:lpstr>
      <vt:lpstr>Using the jQuery ajax() Function</vt:lpstr>
      <vt:lpstr>Serializing Forms Data by Using jQuery</vt:lpstr>
      <vt:lpstr>Demonstration: Communicating with a Remote Data Source</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Module5</dc:title>
  <dc:creator>Vikkie Boyd</dc:creator>
  <cp:lastModifiedBy>Administrator</cp:lastModifiedBy>
  <cp:revision>4</cp:revision>
  <dcterms:created xsi:type="dcterms:W3CDTF">2012-11-28T14:38:48Z</dcterms:created>
  <dcterms:modified xsi:type="dcterms:W3CDTF">2016-12-08T13:36:37Z</dcterms:modified>
</cp:coreProperties>
</file>