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9"/>
  </p:notesMasterIdLst>
  <p:sldIdLst>
    <p:sldId id="256" r:id="rId2"/>
    <p:sldId id="257" r:id="rId3"/>
    <p:sldId id="258" r:id="rId4"/>
    <p:sldId id="259" r:id="rId5"/>
    <p:sldId id="284" r:id="rId6"/>
    <p:sldId id="260" r:id="rId7"/>
    <p:sldId id="261" r:id="rId8"/>
    <p:sldId id="262" r:id="rId9"/>
    <p:sldId id="263" r:id="rId10"/>
    <p:sldId id="264" r:id="rId11"/>
    <p:sldId id="277" r:id="rId12"/>
    <p:sldId id="278" r:id="rId13"/>
    <p:sldId id="279" r:id="rId14"/>
    <p:sldId id="280" r:id="rId15"/>
    <p:sldId id="265" r:id="rId16"/>
    <p:sldId id="266" r:id="rId17"/>
    <p:sldId id="267" r:id="rId18"/>
    <p:sldId id="268" r:id="rId19"/>
    <p:sldId id="269" r:id="rId20"/>
    <p:sldId id="270" r:id="rId21"/>
    <p:sldId id="271" r:id="rId22"/>
    <p:sldId id="272" r:id="rId23"/>
    <p:sldId id="285" r:id="rId24"/>
    <p:sldId id="281" r:id="rId25"/>
    <p:sldId id="282" r:id="rId26"/>
    <p:sldId id="283" r:id="rId27"/>
    <p:sldId id="276" r:id="rId28"/>
  </p:sldIdLst>
  <p:sldSz cx="9144000" cy="6858000" type="screen4x3"/>
  <p:notesSz cx="6858000" cy="9144000"/>
  <p:embeddedFontLst>
    <p:embeddedFont>
      <p:font typeface="Calibri" panose="020F0502020204030204" pitchFamily="34" charset="0"/>
      <p:regular r:id="rId30"/>
      <p:bold r:id="rId31"/>
      <p:italic r:id="rId32"/>
      <p:boldItalic r:id="rId33"/>
    </p:embeddedFont>
    <p:embeddedFont>
      <p:font typeface="Lucida Sans Unicode" panose="020B0602030504020204" pitchFamily="34" charset="0"/>
      <p:regular r:id="rId34"/>
    </p:embeddedFont>
    <p:embeddedFont>
      <p:font typeface="Verdana" panose="020B0604030504040204" pitchFamily="34" charset="0"/>
      <p:regular r:id="rId35"/>
      <p:bold r:id="rId36"/>
      <p:italic r:id="rId37"/>
      <p:boldItalic r:id="rId38"/>
    </p:embeddedFont>
    <p:embeddedFont>
      <p:font typeface="Segoe UI" panose="020B0502040204020203" pitchFamily="34" charset="0"/>
      <p:regular r:id="rId39"/>
      <p:bold r:id="rId40"/>
      <p:italic r:id="rId41"/>
      <p:boldItalic r:id="rId42"/>
    </p:embeddedFont>
    <p:embeddedFont>
      <p:font typeface="Segoe UI Light" panose="020B0502040204020203" pitchFamily="34" charset="0"/>
      <p:regular r:id="rId43"/>
      <p:italic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799" autoAdjust="0"/>
  </p:normalViewPr>
  <p:slideViewPr>
    <p:cSldViewPr>
      <p:cViewPr varScale="1">
        <p:scale>
          <a:sx n="70" d="100"/>
          <a:sy n="70" d="100"/>
        </p:scale>
        <p:origin x="2784" y="66"/>
      </p:cViewPr>
      <p:guideLst>
        <p:guide orient="horz" pos="2160"/>
        <p:guide pos="2880"/>
      </p:guideLst>
    </p:cSldViewPr>
  </p:slideViewPr>
  <p:notesTextViewPr>
    <p:cViewPr>
      <p:scale>
        <a:sx n="1" d="1"/>
        <a:sy n="1" d="1"/>
      </p:scale>
      <p:origin x="0" y="0"/>
    </p:cViewPr>
  </p:notesTextViewPr>
  <p:notesViewPr>
    <p:cSldViewPr>
      <p:cViewPr>
        <p:scale>
          <a:sx n="80" d="100"/>
          <a:sy n="80" d="100"/>
        </p:scale>
        <p:origin x="-180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8CB0A2-FA5E-47ED-AC62-B2B05CE88F2C}" type="datetimeFigureOut">
              <a:rPr lang="en-US" smtClean="0"/>
              <a:t>12/8/2016</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84130-3BE3-469E-AAD0-1D62C35C58B1}" type="slidenum">
              <a:rPr lang="en-US" smtClean="0"/>
              <a:t>‹#›</a:t>
            </a:fld>
            <a:endParaRPr lang="en-US" dirty="0"/>
          </a:p>
        </p:txBody>
      </p:sp>
    </p:spTree>
    <p:extLst>
      <p:ext uri="{BB962C8B-B14F-4D97-AF65-F5344CB8AC3E}">
        <p14:creationId xmlns:p14="http://schemas.microsoft.com/office/powerpoint/2010/main" val="92302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1D84130-3BE3-469E-AAD0-1D62C35C58B1}"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2021608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 padding: 10px;</a:t>
            </a:r>
          </a:p>
          <a:p>
            <a:pPr marL="100330" marR="100330" lvl="0">
              <a:lnSpc>
                <a:spcPct val="115000"/>
              </a:lnSpc>
              <a:spcAft>
                <a:spcPts val="995"/>
              </a:spcAft>
            </a:pPr>
            <a:r>
              <a:rPr lang="en-US" sz="1000" dirty="0">
                <a:solidFill>
                  <a:prstClr val="black"/>
                </a:solidFill>
                <a:latin typeface="Arial"/>
                <a:ea typeface="Times New Roman"/>
                <a:cs typeface="Times New Roman"/>
              </a:rPr>
              <a:t>      border: 2px solid red;</a:t>
            </a: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div {</a:t>
            </a:r>
          </a:p>
          <a:p>
            <a:pPr marL="100330" marR="100330" lvl="0">
              <a:lnSpc>
                <a:spcPct val="115000"/>
              </a:lnSpc>
              <a:spcAft>
                <a:spcPts val="995"/>
              </a:spcAft>
            </a:pPr>
            <a:r>
              <a:rPr lang="en-US" sz="1000" dirty="0">
                <a:solidFill>
                  <a:prstClr val="black"/>
                </a:solidFill>
                <a:latin typeface="Arial"/>
                <a:ea typeface="Times New Roman"/>
                <a:cs typeface="Times New Roman"/>
              </a:rPr>
              <a:t>      margin: 10px;</a:t>
            </a:r>
          </a:p>
          <a:p>
            <a:pPr marL="100330" marR="100330" lvl="0">
              <a:lnSpc>
                <a:spcPct val="115000"/>
              </a:lnSpc>
              <a:spcAft>
                <a:spcPts val="995"/>
              </a:spcAft>
            </a:pPr>
            <a:r>
              <a:rPr lang="en-US" sz="1000" dirty="0">
                <a:solidFill>
                  <a:prstClr val="black"/>
                </a:solidFill>
                <a:latin typeface="Arial"/>
                <a:ea typeface="Times New Roman"/>
                <a:cs typeface="Times New Roman"/>
              </a:rPr>
              <a:t>      padding: 5px;</a:t>
            </a:r>
          </a:p>
          <a:p>
            <a:pPr marL="100330" marR="100330" lvl="0">
              <a:lnSpc>
                <a:spcPct val="115000"/>
              </a:lnSpc>
              <a:spcAft>
                <a:spcPts val="995"/>
              </a:spcAft>
            </a:pPr>
            <a:r>
              <a:rPr lang="en-US" sz="1000" dirty="0">
                <a:solidFill>
                  <a:prstClr val="black"/>
                </a:solidFill>
                <a:latin typeface="Arial"/>
                <a:ea typeface="Times New Roman"/>
                <a:cs typeface="Times New Roman"/>
              </a:rPr>
              <a:t>      border: 2px solid black;</a:t>
            </a:r>
          </a:p>
          <a:p>
            <a:pPr marL="100330" marR="100330" lvl="0">
              <a:lnSpc>
                <a:spcPct val="115000"/>
              </a:lnSpc>
              <a:spcAft>
                <a:spcPts val="995"/>
              </a:spcAft>
            </a:pPr>
            <a:r>
              <a:rPr lang="en-US" sz="1000" dirty="0">
                <a:solidFill>
                  <a:prstClr val="black"/>
                </a:solidFill>
                <a:latin typeface="Arial"/>
                <a:ea typeface="Times New Roman"/>
                <a:cs typeface="Times New Roman"/>
              </a:rPr>
              <a:t>      width: 150px;</a:t>
            </a:r>
          </a:p>
          <a:p>
            <a:pPr marL="100330" marR="100330" lvl="0">
              <a:lnSpc>
                <a:spcPct val="115000"/>
              </a:lnSpc>
              <a:spcAft>
                <a:spcPts val="995"/>
              </a:spcAft>
            </a:pPr>
            <a:r>
              <a:rPr lang="en-US" sz="1000" dirty="0">
                <a:solidFill>
                  <a:prstClr val="black"/>
                </a:solidFill>
                <a:latin typeface="Arial"/>
                <a:ea typeface="Times New Roman"/>
                <a:cs typeface="Times New Roman"/>
              </a:rPr>
              <a:t>      height : 150px;</a:t>
            </a: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div:nth-child(odd) {</a:t>
            </a:r>
          </a:p>
          <a:p>
            <a:pPr marL="100330" marR="100330" lvl="0">
              <a:lnSpc>
                <a:spcPct val="115000"/>
              </a:lnSpc>
              <a:spcAft>
                <a:spcPts val="995"/>
              </a:spcAft>
            </a:pPr>
            <a:r>
              <a:rPr lang="en-US" sz="1000" dirty="0">
                <a:solidFill>
                  <a:prstClr val="black"/>
                </a:solidFill>
                <a:latin typeface="Arial"/>
                <a:ea typeface="Times New Roman"/>
                <a:cs typeface="Times New Roman"/>
              </a:rPr>
              <a:t>      font-size: 4rem;</a:t>
            </a:r>
          </a:p>
          <a:p>
            <a:pPr marL="100330" marR="100330" lvl="0">
              <a:lnSpc>
                <a:spcPct val="115000"/>
              </a:lnSpc>
              <a:spcAft>
                <a:spcPts val="995"/>
              </a:spcAft>
            </a:pPr>
            <a:r>
              <a:rPr lang="en-US" sz="1000" dirty="0">
                <a:solidFill>
                  <a:prstClr val="black"/>
                </a:solidFill>
                <a:latin typeface="Arial"/>
                <a:ea typeface="Times New Roman"/>
                <a:cs typeface="Times New Roman"/>
              </a:rPr>
              <a:t>    }</a:t>
            </a:r>
          </a:p>
          <a:p>
            <a:pPr marL="100330" marR="100330" lvl="0">
              <a:lnSpc>
                <a:spcPct val="115000"/>
              </a:lnSpc>
              <a:spcAft>
                <a:spcPts val="995"/>
              </a:spcAft>
            </a:pPr>
            <a:r>
              <a:rPr lang="en-US" sz="1000" dirty="0">
                <a:solidFill>
                  <a:prstClr val="black"/>
                </a:solidFill>
                <a:latin typeface="Arial"/>
                <a:ea typeface="Times New Roman"/>
                <a:cs typeface="Times New Roman"/>
              </a:rPr>
              <a:t>  &lt;/style&gt;</a:t>
            </a:r>
          </a:p>
          <a:p>
            <a:pPr marL="100330" marR="100330" lvl="0">
              <a:lnSpc>
                <a:spcPct val="115000"/>
              </a:lnSpc>
              <a:spcAft>
                <a:spcPts val="995"/>
              </a:spcAft>
            </a:pPr>
            <a:r>
              <a:rPr lang="en-US" sz="1000" dirty="0">
                <a:solidFill>
                  <a:prstClr val="black"/>
                </a:solidFill>
                <a:latin typeface="Arial"/>
                <a:ea typeface="Times New Roman"/>
                <a:cs typeface="Times New Roman"/>
              </a:rPr>
              <a:t>&lt;/head&gt;</a:t>
            </a:r>
          </a:p>
          <a:p>
            <a:pPr marL="100330" marR="100330" lvl="0">
              <a:lnSpc>
                <a:spcPct val="115000"/>
              </a:lnSpc>
              <a:spcAft>
                <a:spcPts val="995"/>
              </a:spcAft>
            </a:pPr>
            <a:r>
              <a:rPr lang="en-US" sz="1000" dirty="0">
                <a:solidFill>
                  <a:prstClr val="black"/>
                </a:solidFill>
                <a:latin typeface="Arial"/>
                <a:ea typeface="Times New Roman"/>
                <a:cs typeface="Times New Roman"/>
              </a:rPr>
              <a:t>&lt;body&gt;</a:t>
            </a:r>
          </a:p>
          <a:p>
            <a:pPr marL="100330" marR="100330" lvl="0">
              <a:lnSpc>
                <a:spcPct val="115000"/>
              </a:lnSpc>
              <a:spcAft>
                <a:spcPts val="995"/>
              </a:spcAft>
            </a:pPr>
            <a:r>
              <a:rPr lang="en-US" sz="1000" dirty="0">
                <a:solidFill>
                  <a:prstClr val="black"/>
                </a:solidFill>
                <a:latin typeface="Arial"/>
                <a:ea typeface="Times New Roman"/>
                <a:cs typeface="Times New Roman"/>
              </a:rPr>
              <a:t>  &lt;article&gt;</a:t>
            </a:r>
          </a:p>
          <a:p>
            <a:pPr marL="100330" marR="100330" lvl="0">
              <a:lnSpc>
                <a:spcPct val="115000"/>
              </a:lnSpc>
              <a:spcAft>
                <a:spcPts val="995"/>
              </a:spcAft>
            </a:pPr>
            <a:r>
              <a:rPr lang="en-US" sz="1000" dirty="0">
                <a:solidFill>
                  <a:prstClr val="black"/>
                </a:solidFill>
                <a:latin typeface="Arial"/>
                <a:ea typeface="Times New Roman"/>
                <a:cs typeface="Times New Roman"/>
              </a:rPr>
              <a:t>    &lt;div id="one"&gt;One&lt;/div&gt;</a:t>
            </a:r>
          </a:p>
          <a:p>
            <a:pPr marL="100330" marR="100330" lvl="0">
              <a:lnSpc>
                <a:spcPct val="115000"/>
              </a:lnSpc>
              <a:spcAft>
                <a:spcPts val="995"/>
              </a:spcAft>
            </a:pPr>
            <a:r>
              <a:rPr lang="en-US" sz="1000" dirty="0">
                <a:solidFill>
                  <a:prstClr val="black"/>
                </a:solidFill>
                <a:latin typeface="Arial"/>
                <a:ea typeface="Times New Roman"/>
                <a:cs typeface="Times New Roman"/>
              </a:rPr>
              <a:t>    &lt;div id="two"&gt;Two&lt;/div&gt;</a:t>
            </a:r>
          </a:p>
          <a:p>
            <a:pPr marL="100330" marR="100330" lvl="0">
              <a:lnSpc>
                <a:spcPct val="115000"/>
              </a:lnSpc>
              <a:spcAft>
                <a:spcPts val="995"/>
              </a:spcAft>
            </a:pPr>
            <a:r>
              <a:rPr lang="en-US" sz="1000" dirty="0">
                <a:solidFill>
                  <a:prstClr val="black"/>
                </a:solidFill>
                <a:latin typeface="Arial"/>
                <a:ea typeface="Times New Roman"/>
                <a:cs typeface="Times New Roman"/>
              </a:rPr>
              <a:t>    &lt;div id="three"&gt;Three&lt;/div&gt;</a:t>
            </a:r>
          </a:p>
          <a:p>
            <a:pPr marL="100330" marR="100330" lvl="0">
              <a:lnSpc>
                <a:spcPct val="115000"/>
              </a:lnSpc>
              <a:spcAft>
                <a:spcPts val="995"/>
              </a:spcAft>
            </a:pPr>
            <a:r>
              <a:rPr lang="en-US" sz="1000" dirty="0">
                <a:solidFill>
                  <a:prstClr val="black"/>
                </a:solidFill>
                <a:latin typeface="Arial"/>
                <a:ea typeface="Times New Roman"/>
                <a:cs typeface="Times New Roman"/>
              </a:rPr>
              <a:t>    &lt;div id="four"&gt;Four&lt;/div&gt;</a:t>
            </a:r>
          </a:p>
          <a:p>
            <a:pPr marL="100330" marR="100330" lvl="0">
              <a:lnSpc>
                <a:spcPct val="115000"/>
              </a:lnSpc>
              <a:spcAft>
                <a:spcPts val="995"/>
              </a:spcAft>
            </a:pPr>
            <a:r>
              <a:rPr lang="en-US" sz="1000" dirty="0">
                <a:solidFill>
                  <a:prstClr val="black"/>
                </a:solidFill>
                <a:latin typeface="Arial"/>
                <a:ea typeface="Times New Roman"/>
                <a:cs typeface="Times New Roman"/>
              </a:rPr>
              <a:t>  &lt;/article&gt;</a:t>
            </a:r>
            <a:endParaRPr lang="en-US" dirty="0"/>
          </a:p>
        </p:txBody>
      </p:sp>
      <p:sp>
        <p:nvSpPr>
          <p:cNvPr id="4" name="Slide Number Placeholder 3"/>
          <p:cNvSpPr>
            <a:spLocks noGrp="1"/>
          </p:cNvSpPr>
          <p:nvPr>
            <p:ph type="sldNum" sz="quarter" idx="10"/>
          </p:nvPr>
        </p:nvSpPr>
        <p:spPr/>
        <p:txBody>
          <a:bodyPr/>
          <a:lstStyle/>
          <a:p>
            <a:fld id="{51D84130-3BE3-469E-AAD0-1D62C35C58B1}" type="slidenum">
              <a:rPr lang="en-US" smtClean="0"/>
              <a:t>11</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2747868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100330" marR="100330" lvl="0">
              <a:lnSpc>
                <a:spcPct val="115000"/>
              </a:lnSpc>
              <a:spcAft>
                <a:spcPts val="995"/>
              </a:spcAft>
            </a:pPr>
            <a:r>
              <a:rPr lang="en-US" sz="1000" dirty="0">
                <a:solidFill>
                  <a:prstClr val="black"/>
                </a:solidFill>
                <a:latin typeface="Arial"/>
                <a:ea typeface="Times New Roman"/>
                <a:cs typeface="Times New Roman"/>
              </a:rPr>
              <a:t>&lt;/body&gt;</a:t>
            </a:r>
          </a:p>
          <a:p>
            <a:pPr marL="100330" marR="100330" lvl="0">
              <a:lnSpc>
                <a:spcPct val="115000"/>
              </a:lnSpc>
              <a:spcAft>
                <a:spcPts val="995"/>
              </a:spcAft>
            </a:pPr>
            <a:r>
              <a:rPr lang="en-US" sz="1000" dirty="0">
                <a:solidFill>
                  <a:prstClr val="black"/>
                </a:solidFill>
                <a:latin typeface="Arial"/>
                <a:ea typeface="Times New Roman"/>
                <a:cs typeface="Times New Roman"/>
              </a:rPr>
              <a:t>&lt;/html&gt;</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On the </a:t>
            </a:r>
            <a:r>
              <a:rPr lang="en-US" sz="1000" b="1" dirty="0">
                <a:solidFill>
                  <a:prstClr val="black"/>
                </a:solidFill>
                <a:latin typeface="Arial"/>
                <a:ea typeface="Times New Roman"/>
                <a:cs typeface="Times New Roman"/>
              </a:rPr>
              <a:t>File</a:t>
            </a:r>
            <a:r>
              <a:rPr lang="en-US" sz="1000" dirty="0">
                <a:solidFill>
                  <a:prstClr val="black"/>
                </a:solidFill>
                <a:latin typeface="Arial"/>
                <a:ea typeface="Times New Roman"/>
                <a:cs typeface="Segoe UI"/>
              </a:rPr>
              <a:t> menu, click </a:t>
            </a:r>
            <a:r>
              <a:rPr lang="en-US" sz="1000" b="1" dirty="0">
                <a:solidFill>
                  <a:prstClr val="black"/>
                </a:solidFill>
                <a:latin typeface="Arial"/>
                <a:ea typeface="Times New Roman"/>
                <a:cs typeface="Times New Roman"/>
              </a:rPr>
              <a:t>View in Brower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(Internet Explorer)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5"/>
            </a:pPr>
            <a:r>
              <a:rPr lang="en-US" sz="1000" dirty="0">
                <a:solidFill>
                  <a:srgbClr val="000000"/>
                </a:solidFill>
                <a:latin typeface="Arial"/>
                <a:ea typeface="Times New Roman"/>
                <a:cs typeface="Times New Roman"/>
              </a:rPr>
              <a:t>In Internet Explorer, if the message </a:t>
            </a:r>
            <a:r>
              <a:rPr lang="en-US" sz="1000" b="1" dirty="0">
                <a:solidFill>
                  <a:prstClr val="black"/>
                </a:solidFill>
                <a:latin typeface="Arial"/>
                <a:ea typeface="Times New Roman"/>
                <a:cs typeface="Times New Roman"/>
              </a:rPr>
              <a:t>Intranet settings are turned off by default</a:t>
            </a:r>
            <a:r>
              <a:rPr lang="en-US" sz="1000" dirty="0">
                <a:solidFill>
                  <a:srgbClr val="000000"/>
                </a:solidFill>
                <a:latin typeface="Arial"/>
                <a:ea typeface="Times New Roman"/>
                <a:cs typeface="Times New Roman"/>
              </a:rPr>
              <a:t> appears, click </a:t>
            </a:r>
            <a:r>
              <a:rPr lang="en-US" sz="1000" b="1" dirty="0">
                <a:solidFill>
                  <a:prstClr val="black"/>
                </a:solidFill>
                <a:latin typeface="Arial"/>
                <a:ea typeface="Times New Roman"/>
                <a:cs typeface="Times New Roman"/>
              </a:rPr>
              <a:t>Don’t show this message</a:t>
            </a:r>
            <a:r>
              <a:rPr lang="en-US" sz="1000" dirty="0">
                <a:solidFill>
                  <a:srgbClr val="000000"/>
                </a:solidFill>
                <a:latin typeface="Arial"/>
                <a:ea typeface="Times New Roman"/>
                <a:cs typeface="Times New Roman"/>
              </a:rPr>
              <a:t> again.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Observe the four </a:t>
            </a:r>
            <a:r>
              <a:rPr lang="en-US" sz="1000" b="1" dirty="0">
                <a:solidFill>
                  <a:prstClr val="black"/>
                </a:solidFill>
                <a:latin typeface="Arial"/>
                <a:ea typeface="Times New Roman"/>
                <a:cs typeface="Times New Roman"/>
              </a:rPr>
              <a:t>div</a:t>
            </a:r>
            <a:r>
              <a:rPr lang="en-US" sz="1000" dirty="0">
                <a:solidFill>
                  <a:prstClr val="black"/>
                </a:solidFill>
                <a:latin typeface="Arial"/>
                <a:ea typeface="Times New Roman"/>
                <a:cs typeface="Segoe UI"/>
              </a:rPr>
              <a:t> elements laid out underneath each other, in order, within the </a:t>
            </a:r>
            <a:r>
              <a:rPr lang="en-US" sz="1000" b="1" dirty="0">
                <a:solidFill>
                  <a:prstClr val="black"/>
                </a:solidFill>
                <a:latin typeface="Arial"/>
                <a:ea typeface="Times New Roman"/>
                <a:cs typeface="Times New Roman"/>
              </a:rPr>
              <a:t>article</a:t>
            </a:r>
            <a:r>
              <a:rPr lang="en-US" sz="1000" dirty="0">
                <a:solidFill>
                  <a:prstClr val="black"/>
                </a:solidFill>
                <a:latin typeface="Arial"/>
                <a:ea typeface="Times New Roman"/>
                <a:cs typeface="Segoe UI"/>
              </a:rPr>
              <a:t> element. The </a:t>
            </a:r>
            <a:r>
              <a:rPr lang="en-US" sz="1000" b="1" dirty="0">
                <a:solidFill>
                  <a:prstClr val="black"/>
                </a:solidFill>
                <a:latin typeface="Arial"/>
                <a:ea typeface="Times New Roman"/>
                <a:cs typeface="Times New Roman"/>
              </a:rPr>
              <a:t>article</a:t>
            </a:r>
            <a:r>
              <a:rPr lang="en-US" sz="1000" dirty="0">
                <a:solidFill>
                  <a:prstClr val="black"/>
                </a:solidFill>
                <a:latin typeface="Arial"/>
                <a:ea typeface="Times New Roman"/>
                <a:cs typeface="Segoe UI"/>
              </a:rPr>
              <a:t> element has a red border to highlight its boundaries. This is block layout mode.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Times New Roman"/>
              </a:rPr>
              <a:t>Press </a:t>
            </a:r>
            <a:r>
              <a:rPr lang="en-US" sz="1000" b="1" dirty="0">
                <a:solidFill>
                  <a:prstClr val="black"/>
                </a:solidFill>
                <a:latin typeface="Arial"/>
                <a:ea typeface="Times New Roman"/>
                <a:cs typeface="Times New Roman"/>
              </a:rPr>
              <a:t>F12</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In the F12 Developer Tools pane, press </a:t>
            </a:r>
            <a:r>
              <a:rPr lang="en-US" sz="1000" b="1" dirty="0">
                <a:solidFill>
                  <a:prstClr val="black"/>
                </a:solidFill>
                <a:latin typeface="Arial"/>
                <a:ea typeface="Times New Roman"/>
                <a:cs typeface="Times New Roman"/>
              </a:rPr>
              <a:t>Ctrl+P</a:t>
            </a:r>
            <a:r>
              <a:rPr lang="en-US" sz="1000" dirty="0">
                <a:solidFill>
                  <a:prstClr val="black"/>
                </a:solidFill>
                <a:latin typeface="Arial"/>
                <a:ea typeface="Times New Roman"/>
                <a:cs typeface="Segoe UI"/>
              </a:rPr>
              <a:t> to unpin the window. Position the F12 Developer Tools window so that you can see the Internet Explorer window at the same time.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Click the </a:t>
            </a:r>
            <a:r>
              <a:rPr lang="en-US" sz="1000" b="1" dirty="0">
                <a:solidFill>
                  <a:prstClr val="black"/>
                </a:solidFill>
                <a:latin typeface="Arial"/>
                <a:ea typeface="Times New Roman"/>
                <a:cs typeface="Times New Roman"/>
              </a:rPr>
              <a:t>CSS</a:t>
            </a:r>
            <a:r>
              <a:rPr lang="en-US" sz="1000" dirty="0">
                <a:solidFill>
                  <a:prstClr val="black"/>
                </a:solidFill>
                <a:latin typeface="Arial"/>
                <a:ea typeface="Times New Roman"/>
                <a:cs typeface="Segoe UI"/>
              </a:rPr>
              <a:t> tab to display the fully expanded version of the layout rules applied to the HTML content.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Right-click the </a:t>
            </a:r>
            <a:r>
              <a:rPr lang="en-US" sz="1000" b="1" dirty="0">
                <a:solidFill>
                  <a:prstClr val="black"/>
                </a:solidFill>
                <a:latin typeface="Arial"/>
                <a:ea typeface="Times New Roman"/>
                <a:cs typeface="Times New Roman"/>
              </a:rPr>
              <a:t>div</a:t>
            </a:r>
            <a:r>
              <a:rPr lang="en-US" sz="1000" dirty="0">
                <a:solidFill>
                  <a:prstClr val="black"/>
                </a:solidFill>
                <a:latin typeface="Arial"/>
                <a:ea typeface="Times New Roman"/>
                <a:cs typeface="Segoe UI"/>
              </a:rPr>
              <a:t> entry, and then click </a:t>
            </a:r>
            <a:r>
              <a:rPr lang="en-US" sz="1000" b="1" dirty="0">
                <a:solidFill>
                  <a:prstClr val="black"/>
                </a:solidFill>
                <a:latin typeface="Arial"/>
                <a:ea typeface="Times New Roman"/>
                <a:cs typeface="Times New Roman"/>
              </a:rPr>
              <a:t>Add attribute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Type </a:t>
            </a:r>
            <a:r>
              <a:rPr lang="en-US" sz="1000" b="1" dirty="0">
                <a:solidFill>
                  <a:prstClr val="black"/>
                </a:solidFill>
                <a:latin typeface="Arial"/>
                <a:ea typeface="Times New Roman"/>
                <a:cs typeface="Times New Roman"/>
              </a:rPr>
              <a:t>display: inline</a:t>
            </a:r>
            <a:r>
              <a:rPr lang="en-US" sz="1000" dirty="0">
                <a:solidFill>
                  <a:prstClr val="black"/>
                </a:solidFill>
                <a:latin typeface="Arial"/>
                <a:ea typeface="Times New Roman"/>
                <a:cs typeface="Segoe UI"/>
              </a:rPr>
              <a:t>, and then press </a:t>
            </a:r>
            <a:r>
              <a:rPr lang="en-US" sz="1000" dirty="0">
                <a:solidFill>
                  <a:prstClr val="black"/>
                </a:solidFill>
                <a:latin typeface="Arial"/>
                <a:ea typeface="Times New Roman"/>
                <a:cs typeface="Times New Roman"/>
              </a:rPr>
              <a:t>ENTER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In Internet Explorer, notice that the four </a:t>
            </a:r>
            <a:r>
              <a:rPr lang="en-US" sz="1000" b="1" dirty="0">
                <a:solidFill>
                  <a:prstClr val="black"/>
                </a:solidFill>
                <a:latin typeface="Arial"/>
                <a:ea typeface="Times New Roman"/>
                <a:cs typeface="Times New Roman"/>
              </a:rPr>
              <a:t>div</a:t>
            </a:r>
            <a:r>
              <a:rPr lang="en-US" sz="1000" dirty="0">
                <a:solidFill>
                  <a:prstClr val="black"/>
                </a:solidFill>
                <a:latin typeface="Arial"/>
                <a:ea typeface="Times New Roman"/>
                <a:cs typeface="Segoe UI"/>
              </a:rPr>
              <a:t> elements are now laid out side-by-side aligned by text baseline with height and width properties ignored. This is inline layout mode.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Resize the browser window to make it narrower, so you can see how blocks are wrapped onto the next line in inline layout mode.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In the F12 Developer Tools window, on the </a:t>
            </a:r>
            <a:r>
              <a:rPr lang="en-US" sz="1000" b="1" dirty="0">
                <a:solidFill>
                  <a:prstClr val="black"/>
                </a:solidFill>
                <a:latin typeface="Arial"/>
                <a:ea typeface="Times New Roman"/>
                <a:cs typeface="Times New Roman"/>
              </a:rPr>
              <a:t>CSS</a:t>
            </a:r>
            <a:r>
              <a:rPr lang="en-US" sz="1000" dirty="0">
                <a:solidFill>
                  <a:prstClr val="black"/>
                </a:solidFill>
                <a:latin typeface="Arial"/>
                <a:ea typeface="Times New Roman"/>
                <a:cs typeface="Segoe UI"/>
              </a:rPr>
              <a:t> tab, click the </a:t>
            </a:r>
            <a:r>
              <a:rPr lang="en-US" sz="1000" b="1" dirty="0">
                <a:solidFill>
                  <a:prstClr val="black"/>
                </a:solidFill>
                <a:latin typeface="Arial"/>
                <a:ea typeface="Times New Roman"/>
                <a:cs typeface="Times New Roman"/>
              </a:rPr>
              <a:t>display: inline</a:t>
            </a:r>
            <a:r>
              <a:rPr lang="en-US" sz="1000" dirty="0">
                <a:solidFill>
                  <a:prstClr val="black"/>
                </a:solidFill>
                <a:latin typeface="Arial"/>
                <a:ea typeface="Times New Roman"/>
                <a:cs typeface="Segoe UI"/>
              </a:rPr>
              <a:t> rule, change it to read </a:t>
            </a:r>
            <a:r>
              <a:rPr lang="en-US" sz="1000" b="1" dirty="0">
                <a:solidFill>
                  <a:prstClr val="black"/>
                </a:solidFill>
                <a:latin typeface="Arial"/>
                <a:ea typeface="Times New Roman"/>
                <a:cs typeface="Times New Roman"/>
              </a:rPr>
              <a:t>display:inline-block</a:t>
            </a:r>
            <a:r>
              <a:rPr lang="en-US" sz="1000" dirty="0">
                <a:solidFill>
                  <a:prstClr val="black"/>
                </a:solidFill>
                <a:latin typeface="Arial"/>
                <a:ea typeface="Times New Roman"/>
                <a:cs typeface="Segoe UI"/>
              </a:rPr>
              <a:t>, and then press </a:t>
            </a:r>
            <a:r>
              <a:rPr lang="en-US" sz="1000" dirty="0">
                <a:solidFill>
                  <a:prstClr val="black"/>
                </a:solidFill>
                <a:latin typeface="Arial"/>
                <a:ea typeface="Times New Roman"/>
                <a:cs typeface="Times New Roman"/>
              </a:rPr>
              <a:t>ENTER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solidFill>
                  <a:prstClr val="black"/>
                </a:solidFill>
                <a:latin typeface="Arial"/>
                <a:ea typeface="Times New Roman"/>
                <a:cs typeface="Segoe UI"/>
              </a:rPr>
              <a:t>Notice the layout is the same but the </a:t>
            </a:r>
            <a:r>
              <a:rPr lang="en-US" sz="1000" b="1" dirty="0">
                <a:solidFill>
                  <a:prstClr val="black"/>
                </a:solidFill>
                <a:latin typeface="Arial"/>
                <a:ea typeface="Times New Roman"/>
                <a:cs typeface="Times New Roman"/>
              </a:rPr>
              <a:t>height</a:t>
            </a:r>
            <a:r>
              <a:rPr lang="en-US" sz="1000" dirty="0">
                <a:solidFill>
                  <a:prstClr val="black"/>
                </a:solidFill>
                <a:latin typeface="Arial"/>
                <a:ea typeface="Times New Roman"/>
                <a:cs typeface="Segoe UI"/>
              </a:rPr>
              <a:t> and </a:t>
            </a:r>
            <a:r>
              <a:rPr lang="en-US" sz="1000" b="1" dirty="0">
                <a:solidFill>
                  <a:prstClr val="black"/>
                </a:solidFill>
                <a:latin typeface="Arial"/>
                <a:ea typeface="Times New Roman"/>
                <a:cs typeface="Times New Roman"/>
              </a:rPr>
              <a:t>width</a:t>
            </a:r>
            <a:r>
              <a:rPr lang="en-US" sz="1000" dirty="0">
                <a:solidFill>
                  <a:prstClr val="black"/>
                </a:solidFill>
                <a:latin typeface="Arial"/>
                <a:ea typeface="Times New Roman"/>
                <a:cs typeface="Segoe UI"/>
              </a:rPr>
              <a:t> properties are now preserved. This is inline-block mode.</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12</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1280507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If necessary, make the browser window wider so that blocks </a:t>
            </a:r>
            <a:r>
              <a:rPr lang="en-US" sz="1000" b="1" dirty="0">
                <a:solidFill>
                  <a:prstClr val="black"/>
                </a:solidFill>
                <a:latin typeface="Arial"/>
                <a:ea typeface="Calibri"/>
                <a:cs typeface="Times New Roman"/>
              </a:rPr>
              <a:t>One</a:t>
            </a:r>
            <a:r>
              <a:rPr lang="en-US" sz="1000" dirty="0">
                <a:solidFill>
                  <a:prstClr val="black"/>
                </a:solidFill>
                <a:latin typeface="Arial"/>
                <a:ea typeface="Calibri"/>
                <a:cs typeface="Times New Roman"/>
              </a:rPr>
              <a:t> and </a:t>
            </a:r>
            <a:r>
              <a:rPr lang="en-US" sz="1000" b="1" dirty="0">
                <a:solidFill>
                  <a:prstClr val="black"/>
                </a:solidFill>
                <a:latin typeface="Arial"/>
                <a:ea typeface="Calibri"/>
                <a:cs typeface="Times New Roman"/>
              </a:rPr>
              <a:t>Three</a:t>
            </a:r>
            <a:r>
              <a:rPr lang="en-US" sz="1000" dirty="0">
                <a:solidFill>
                  <a:prstClr val="black"/>
                </a:solidFill>
                <a:latin typeface="Arial"/>
                <a:ea typeface="Calibri"/>
                <a:cs typeface="Times New Roman"/>
              </a:rPr>
              <a:t> are on the same line.</a:t>
            </a: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Segoe UI"/>
              </a:rPr>
              <a:t>In Internet Explorer, resize the browser window so you can see how blocks are wrapped onto the next line in inline layout mode.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Segoe UI"/>
              </a:rPr>
              <a:t>In the F12 Developer Tools window, on the </a:t>
            </a:r>
            <a:r>
              <a:rPr lang="en-US" sz="1000" b="1" dirty="0">
                <a:solidFill>
                  <a:prstClr val="black"/>
                </a:solidFill>
                <a:latin typeface="Arial"/>
                <a:ea typeface="Times New Roman"/>
                <a:cs typeface="Times New Roman"/>
              </a:rPr>
              <a:t>CSS</a:t>
            </a:r>
            <a:r>
              <a:rPr lang="en-US" sz="1000" dirty="0">
                <a:solidFill>
                  <a:prstClr val="black"/>
                </a:solidFill>
                <a:latin typeface="Arial"/>
                <a:ea typeface="Times New Roman"/>
                <a:cs typeface="Segoe UI"/>
              </a:rPr>
              <a:t> tab, click the </a:t>
            </a:r>
            <a:r>
              <a:rPr lang="en-US" sz="1000" b="1" dirty="0">
                <a:solidFill>
                  <a:prstClr val="black"/>
                </a:solidFill>
                <a:latin typeface="Arial"/>
                <a:ea typeface="Times New Roman"/>
                <a:cs typeface="Times New Roman"/>
              </a:rPr>
              <a:t>display: inline-block</a:t>
            </a:r>
            <a:r>
              <a:rPr lang="en-US" sz="1000" dirty="0">
                <a:solidFill>
                  <a:prstClr val="black"/>
                </a:solidFill>
                <a:latin typeface="Arial"/>
                <a:ea typeface="Times New Roman"/>
                <a:cs typeface="Segoe UI"/>
              </a:rPr>
              <a:t> rule. Change this rule to </a:t>
            </a:r>
            <a:r>
              <a:rPr lang="en-US" sz="1000" b="1" dirty="0">
                <a:solidFill>
                  <a:prstClr val="black"/>
                </a:solidFill>
                <a:latin typeface="Arial"/>
                <a:ea typeface="Times New Roman"/>
                <a:cs typeface="Times New Roman"/>
              </a:rPr>
              <a:t>display:-ms-flexbox</a:t>
            </a:r>
            <a:r>
              <a:rPr lang="en-US" sz="1000" dirty="0">
                <a:solidFill>
                  <a:prstClr val="black"/>
                </a:solidFill>
                <a:latin typeface="Arial"/>
                <a:ea typeface="Times New Roman"/>
                <a:cs typeface="Segoe UI"/>
              </a:rPr>
              <a:t>, and then press </a:t>
            </a:r>
            <a:r>
              <a:rPr lang="en-US" sz="1000" dirty="0">
                <a:solidFill>
                  <a:prstClr val="black"/>
                </a:solidFill>
                <a:latin typeface="Arial"/>
                <a:ea typeface="Times New Roman"/>
                <a:cs typeface="Times New Roman"/>
              </a:rPr>
              <a:t>ENTER</a:t>
            </a: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Segoe UI"/>
              </a:rPr>
              <a:t>Switch to Internet Explorer to view the new layout. The </a:t>
            </a:r>
            <a:r>
              <a:rPr lang="en-US" sz="1000" b="1" dirty="0">
                <a:solidFill>
                  <a:prstClr val="black"/>
                </a:solidFill>
                <a:latin typeface="Arial"/>
                <a:ea typeface="Times New Roman"/>
                <a:cs typeface="Times New Roman"/>
              </a:rPr>
              <a:t>div</a:t>
            </a:r>
            <a:r>
              <a:rPr lang="en-US" sz="1000" dirty="0">
                <a:solidFill>
                  <a:prstClr val="black"/>
                </a:solidFill>
                <a:latin typeface="Arial"/>
                <a:ea typeface="Times New Roman"/>
                <a:cs typeface="Segoe UI"/>
              </a:rPr>
              <a:t> elements are displayed in a vertical column.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Segoe UI"/>
              </a:rPr>
              <a:t>In the F12 Developer Tools window, on the </a:t>
            </a:r>
            <a:r>
              <a:rPr lang="en-US" sz="1000" b="1" dirty="0">
                <a:solidFill>
                  <a:prstClr val="black"/>
                </a:solidFill>
                <a:latin typeface="Arial"/>
                <a:ea typeface="Times New Roman"/>
                <a:cs typeface="Times New Roman"/>
              </a:rPr>
              <a:t>CSS</a:t>
            </a:r>
            <a:r>
              <a:rPr lang="en-US" sz="1000" dirty="0">
                <a:solidFill>
                  <a:prstClr val="black"/>
                </a:solidFill>
                <a:latin typeface="Arial"/>
                <a:ea typeface="Times New Roman"/>
                <a:cs typeface="Segoe UI"/>
              </a:rPr>
              <a:t> tab, click the </a:t>
            </a:r>
            <a:r>
              <a:rPr lang="en-US" sz="1000" b="1" dirty="0">
                <a:solidFill>
                  <a:prstClr val="black"/>
                </a:solidFill>
                <a:latin typeface="Arial"/>
                <a:ea typeface="Times New Roman"/>
                <a:cs typeface="Times New Roman"/>
              </a:rPr>
              <a:t>display: -ms-flexbox</a:t>
            </a:r>
            <a:r>
              <a:rPr lang="en-US" sz="1000" dirty="0">
                <a:solidFill>
                  <a:prstClr val="black"/>
                </a:solidFill>
                <a:latin typeface="Arial"/>
                <a:ea typeface="Times New Roman"/>
                <a:cs typeface="Segoe UI"/>
              </a:rPr>
              <a:t> rule, change it to </a:t>
            </a:r>
            <a:r>
              <a:rPr lang="en-US" sz="1000" b="1" dirty="0">
                <a:solidFill>
                  <a:prstClr val="black"/>
                </a:solidFill>
                <a:latin typeface="Arial"/>
                <a:ea typeface="Times New Roman"/>
                <a:cs typeface="Times New Roman"/>
              </a:rPr>
              <a:t>display:table-cell, </a:t>
            </a:r>
            <a:r>
              <a:rPr lang="en-US" sz="1000" dirty="0">
                <a:solidFill>
                  <a:prstClr val="black"/>
                </a:solidFill>
                <a:latin typeface="Arial"/>
                <a:ea typeface="Times New Roman"/>
                <a:cs typeface="Segoe UI"/>
              </a:rPr>
              <a:t>and then press </a:t>
            </a:r>
            <a:r>
              <a:rPr lang="en-US" sz="1000" dirty="0">
                <a:solidFill>
                  <a:prstClr val="black"/>
                </a:solidFill>
                <a:latin typeface="Arial"/>
                <a:ea typeface="Times New Roman"/>
                <a:cs typeface="Times New Roman"/>
              </a:rPr>
              <a:t>ENTER.</a:t>
            </a:r>
          </a:p>
          <a:p>
            <a:pPr marL="342900" lvl="0" indent="-342900">
              <a:lnSpc>
                <a:spcPct val="115000"/>
              </a:lnSpc>
              <a:spcAft>
                <a:spcPts val="995"/>
              </a:spcAft>
              <a:buFont typeface="+mj-lt"/>
              <a:buAutoNum type="arabicPeriod" startAt="17"/>
            </a:pPr>
            <a:r>
              <a:rPr lang="en-US" sz="1000" dirty="0">
                <a:solidFill>
                  <a:prstClr val="black"/>
                </a:solidFill>
                <a:latin typeface="Arial"/>
                <a:ea typeface="Times New Roman"/>
                <a:cs typeface="Segoe UI"/>
              </a:rPr>
              <a:t>Switch to Internet Explorer to view the new layout. The </a:t>
            </a:r>
            <a:r>
              <a:rPr lang="en-US" sz="1000" b="1" dirty="0">
                <a:solidFill>
                  <a:prstClr val="black"/>
                </a:solidFill>
                <a:latin typeface="Arial"/>
                <a:ea typeface="Times New Roman"/>
                <a:cs typeface="Times New Roman"/>
              </a:rPr>
              <a:t>div</a:t>
            </a:r>
            <a:r>
              <a:rPr lang="en-US" sz="1000" dirty="0">
                <a:solidFill>
                  <a:prstClr val="black"/>
                </a:solidFill>
                <a:latin typeface="Arial"/>
                <a:ea typeface="Times New Roman"/>
                <a:cs typeface="Segoe UI"/>
              </a:rPr>
              <a:t> elements are displayed in a horizontal table.</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a:solidFill>
                  <a:prstClr val="black"/>
                </a:solidFill>
                <a:latin typeface="Arial"/>
                <a:ea typeface="Calibri"/>
                <a:cs typeface="Segoe UI"/>
              </a:rPr>
              <a:t>Switch between positioning modes in a web page</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In the F12 Developer Tools window, on the </a:t>
            </a:r>
            <a:r>
              <a:rPr lang="en-US" sz="1000" b="1" dirty="0">
                <a:solidFill>
                  <a:prstClr val="black"/>
                </a:solidFill>
                <a:latin typeface="Arial"/>
                <a:ea typeface="Times New Roman"/>
                <a:cs typeface="Times New Roman"/>
              </a:rPr>
              <a:t>CSS</a:t>
            </a:r>
            <a:r>
              <a:rPr lang="en-US" sz="1000" dirty="0">
                <a:solidFill>
                  <a:prstClr val="black"/>
                </a:solidFill>
                <a:latin typeface="Arial"/>
                <a:ea typeface="Times New Roman"/>
                <a:cs typeface="Segoe UI"/>
              </a:rPr>
              <a:t> tab, clear</a:t>
            </a:r>
            <a:r>
              <a:rPr lang="en-US" sz="1000" dirty="0">
                <a:solidFill>
                  <a:srgbClr val="000000"/>
                </a:solidFill>
                <a:latin typeface="Arial"/>
                <a:ea typeface="Times New Roman"/>
                <a:cs typeface="Segoe UI"/>
              </a:rPr>
              <a:t> the three checkboxes next to the display attributes for </a:t>
            </a:r>
            <a:r>
              <a:rPr lang="en-US" sz="1000" b="1" dirty="0">
                <a:solidFill>
                  <a:prstClr val="black"/>
                </a:solidFill>
                <a:latin typeface="Arial"/>
                <a:ea typeface="Times New Roman"/>
                <a:cs typeface="Times New Roman"/>
              </a:rPr>
              <a:t>body</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article</a:t>
            </a:r>
            <a:r>
              <a:rPr lang="en-US" sz="1000" dirty="0">
                <a:solidFill>
                  <a:srgbClr val="000000"/>
                </a:solidFill>
                <a:latin typeface="Arial"/>
                <a:ea typeface="Times New Roman"/>
                <a:cs typeface="Segoe UI"/>
              </a:rPr>
              <a:t>, and </a:t>
            </a:r>
            <a:r>
              <a:rPr lang="en-US" sz="1000" b="1" dirty="0">
                <a:solidFill>
                  <a:prstClr val="black"/>
                </a:solidFill>
                <a:latin typeface="Arial"/>
                <a:ea typeface="Times New Roman"/>
                <a:cs typeface="Times New Roman"/>
              </a:rPr>
              <a:t>div</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Right-click the </a:t>
            </a:r>
            <a:r>
              <a:rPr lang="en-US" sz="1000" b="1" dirty="0">
                <a:solidFill>
                  <a:prstClr val="black"/>
                </a:solidFill>
                <a:latin typeface="Arial"/>
                <a:ea typeface="Times New Roman"/>
                <a:cs typeface="Times New Roman"/>
              </a:rPr>
              <a:t>div</a:t>
            </a:r>
            <a:r>
              <a:rPr lang="en-US" sz="1000" dirty="0">
                <a:solidFill>
                  <a:srgbClr val="000000"/>
                </a:solidFill>
                <a:latin typeface="Arial"/>
                <a:ea typeface="Times New Roman"/>
                <a:cs typeface="Segoe UI"/>
              </a:rPr>
              <a:t> entry, and then click </a:t>
            </a:r>
            <a:r>
              <a:rPr lang="en-US" sz="1000" b="1" dirty="0">
                <a:solidFill>
                  <a:prstClr val="black"/>
                </a:solidFill>
                <a:latin typeface="Arial"/>
                <a:ea typeface="Times New Roman"/>
                <a:cs typeface="Times New Roman"/>
              </a:rPr>
              <a:t>Add rule after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srgbClr val="000000"/>
                </a:solidFill>
                <a:latin typeface="Arial"/>
                <a:ea typeface="Times New Roman"/>
                <a:cs typeface="Segoe UI"/>
              </a:rPr>
              <a:t>Type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and then press </a:t>
            </a:r>
            <a:r>
              <a:rPr lang="en-US" sz="1000" b="1" dirty="0">
                <a:solidFill>
                  <a:prstClr val="black"/>
                </a:solidFill>
                <a:latin typeface="Arial"/>
                <a:ea typeface="Times New Roman"/>
                <a:cs typeface="Times New Roman"/>
              </a:rPr>
              <a:t>Tab</a:t>
            </a:r>
            <a:r>
              <a:rPr lang="en-US" sz="1000" dirty="0">
                <a:solidFill>
                  <a:prstClr val="black"/>
                </a:solidFill>
                <a:latin typeface="Arial"/>
                <a:ea typeface="Times New Roman"/>
                <a:cs typeface="Times New Roman"/>
              </a:rPr>
              <a:t>.</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This action creates a new rule for the </a:t>
            </a:r>
            <a:r>
              <a:rPr lang="en-US" sz="1000" b="1" dirty="0">
                <a:solidFill>
                  <a:prstClr val="black"/>
                </a:solidFill>
                <a:latin typeface="Arial"/>
                <a:ea typeface="Calibri"/>
                <a:cs typeface="Times New Roman"/>
              </a:rPr>
              <a:t>&lt;div&gt;</a:t>
            </a:r>
            <a:r>
              <a:rPr lang="en-US" sz="1000" dirty="0">
                <a:solidFill>
                  <a:prstClr val="black"/>
                </a:solidFill>
                <a:latin typeface="Arial"/>
                <a:ea typeface="Calibri"/>
                <a:cs typeface="Times New Roman"/>
              </a:rPr>
              <a:t> element with the </a:t>
            </a:r>
            <a:r>
              <a:rPr lang="en-US" sz="1000" b="1" dirty="0">
                <a:solidFill>
                  <a:prstClr val="black"/>
                </a:solidFill>
                <a:latin typeface="Arial"/>
                <a:ea typeface="Calibri"/>
                <a:cs typeface="Times New Roman"/>
              </a:rPr>
              <a:t>id</a:t>
            </a:r>
            <a:r>
              <a:rPr lang="en-US" sz="1000" dirty="0">
                <a:solidFill>
                  <a:prstClr val="black"/>
                </a:solidFill>
                <a:latin typeface="Arial"/>
                <a:ea typeface="Calibri"/>
                <a:cs typeface="Times New Roman"/>
              </a:rPr>
              <a:t> property set to </a:t>
            </a:r>
            <a:r>
              <a:rPr lang="en-US" sz="1000" b="1" dirty="0">
                <a:solidFill>
                  <a:prstClr val="black"/>
                </a:solidFill>
                <a:latin typeface="Arial"/>
                <a:ea typeface="Calibri"/>
                <a:cs typeface="Times New Roman"/>
              </a:rPr>
              <a:t>three</a:t>
            </a:r>
            <a:r>
              <a:rPr lang="en-US" sz="1000" dirty="0">
                <a:solidFill>
                  <a:prstClr val="black"/>
                </a:solidFill>
                <a:latin typeface="Arial"/>
                <a:ea typeface="Calibri"/>
                <a:cs typeface="Times New Roman"/>
              </a:rPr>
              <a:t>. This is the </a:t>
            </a:r>
            <a:r>
              <a:rPr lang="en-US" sz="1000" b="1" dirty="0">
                <a:solidFill>
                  <a:prstClr val="black"/>
                </a:solidFill>
                <a:latin typeface="Arial"/>
                <a:ea typeface="Calibri"/>
                <a:cs typeface="Times New Roman"/>
              </a:rPr>
              <a:t>&lt;div&gt;</a:t>
            </a:r>
            <a:r>
              <a:rPr lang="en-US" sz="1000" dirty="0">
                <a:solidFill>
                  <a:prstClr val="black"/>
                </a:solidFill>
                <a:latin typeface="Arial"/>
                <a:ea typeface="Calibri"/>
                <a:cs typeface="Times New Roman"/>
              </a:rPr>
              <a:t> containing the text </a:t>
            </a:r>
            <a:r>
              <a:rPr lang="en-US" sz="1000" b="1" dirty="0">
                <a:solidFill>
                  <a:prstClr val="black"/>
                </a:solidFill>
                <a:latin typeface="Arial"/>
                <a:ea typeface="Calibri"/>
                <a:cs typeface="Times New Roman"/>
              </a:rPr>
              <a:t>Three</a:t>
            </a:r>
            <a:r>
              <a:rPr lang="en-US" sz="1000" dirty="0">
                <a:solidFill>
                  <a:prstClr val="black"/>
                </a:solidFill>
                <a:latin typeface="Arial"/>
                <a:ea typeface="Calibri"/>
                <a:cs typeface="Times New Roman"/>
              </a:rPr>
              <a:t>.</a:t>
            </a: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Segoe UI"/>
              </a:rPr>
              <a:t>Type </a:t>
            </a:r>
            <a:r>
              <a:rPr lang="en-US" sz="1000" b="1" dirty="0">
                <a:solidFill>
                  <a:prstClr val="black"/>
                </a:solidFill>
                <a:latin typeface="Arial"/>
                <a:ea typeface="Times New Roman"/>
                <a:cs typeface="Times New Roman"/>
              </a:rPr>
              <a:t>position: relative</a:t>
            </a:r>
            <a:r>
              <a:rPr lang="en-US" sz="1000" dirty="0">
                <a:solidFill>
                  <a:srgbClr val="000000"/>
                </a:solidFill>
                <a:latin typeface="Arial"/>
                <a:ea typeface="Times New Roman"/>
                <a:cs typeface="Segoe UI"/>
              </a:rPr>
              <a:t> and then press </a:t>
            </a:r>
            <a:r>
              <a:rPr lang="en-US" sz="1000" dirty="0">
                <a:solidFill>
                  <a:prstClr val="black"/>
                </a:solidFill>
                <a:latin typeface="Arial"/>
                <a:ea typeface="Times New Roman"/>
                <a:cs typeface="Times New Roman"/>
              </a:rPr>
              <a:t>ENTER.</a:t>
            </a: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Segoe UI"/>
              </a:rPr>
              <a:t>Right-click the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entry, and then click </a:t>
            </a:r>
            <a:r>
              <a:rPr lang="en-US" sz="1000" b="1" dirty="0">
                <a:solidFill>
                  <a:prstClr val="black"/>
                </a:solidFill>
                <a:latin typeface="Arial"/>
                <a:ea typeface="Times New Roman"/>
                <a:cs typeface="Times New Roman"/>
              </a:rPr>
              <a:t>Add attribute</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Segoe UI"/>
              </a:rPr>
              <a:t>Type </a:t>
            </a:r>
            <a:r>
              <a:rPr lang="en-US" sz="1000" b="1" dirty="0">
                <a:solidFill>
                  <a:prstClr val="black"/>
                </a:solidFill>
                <a:latin typeface="Arial"/>
                <a:ea typeface="Times New Roman"/>
                <a:cs typeface="Times New Roman"/>
              </a:rPr>
              <a:t>top: 2em</a:t>
            </a:r>
            <a:r>
              <a:rPr lang="en-US" sz="1000" dirty="0">
                <a:solidFill>
                  <a:srgbClr val="000000"/>
                </a:solidFill>
                <a:latin typeface="Arial"/>
                <a:ea typeface="Times New Roman"/>
                <a:cs typeface="Segoe UI"/>
              </a:rPr>
              <a:t>, and then press </a:t>
            </a:r>
            <a:r>
              <a:rPr lang="en-US" sz="1000" dirty="0">
                <a:solidFill>
                  <a:prstClr val="black"/>
                </a:solidFill>
                <a:latin typeface="Arial"/>
                <a:ea typeface="Times New Roman"/>
                <a:cs typeface="Times New Roman"/>
              </a:rPr>
              <a:t>ENTER.</a:t>
            </a: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Segoe UI"/>
              </a:rPr>
              <a:t>Right-click the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entry, and then click </a:t>
            </a:r>
            <a:r>
              <a:rPr lang="en-US" sz="1000" b="1" dirty="0">
                <a:solidFill>
                  <a:prstClr val="black"/>
                </a:solidFill>
                <a:latin typeface="Arial"/>
                <a:ea typeface="Times New Roman"/>
                <a:cs typeface="Times New Roman"/>
              </a:rPr>
              <a:t>Add attribute</a:t>
            </a:r>
            <a:r>
              <a:rPr lang="en-US" sz="1000" dirty="0">
                <a:solidFill>
                  <a:prstClr val="black"/>
                </a:solidFill>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51D84130-3BE3-469E-AAD0-1D62C35C58B1}" type="slidenum">
              <a:rPr lang="en-US" smtClean="0"/>
              <a:t>13</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42262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US" sz="1000" dirty="0">
                <a:solidFill>
                  <a:srgbClr val="000000"/>
                </a:solidFill>
                <a:latin typeface="Arial"/>
                <a:ea typeface="Times New Roman"/>
                <a:cs typeface="Segoe UI"/>
              </a:rPr>
              <a:t>Type </a:t>
            </a:r>
            <a:r>
              <a:rPr lang="en-US" sz="1000" b="1" dirty="0">
                <a:solidFill>
                  <a:prstClr val="black"/>
                </a:solidFill>
                <a:latin typeface="Arial"/>
                <a:ea typeface="Times New Roman"/>
                <a:cs typeface="Times New Roman"/>
              </a:rPr>
              <a:t>left: 2em</a:t>
            </a:r>
            <a:r>
              <a:rPr lang="en-US" sz="1000" dirty="0">
                <a:solidFill>
                  <a:srgbClr val="000000"/>
                </a:solidFill>
                <a:latin typeface="Arial"/>
                <a:ea typeface="Times New Roman"/>
                <a:cs typeface="Segoe UI"/>
              </a:rPr>
              <a:t>, and then press </a:t>
            </a:r>
            <a:r>
              <a:rPr lang="en-US" sz="1000" dirty="0">
                <a:solidFill>
                  <a:prstClr val="black"/>
                </a:solidFill>
                <a:latin typeface="Arial"/>
                <a:ea typeface="Times New Roman"/>
                <a:cs typeface="Times New Roman"/>
              </a:rPr>
              <a:t>ENTER.</a:t>
            </a:r>
          </a:p>
          <a:p>
            <a:pPr marL="342900" lvl="0" indent="-342900">
              <a:lnSpc>
                <a:spcPct val="115000"/>
              </a:lnSpc>
              <a:spcAft>
                <a:spcPts val="995"/>
              </a:spcAft>
              <a:buFont typeface="+mj-lt"/>
              <a:buAutoNum type="arabicPeriod" startAt="8"/>
            </a:pPr>
            <a:r>
              <a:rPr lang="en-US" sz="1000" dirty="0">
                <a:solidFill>
                  <a:srgbClr val="000000"/>
                </a:solidFill>
                <a:latin typeface="Arial"/>
                <a:ea typeface="Times New Roman"/>
                <a:cs typeface="Segoe UI"/>
              </a:rPr>
              <a:t>In Internet Explorer, notice how the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box is positioned relative to its normal position</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Segoe UI"/>
              </a:rPr>
              <a:t>In the F12 Developer Tools window, on the </a:t>
            </a:r>
            <a:r>
              <a:rPr lang="en-US" sz="1000" b="1" dirty="0">
                <a:solidFill>
                  <a:prstClr val="black"/>
                </a:solidFill>
                <a:latin typeface="Arial"/>
                <a:ea typeface="Times New Roman"/>
                <a:cs typeface="Times New Roman"/>
              </a:rPr>
              <a:t>CSS</a:t>
            </a:r>
            <a:r>
              <a:rPr lang="en-US" sz="1000" dirty="0">
                <a:solidFill>
                  <a:prstClr val="black"/>
                </a:solidFill>
                <a:latin typeface="Arial"/>
                <a:ea typeface="Times New Roman"/>
                <a:cs typeface="Segoe UI"/>
              </a:rPr>
              <a:t> tab, </a:t>
            </a:r>
            <a:r>
              <a:rPr lang="en-US" sz="1000" dirty="0">
                <a:solidFill>
                  <a:srgbClr val="000000"/>
                </a:solidFill>
                <a:latin typeface="Arial"/>
                <a:ea typeface="Times New Roman"/>
                <a:cs typeface="Segoe UI"/>
              </a:rPr>
              <a:t>click the </a:t>
            </a:r>
            <a:r>
              <a:rPr lang="en-US" sz="1000" b="1" dirty="0">
                <a:solidFill>
                  <a:prstClr val="black"/>
                </a:solidFill>
                <a:latin typeface="Arial"/>
                <a:ea typeface="Times New Roman"/>
                <a:cs typeface="Times New Roman"/>
              </a:rPr>
              <a:t>position:relative</a:t>
            </a:r>
            <a:r>
              <a:rPr lang="en-US" sz="1000" dirty="0">
                <a:solidFill>
                  <a:srgbClr val="000000"/>
                </a:solidFill>
                <a:latin typeface="Arial"/>
                <a:ea typeface="Times New Roman"/>
                <a:cs typeface="Segoe UI"/>
              </a:rPr>
              <a:t> rule for the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selector, change it to</a:t>
            </a:r>
            <a:r>
              <a:rPr lang="en-US" sz="1000" b="1" dirty="0">
                <a:solidFill>
                  <a:prstClr val="black"/>
                </a:solidFill>
                <a:latin typeface="Arial"/>
                <a:ea typeface="Times New Roman"/>
                <a:cs typeface="Times New Roman"/>
              </a:rPr>
              <a:t> position:absolute</a:t>
            </a:r>
            <a:r>
              <a:rPr lang="en-US" sz="1000" dirty="0">
                <a:solidFill>
                  <a:srgbClr val="000000"/>
                </a:solidFill>
                <a:latin typeface="Arial"/>
                <a:ea typeface="Times New Roman"/>
                <a:cs typeface="Segoe UI"/>
              </a:rPr>
              <a:t>, and then press </a:t>
            </a:r>
            <a:r>
              <a:rPr lang="en-US" sz="1000" dirty="0">
                <a:solidFill>
                  <a:prstClr val="black"/>
                </a:solidFill>
                <a:latin typeface="Arial"/>
                <a:ea typeface="Times New Roman"/>
                <a:cs typeface="Times New Roman"/>
              </a:rPr>
              <a:t>ENTER.</a:t>
            </a:r>
          </a:p>
          <a:p>
            <a:pPr marL="342900" lvl="0" indent="-342900">
              <a:lnSpc>
                <a:spcPct val="115000"/>
              </a:lnSpc>
              <a:spcAft>
                <a:spcPts val="995"/>
              </a:spcAft>
              <a:buFont typeface="+mj-lt"/>
              <a:buAutoNum type="arabicPeriod" startAt="8"/>
            </a:pPr>
            <a:r>
              <a:rPr lang="en-US" sz="1000" dirty="0">
                <a:solidFill>
                  <a:srgbClr val="000000"/>
                </a:solidFill>
                <a:latin typeface="Arial"/>
                <a:ea typeface="Times New Roman"/>
                <a:cs typeface="Segoe UI"/>
              </a:rPr>
              <a:t>In Internet Explorer, notice how the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box is now positioned relative to its containing </a:t>
            </a:r>
            <a:r>
              <a:rPr lang="en-US" sz="1000" b="1" dirty="0">
                <a:solidFill>
                  <a:prstClr val="black"/>
                </a:solidFill>
                <a:latin typeface="Arial"/>
                <a:ea typeface="Times New Roman"/>
                <a:cs typeface="Times New Roman"/>
              </a:rPr>
              <a:t>article</a:t>
            </a:r>
            <a:r>
              <a:rPr lang="en-US" sz="1000" dirty="0">
                <a:solidFill>
                  <a:srgbClr val="000000"/>
                </a:solidFill>
                <a:latin typeface="Arial"/>
                <a:ea typeface="Times New Roman"/>
                <a:cs typeface="Segoe UI"/>
              </a:rPr>
              <a:t> block.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Segoe UI"/>
              </a:rPr>
              <a:t>In the F12 Developer Tools window, on the </a:t>
            </a:r>
            <a:r>
              <a:rPr lang="en-US" sz="1000" b="1" dirty="0">
                <a:solidFill>
                  <a:prstClr val="black"/>
                </a:solidFill>
                <a:latin typeface="Arial"/>
                <a:ea typeface="Times New Roman"/>
                <a:cs typeface="Times New Roman"/>
              </a:rPr>
              <a:t>CSS</a:t>
            </a:r>
            <a:r>
              <a:rPr lang="en-US" sz="1000" dirty="0">
                <a:solidFill>
                  <a:prstClr val="black"/>
                </a:solidFill>
                <a:latin typeface="Arial"/>
                <a:ea typeface="Times New Roman"/>
                <a:cs typeface="Segoe UI"/>
              </a:rPr>
              <a:t> tab, </a:t>
            </a:r>
            <a:r>
              <a:rPr lang="en-US" sz="1000" dirty="0">
                <a:solidFill>
                  <a:srgbClr val="000000"/>
                </a:solidFill>
                <a:latin typeface="Arial"/>
                <a:ea typeface="Times New Roman"/>
                <a:cs typeface="Segoe UI"/>
              </a:rPr>
              <a:t>on the </a:t>
            </a:r>
            <a:r>
              <a:rPr lang="en-US" sz="1000" b="1" dirty="0">
                <a:solidFill>
                  <a:prstClr val="black"/>
                </a:solidFill>
                <a:latin typeface="Arial"/>
                <a:ea typeface="Times New Roman"/>
                <a:cs typeface="Times New Roman"/>
              </a:rPr>
              <a:t>CSS</a:t>
            </a:r>
            <a:r>
              <a:rPr lang="en-US" sz="1000" dirty="0">
                <a:solidFill>
                  <a:srgbClr val="000000"/>
                </a:solidFill>
                <a:latin typeface="Arial"/>
                <a:ea typeface="Times New Roman"/>
                <a:cs typeface="Segoe UI"/>
              </a:rPr>
              <a:t> tab, click the </a:t>
            </a:r>
            <a:r>
              <a:rPr lang="en-US" sz="1000" b="1" dirty="0">
                <a:solidFill>
                  <a:prstClr val="black"/>
                </a:solidFill>
                <a:latin typeface="Arial"/>
                <a:ea typeface="Times New Roman"/>
                <a:cs typeface="Times New Roman"/>
              </a:rPr>
              <a:t>position:absolute</a:t>
            </a:r>
            <a:r>
              <a:rPr lang="en-US" sz="1000" dirty="0">
                <a:solidFill>
                  <a:srgbClr val="000000"/>
                </a:solidFill>
                <a:latin typeface="Arial"/>
                <a:ea typeface="Times New Roman"/>
                <a:cs typeface="Segoe UI"/>
              </a:rPr>
              <a:t> rule for the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selector, change it to </a:t>
            </a:r>
            <a:r>
              <a:rPr lang="en-US" sz="1000" b="1" dirty="0">
                <a:solidFill>
                  <a:prstClr val="black"/>
                </a:solidFill>
                <a:latin typeface="Arial"/>
                <a:ea typeface="Times New Roman"/>
                <a:cs typeface="Times New Roman"/>
              </a:rPr>
              <a:t>position:fixed</a:t>
            </a:r>
            <a:r>
              <a:rPr lang="en-US" sz="1000" dirty="0">
                <a:solidFill>
                  <a:srgbClr val="000000"/>
                </a:solidFill>
                <a:latin typeface="Arial"/>
                <a:ea typeface="Times New Roman"/>
                <a:cs typeface="Segoe UI"/>
              </a:rPr>
              <a:t>, and then press </a:t>
            </a:r>
            <a:r>
              <a:rPr lang="en-US" sz="1000" dirty="0">
                <a:solidFill>
                  <a:prstClr val="black"/>
                </a:solidFill>
                <a:latin typeface="Arial"/>
                <a:ea typeface="Times New Roman"/>
                <a:cs typeface="Times New Roman"/>
              </a:rPr>
              <a:t>ENTER.</a:t>
            </a:r>
          </a:p>
          <a:p>
            <a:pPr marL="342900" lvl="0" indent="-342900">
              <a:lnSpc>
                <a:spcPct val="115000"/>
              </a:lnSpc>
              <a:spcAft>
                <a:spcPts val="995"/>
              </a:spcAft>
              <a:buFont typeface="+mj-lt"/>
              <a:buAutoNum type="arabicPeriod" startAt="8"/>
            </a:pPr>
            <a:r>
              <a:rPr lang="en-US" sz="1000" dirty="0">
                <a:solidFill>
                  <a:srgbClr val="000000"/>
                </a:solidFill>
                <a:latin typeface="Arial"/>
                <a:ea typeface="Times New Roman"/>
                <a:cs typeface="Segoe UI"/>
              </a:rPr>
              <a:t>In Internet Explorer, notice how the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box is positioned relative to the browser window. Make the window small enough to require scrolling and see how the </a:t>
            </a:r>
            <a:r>
              <a:rPr lang="en-US" sz="1000" b="1" dirty="0">
                <a:solidFill>
                  <a:prstClr val="black"/>
                </a:solidFill>
                <a:latin typeface="Arial"/>
                <a:ea typeface="Times New Roman"/>
                <a:cs typeface="Times New Roman"/>
              </a:rPr>
              <a:t>three</a:t>
            </a:r>
            <a:r>
              <a:rPr lang="en-US" sz="1000" dirty="0">
                <a:solidFill>
                  <a:srgbClr val="000000"/>
                </a:solidFill>
                <a:latin typeface="Arial"/>
                <a:ea typeface="Times New Roman"/>
                <a:cs typeface="Segoe UI"/>
              </a:rPr>
              <a:t> box remains stationary when you scroll (it does not scroll into view).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8"/>
            </a:pPr>
            <a:r>
              <a:rPr lang="en-US" sz="1000" dirty="0">
                <a:solidFill>
                  <a:prstClr val="black"/>
                </a:solidFill>
                <a:latin typeface="Arial"/>
                <a:ea typeface="Times New Roman"/>
                <a:cs typeface="Times New Roman"/>
              </a:rPr>
              <a:t>Close Internet Explorer, and then close Visual Studio 2012.</a:t>
            </a:r>
            <a:endParaRPr lang="en-US" dirty="0"/>
          </a:p>
        </p:txBody>
      </p:sp>
      <p:sp>
        <p:nvSpPr>
          <p:cNvPr id="4" name="Slide Number Placeholder 3"/>
          <p:cNvSpPr>
            <a:spLocks noGrp="1"/>
          </p:cNvSpPr>
          <p:nvPr>
            <p:ph type="sldNum" sz="quarter" idx="10"/>
          </p:nvPr>
        </p:nvSpPr>
        <p:spPr/>
        <p:txBody>
          <a:bodyPr/>
          <a:lstStyle/>
          <a:p>
            <a:fld id="{51D84130-3BE3-469E-AAD0-1D62C35C58B1}" type="slidenum">
              <a:rPr lang="en-US" smtClean="0"/>
              <a:t>14</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1858875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1D84130-3BE3-469E-AAD0-1D62C35C58B1}"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1583180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Note that the lab uses the </a:t>
            </a:r>
            <a:r>
              <a:rPr lang="en-US" sz="1000" b="1" dirty="0">
                <a:latin typeface="Arial"/>
                <a:ea typeface="Calibri"/>
                <a:cs typeface="Times New Roman"/>
              </a:rPr>
              <a:t>before</a:t>
            </a:r>
            <a:r>
              <a:rPr lang="en-US" sz="1000" dirty="0">
                <a:latin typeface="Arial"/>
                <a:ea typeface="Calibri"/>
                <a:cs typeface="Segoe UI"/>
              </a:rPr>
              <a:t> and </a:t>
            </a:r>
            <a:r>
              <a:rPr lang="en-US" sz="1000" b="1" dirty="0">
                <a:latin typeface="Arial"/>
                <a:ea typeface="Calibri"/>
                <a:cs typeface="Times New Roman"/>
              </a:rPr>
              <a:t>after</a:t>
            </a:r>
            <a:r>
              <a:rPr lang="en-US" sz="1000" dirty="0">
                <a:latin typeface="Arial"/>
                <a:ea typeface="Calibri"/>
                <a:cs typeface="Segoe UI"/>
              </a:rPr>
              <a:t> pseudo-elements quite heavily. These elements are frequently used to create CSS graphics, as shown in the next lesson. Make sure that students understand how </a:t>
            </a:r>
            <a:r>
              <a:rPr lang="en-US" sz="1000" b="1" dirty="0">
                <a:latin typeface="Arial"/>
                <a:ea typeface="Calibri"/>
                <a:cs typeface="Times New Roman"/>
              </a:rPr>
              <a:t>before</a:t>
            </a:r>
            <a:r>
              <a:rPr lang="en-US" sz="1000" dirty="0">
                <a:latin typeface="Arial"/>
                <a:ea typeface="Calibri"/>
                <a:cs typeface="Segoe UI"/>
              </a:rPr>
              <a:t> and </a:t>
            </a:r>
            <a:r>
              <a:rPr lang="en-US" sz="1000" b="1" dirty="0">
                <a:latin typeface="Arial"/>
                <a:ea typeface="Calibri"/>
                <a:cs typeface="Times New Roman"/>
              </a:rPr>
              <a:t>after</a:t>
            </a:r>
            <a:r>
              <a:rPr lang="en-US" sz="1000" dirty="0">
                <a:latin typeface="Arial"/>
                <a:ea typeface="Calibri"/>
                <a:cs typeface="Segoe UI"/>
              </a:rPr>
              <a:t> work.</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2032704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Highlight how you can chain valid combinations of pseudo-classes together in a selector. For example, </a:t>
            </a:r>
            <a:r>
              <a:rPr lang="en-US" sz="1000" b="1" dirty="0">
                <a:latin typeface="Arial"/>
                <a:ea typeface="Calibri"/>
                <a:cs typeface="Times New Roman"/>
              </a:rPr>
              <a:t>a:link:hover</a:t>
            </a:r>
            <a:r>
              <a:rPr lang="en-US" sz="1000" dirty="0">
                <a:latin typeface="Arial"/>
                <a:ea typeface="Calibri"/>
                <a:cs typeface="Segoe UI"/>
              </a:rPr>
              <a:t> to find all unvisited links over which the mouse is hovering.</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3047399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The lab makes use of some of the positional pseudo-classes. Make sure that students understand how the :</a:t>
            </a:r>
            <a:r>
              <a:rPr lang="en-US" sz="1000" b="1" dirty="0">
                <a:latin typeface="Arial"/>
                <a:ea typeface="Calibri"/>
                <a:cs typeface="Times New Roman"/>
              </a:rPr>
              <a:t>first-child</a:t>
            </a:r>
            <a:r>
              <a:rPr lang="en-US" sz="1000" dirty="0">
                <a:latin typeface="Arial"/>
                <a:ea typeface="Calibri"/>
                <a:cs typeface="Segoe UI"/>
              </a:rPr>
              <a:t> pseudo-class works.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4254253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Module 12 looks at the CSS3 Transitions and Animations modules that complement the Transform module covered in topic four here. This lesson concentrates on static graphics. Save any discussion about animations for module 12.</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3821686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Times New Roman"/>
                <a:cs typeface="Segoe UI"/>
              </a:rPr>
              <a:t>This list of allowable values was correct at the time of writing. An additional value, </a:t>
            </a:r>
            <a:r>
              <a:rPr lang="en-US" sz="1000" b="1" dirty="0">
                <a:latin typeface="Arial"/>
                <a:ea typeface="Calibri"/>
                <a:cs typeface="Times New Roman"/>
              </a:rPr>
              <a:t>flavor</a:t>
            </a:r>
            <a:r>
              <a:rPr lang="en-US" sz="1000" dirty="0">
                <a:latin typeface="Arial"/>
                <a:ea typeface="Times New Roman"/>
                <a:cs typeface="Segoe UI"/>
              </a:rPr>
              <a:t>, had been dropped from previous drafts, but there were calls for it to be implemented and reinstated.</a:t>
            </a:r>
            <a:endParaRPr lang="en-US" sz="1000" dirty="0">
              <a:latin typeface="Arial"/>
              <a:ea typeface="Calibri"/>
              <a:cs typeface="Times New Roman"/>
            </a:endParaRPr>
          </a:p>
          <a:p>
            <a:pPr>
              <a:lnSpc>
                <a:spcPct val="115000"/>
              </a:lnSpc>
              <a:spcAft>
                <a:spcPts val="1000"/>
              </a:spcAft>
            </a:pPr>
            <a:r>
              <a:rPr lang="en-US" sz="1000" dirty="0">
                <a:latin typeface="Arial"/>
                <a:ea typeface="Times New Roman"/>
                <a:cs typeface="Segoe UI"/>
              </a:rPr>
              <a:t>CSS2 also defined a set of color values to match the user interface of the operating system. This set of values has been deprecated in CSS3.</a:t>
            </a:r>
            <a:endParaRPr lang="en-US" sz="1000" dirty="0">
              <a:latin typeface="Arial"/>
              <a:ea typeface="Calibri"/>
              <a:cs typeface="Times New Roman"/>
            </a:endParaRPr>
          </a:p>
          <a:p>
            <a:pPr>
              <a:lnSpc>
                <a:spcPct val="115000"/>
              </a:lnSpc>
              <a:spcAft>
                <a:spcPts val="1000"/>
              </a:spcAft>
            </a:pPr>
            <a:r>
              <a:rPr lang="en-US" sz="1000" dirty="0">
                <a:latin typeface="Arial"/>
                <a:ea typeface="Times New Roman"/>
                <a:cs typeface="Segoe UI"/>
              </a:rPr>
              <a:t>Internet Explorer 8 and previous versions only support RGB values, color names, and the </a:t>
            </a:r>
            <a:r>
              <a:rPr lang="en-US" sz="1000" b="1" dirty="0">
                <a:latin typeface="Arial"/>
                <a:ea typeface="Calibri"/>
                <a:cs typeface="Times New Roman"/>
              </a:rPr>
              <a:t>transparent</a:t>
            </a:r>
            <a:r>
              <a:rPr lang="en-US" sz="1000" dirty="0">
                <a:latin typeface="Arial"/>
                <a:ea typeface="Times New Roman"/>
                <a:cs typeface="Segoe UI"/>
              </a:rPr>
              <a:t> and </a:t>
            </a:r>
            <a:r>
              <a:rPr lang="en-US" sz="1000" b="1" dirty="0">
                <a:latin typeface="Arial"/>
                <a:ea typeface="Calibri"/>
                <a:cs typeface="Times New Roman"/>
              </a:rPr>
              <a:t>inherit</a:t>
            </a:r>
            <a:r>
              <a:rPr lang="en-US" sz="1000" dirty="0">
                <a:latin typeface="Arial"/>
                <a:ea typeface="Times New Roman"/>
                <a:cs typeface="Segoe UI"/>
              </a:rPr>
              <a:t> keywords.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3694641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sz="1000" dirty="0">
              <a:latin typeface="Arial"/>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19966526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Emphasize to students that the new background features in CSS3 make it easy to build portable web applications with complex backgrounds.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Mention that the lab uses a linear-gradient effect to style the navigation bar and the Register link.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30105439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r>
              <a:rPr lang="en-US" sz="1000" dirty="0">
                <a:latin typeface="Arial"/>
                <a:ea typeface="Calibri"/>
                <a:cs typeface="Segoe UI"/>
              </a:rPr>
              <a:t>In addition to transform and transform-origin, Internet Explorer 10 supports the vendor-prefixed </a:t>
            </a:r>
            <a:r>
              <a:rPr lang="en-US" sz="1000" b="1" dirty="0">
                <a:latin typeface="Arial"/>
                <a:ea typeface="Calibri"/>
                <a:cs typeface="Times New Roman"/>
              </a:rPr>
              <a:t>perspective</a:t>
            </a:r>
            <a:r>
              <a:rPr lang="en-US" sz="1000" dirty="0">
                <a:latin typeface="Arial"/>
                <a:ea typeface="Calibri"/>
                <a:cs typeface="Segoe UI"/>
              </a:rPr>
              <a:t>, </a:t>
            </a:r>
            <a:r>
              <a:rPr lang="en-US" sz="1000" b="1" dirty="0">
                <a:latin typeface="Arial"/>
                <a:ea typeface="Calibri"/>
                <a:cs typeface="Times New Roman"/>
              </a:rPr>
              <a:t>perspective-origin</a:t>
            </a:r>
            <a:r>
              <a:rPr lang="en-US" sz="1000" dirty="0">
                <a:latin typeface="Arial"/>
                <a:ea typeface="Calibri"/>
                <a:cs typeface="Segoe UI"/>
              </a:rPr>
              <a:t>, </a:t>
            </a:r>
            <a:r>
              <a:rPr lang="en-US" sz="1000" b="1" dirty="0">
                <a:latin typeface="Arial"/>
                <a:ea typeface="Calibri"/>
                <a:cs typeface="Times New Roman"/>
              </a:rPr>
              <a:t>backface-visibility</a:t>
            </a:r>
            <a:r>
              <a:rPr lang="en-US" sz="1000" dirty="0">
                <a:latin typeface="Arial"/>
                <a:ea typeface="Calibri"/>
                <a:cs typeface="Segoe UI"/>
              </a:rPr>
              <a:t>, and </a:t>
            </a:r>
            <a:r>
              <a:rPr lang="en-US" sz="1000" b="1" dirty="0">
                <a:latin typeface="Arial"/>
                <a:ea typeface="Calibri"/>
                <a:cs typeface="Times New Roman"/>
              </a:rPr>
              <a:t>flat</a:t>
            </a:r>
            <a:r>
              <a:rPr lang="en-US" sz="1000" dirty="0">
                <a:latin typeface="Arial"/>
                <a:ea typeface="Calibri"/>
                <a:cs typeface="Segoe UI"/>
              </a:rPr>
              <a:t> values of the </a:t>
            </a:r>
            <a:r>
              <a:rPr lang="en-US" sz="1000" b="1" dirty="0">
                <a:latin typeface="Arial"/>
                <a:ea typeface="Calibri"/>
                <a:cs typeface="Times New Roman"/>
              </a:rPr>
              <a:t>transform-style</a:t>
            </a:r>
            <a:r>
              <a:rPr lang="en-US" sz="1000" dirty="0">
                <a:latin typeface="Arial"/>
                <a:ea typeface="Calibri"/>
                <a:cs typeface="Segoe UI"/>
              </a:rPr>
              <a:t> function.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3282178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dirty="0">
                <a:solidFill>
                  <a:prstClr val="black"/>
                </a:solidFill>
                <a:latin typeface="Arial"/>
                <a:ea typeface="Times New Roman"/>
                <a:cs typeface="Segoe UI"/>
              </a:rPr>
              <a:t>	click </a:t>
            </a:r>
            <a:r>
              <a:rPr lang="en-US" sz="1000" b="1" dirty="0">
                <a:solidFill>
                  <a:prstClr val="black"/>
                </a:solidFill>
                <a:latin typeface="Arial"/>
                <a:ea typeface="Times New Roman"/>
                <a:cs typeface="Times New Roman"/>
              </a:rPr>
              <a:t>nav.css</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In the Code Editor window, scroll through the code. Point out that students will add the styles defined in this file to change the layout of the navigation bar.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In Solution Explorer, double-click </a:t>
            </a:r>
            <a:r>
              <a:rPr lang="en-US" sz="1000" b="1" dirty="0">
                <a:solidFill>
                  <a:prstClr val="black"/>
                </a:solidFill>
                <a:latin typeface="Arial"/>
                <a:ea typeface="Times New Roman"/>
                <a:cs typeface="Times New Roman"/>
              </a:rPr>
              <a:t>header.css</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In the Code Editor window, summarize the purpose of the following style rules: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header.page-header .register</a:t>
            </a:r>
            <a:r>
              <a:rPr lang="en-US" sz="1000" dirty="0">
                <a:solidFill>
                  <a:prstClr val="black"/>
                </a:solidFill>
                <a:latin typeface="Arial"/>
                <a:ea typeface="Times New Roman"/>
                <a:cs typeface="Segoe UI"/>
              </a:rPr>
              <a:t>. This rule formats the </a:t>
            </a:r>
            <a:r>
              <a:rPr lang="en-US" sz="1000" b="1" dirty="0">
                <a:solidFill>
                  <a:prstClr val="black"/>
                </a:solidFill>
                <a:latin typeface="Arial"/>
                <a:ea typeface="Times New Roman"/>
                <a:cs typeface="Times New Roman"/>
              </a:rPr>
              <a:t>Register Free</a:t>
            </a:r>
            <a:r>
              <a:rPr lang="en-US" sz="1000" dirty="0">
                <a:solidFill>
                  <a:prstClr val="black"/>
                </a:solidFill>
                <a:latin typeface="Arial"/>
                <a:ea typeface="Times New Roman"/>
                <a:cs typeface="Segoe UI"/>
              </a:rPr>
              <a:t> link as a large red button.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header.page-header .register:hover</a:t>
            </a:r>
            <a:r>
              <a:rPr lang="en-US" sz="1000" dirty="0">
                <a:solidFill>
                  <a:prstClr val="black"/>
                </a:solidFill>
                <a:latin typeface="Arial"/>
                <a:ea typeface="Times New Roman"/>
                <a:cs typeface="Segoe UI"/>
              </a:rPr>
              <a:t>. This rule highlights the Register Free link when the mouse hovers over it.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header.page-header .register:before</a:t>
            </a:r>
            <a:r>
              <a:rPr lang="en-US" sz="1000" dirty="0">
                <a:solidFill>
                  <a:prstClr val="black"/>
                </a:solidFill>
                <a:latin typeface="Arial"/>
                <a:ea typeface="Times New Roman"/>
                <a:cs typeface="Segoe UI"/>
              </a:rPr>
              <a:t>. This rule adds a dotted border around the button for the </a:t>
            </a:r>
            <a:r>
              <a:rPr lang="en-US" sz="1000" b="1" dirty="0">
                <a:solidFill>
                  <a:prstClr val="black"/>
                </a:solidFill>
                <a:latin typeface="Arial"/>
                <a:ea typeface="Times New Roman"/>
                <a:cs typeface="Times New Roman"/>
              </a:rPr>
              <a:t>Register Free</a:t>
            </a:r>
            <a:r>
              <a:rPr lang="en-US" sz="1000" dirty="0">
                <a:solidFill>
                  <a:prstClr val="black"/>
                </a:solidFill>
                <a:latin typeface="Arial"/>
                <a:ea typeface="Times New Roman"/>
                <a:cs typeface="Segoe UI"/>
              </a:rPr>
              <a:t> link.</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header.page-header .register .free</a:t>
            </a:r>
            <a:r>
              <a:rPr lang="en-US" sz="1000" dirty="0">
                <a:solidFill>
                  <a:prstClr val="black"/>
                </a:solidFill>
                <a:latin typeface="Arial"/>
                <a:ea typeface="Times New Roman"/>
                <a:cs typeface="Segoe UI"/>
              </a:rPr>
              <a:t>. This rule sets the font size of the word </a:t>
            </a:r>
            <a:r>
              <a:rPr lang="en-US" sz="1000" b="1" dirty="0">
                <a:solidFill>
                  <a:prstClr val="black"/>
                </a:solidFill>
                <a:latin typeface="Arial"/>
                <a:ea typeface="Times New Roman"/>
                <a:cs typeface="Times New Roman"/>
              </a:rPr>
              <a:t>Free</a:t>
            </a:r>
            <a:r>
              <a:rPr lang="en-US" sz="1000" dirty="0">
                <a:solidFill>
                  <a:prstClr val="black"/>
                </a:solidFill>
                <a:latin typeface="Arial"/>
                <a:ea typeface="Times New Roman"/>
                <a:cs typeface="Segoe UI"/>
              </a:rPr>
              <a:t> in the </a:t>
            </a:r>
            <a:r>
              <a:rPr lang="en-US" sz="1000" b="1" dirty="0">
                <a:solidFill>
                  <a:prstClr val="black"/>
                </a:solidFill>
                <a:latin typeface="Arial"/>
                <a:ea typeface="Times New Roman"/>
                <a:cs typeface="Times New Roman"/>
              </a:rPr>
              <a:t>Register Free</a:t>
            </a:r>
            <a:r>
              <a:rPr lang="en-US" sz="1000" dirty="0">
                <a:solidFill>
                  <a:prstClr val="black"/>
                </a:solidFill>
                <a:latin typeface="Arial"/>
                <a:ea typeface="Times New Roman"/>
                <a:cs typeface="Segoe UI"/>
              </a:rPr>
              <a:t> link. This word is displayed with a font size that is 80% of the size of the word </a:t>
            </a:r>
            <a:r>
              <a:rPr lang="en-US" sz="1000" b="1" dirty="0">
                <a:solidFill>
                  <a:prstClr val="black"/>
                </a:solidFill>
                <a:latin typeface="Arial"/>
                <a:ea typeface="Times New Roman"/>
                <a:cs typeface="Times New Roman"/>
              </a:rPr>
              <a:t>Register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In Solution Explorer, in the </a:t>
            </a:r>
            <a:r>
              <a:rPr lang="en-US" sz="1000" b="1" dirty="0">
                <a:solidFill>
                  <a:prstClr val="black"/>
                </a:solidFill>
                <a:latin typeface="Arial"/>
                <a:ea typeface="Times New Roman"/>
                <a:cs typeface="Times New Roman"/>
              </a:rPr>
              <a:t>styles</a:t>
            </a:r>
            <a:r>
              <a:rPr lang="en-US" sz="1000" dirty="0">
                <a:solidFill>
                  <a:prstClr val="black"/>
                </a:solidFill>
                <a:latin typeface="Arial"/>
                <a:ea typeface="Times New Roman"/>
                <a:cs typeface="Segoe UI"/>
              </a:rPr>
              <a:t> folder, expand </a:t>
            </a:r>
            <a:r>
              <a:rPr lang="en-US" sz="1000" b="1" dirty="0">
                <a:solidFill>
                  <a:prstClr val="black"/>
                </a:solidFill>
                <a:latin typeface="Arial"/>
                <a:ea typeface="Times New Roman"/>
                <a:cs typeface="Times New Roman"/>
              </a:rPr>
              <a:t>pages</a:t>
            </a:r>
            <a:r>
              <a:rPr lang="en-US" sz="1000" dirty="0">
                <a:solidFill>
                  <a:prstClr val="black"/>
                </a:solidFill>
                <a:latin typeface="Arial"/>
                <a:ea typeface="Times New Roman"/>
                <a:cs typeface="Segoe UI"/>
              </a:rPr>
              <a:t>, and then double-click </a:t>
            </a:r>
            <a:r>
              <a:rPr lang="en-US" sz="1000" b="1" dirty="0">
                <a:solidFill>
                  <a:prstClr val="black"/>
                </a:solidFill>
                <a:latin typeface="Arial"/>
                <a:ea typeface="Times New Roman"/>
                <a:cs typeface="Times New Roman"/>
              </a:rPr>
              <a:t>about.css</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dirty="0">
                <a:solidFill>
                  <a:prstClr val="black"/>
                </a:solidFill>
                <a:latin typeface="Arial"/>
                <a:ea typeface="Times New Roman"/>
                <a:cs typeface="Segoe UI"/>
              </a:rPr>
              <a:t>In the Code Editor window, summarize the purpose of the following style rules: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.about &gt; article &gt; section</a:t>
            </a:r>
            <a:r>
              <a:rPr lang="en-US" sz="1000" dirty="0">
                <a:solidFill>
                  <a:prstClr val="black"/>
                </a:solidFill>
                <a:latin typeface="Arial"/>
                <a:ea typeface="Times New Roman"/>
                <a:cs typeface="Segoe UI"/>
              </a:rPr>
              <a:t>. This rule formats the text on the </a:t>
            </a:r>
            <a:r>
              <a:rPr lang="en-US" sz="1000" b="1" dirty="0">
                <a:solidFill>
                  <a:prstClr val="black"/>
                </a:solidFill>
                <a:latin typeface="Arial"/>
                <a:ea typeface="Times New Roman"/>
                <a:cs typeface="Times New Roman"/>
              </a:rPr>
              <a:t>About</a:t>
            </a:r>
            <a:r>
              <a:rPr lang="en-US" sz="1000" dirty="0">
                <a:solidFill>
                  <a:prstClr val="black"/>
                </a:solidFill>
                <a:latin typeface="Arial"/>
                <a:ea typeface="Times New Roman"/>
                <a:cs typeface="Segoe UI"/>
              </a:rPr>
              <a:t> page in three columns.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.about p:first-child:first-letter</a:t>
            </a:r>
            <a:r>
              <a:rPr lang="en-US" sz="1000" dirty="0">
                <a:solidFill>
                  <a:prstClr val="black"/>
                </a:solidFill>
                <a:latin typeface="Arial"/>
                <a:ea typeface="Times New Roman"/>
                <a:cs typeface="Segoe UI"/>
              </a:rPr>
              <a:t>. This rule formats the first letter of the first paragraph as a drop cap.</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.about p</a:t>
            </a:r>
            <a:r>
              <a:rPr lang="en-US" sz="1000" dirty="0">
                <a:solidFill>
                  <a:prstClr val="black"/>
                </a:solidFill>
                <a:latin typeface="Arial"/>
                <a:ea typeface="Times New Roman"/>
                <a:cs typeface="Segoe UI"/>
              </a:rPr>
              <a:t>. This rule indents each paragraph on the </a:t>
            </a:r>
            <a:r>
              <a:rPr lang="en-US" sz="1000" b="1" dirty="0">
                <a:solidFill>
                  <a:prstClr val="black"/>
                </a:solidFill>
                <a:latin typeface="Arial"/>
                <a:ea typeface="Times New Roman"/>
                <a:cs typeface="Times New Roman"/>
              </a:rPr>
              <a:t>About</a:t>
            </a:r>
            <a:r>
              <a:rPr lang="en-US" sz="1000" dirty="0">
                <a:solidFill>
                  <a:prstClr val="black"/>
                </a:solidFill>
                <a:latin typeface="Arial"/>
                <a:ea typeface="Times New Roman"/>
                <a:cs typeface="Segoe UI"/>
              </a:rPr>
              <a:t>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.about p:first-child</a:t>
            </a:r>
            <a:r>
              <a:rPr lang="en-US" sz="1000" dirty="0">
                <a:solidFill>
                  <a:prstClr val="black"/>
                </a:solidFill>
                <a:latin typeface="Arial"/>
                <a:ea typeface="Times New Roman"/>
                <a:cs typeface="Segoe UI"/>
              </a:rPr>
              <a:t>. This rule prevents the drop cap in the first paragraph from being indented.</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.about blockquote</a:t>
            </a:r>
            <a:r>
              <a:rPr lang="en-US" sz="1000" dirty="0">
                <a:solidFill>
                  <a:prstClr val="black"/>
                </a:solidFill>
                <a:latin typeface="Arial"/>
                <a:ea typeface="Times New Roman"/>
                <a:cs typeface="Segoe UI"/>
              </a:rPr>
              <a:t>. This rule formats the text for the block quote on the </a:t>
            </a:r>
            <a:r>
              <a:rPr lang="en-US" sz="1000" b="1" dirty="0">
                <a:solidFill>
                  <a:prstClr val="black"/>
                </a:solidFill>
                <a:latin typeface="Arial"/>
                <a:ea typeface="Times New Roman"/>
                <a:cs typeface="Times New Roman"/>
              </a:rPr>
              <a:t>About</a:t>
            </a:r>
            <a:r>
              <a:rPr lang="en-US" sz="1000" dirty="0">
                <a:solidFill>
                  <a:prstClr val="black"/>
                </a:solidFill>
                <a:latin typeface="Arial"/>
                <a:ea typeface="Times New Roman"/>
                <a:cs typeface="Segoe UI"/>
              </a:rPr>
              <a:t> page.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b="1" dirty="0">
                <a:solidFill>
                  <a:prstClr val="black"/>
                </a:solidFill>
                <a:latin typeface="Arial"/>
                <a:ea typeface="Times New Roman"/>
                <a:cs typeface="Times New Roman"/>
              </a:rPr>
              <a:t>.about blockquote:before</a:t>
            </a:r>
            <a:r>
              <a:rPr lang="en-US" sz="1000" dirty="0">
                <a:solidFill>
                  <a:prstClr val="black"/>
                </a:solidFill>
                <a:latin typeface="Arial"/>
                <a:ea typeface="Times New Roman"/>
                <a:cs typeface="Segoe UI"/>
              </a:rPr>
              <a:t>. This rule adds the quote mark to the start of the block quote.</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Calibri"/>
                <a:cs typeface="Times New Roman"/>
              </a:rPr>
              <a:t>Preparation Steps</a:t>
            </a:r>
            <a:endParaRPr lang="en-US" sz="1000" dirty="0">
              <a:solidFill>
                <a:prstClr val="black"/>
              </a:solidFill>
              <a:latin typeface="Arial"/>
              <a:ea typeface="Calibri"/>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Start the MSL-TMG1 virtual machine if it is not already running.</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Start the </a:t>
            </a:r>
            <a:r>
              <a:rPr lang="en-US" sz="1000" dirty="0">
                <a:solidFill>
                  <a:prstClr val="black"/>
                </a:solidFill>
                <a:latin typeface="Arial"/>
                <a:ea typeface="Times New Roman"/>
                <a:cs typeface="Times New Roman"/>
              </a:rPr>
              <a:t>20480B-SEA-DEV11</a:t>
            </a:r>
            <a:r>
              <a:rPr lang="en-US" sz="1000" dirty="0">
                <a:solidFill>
                  <a:prstClr val="black"/>
                </a:solidFill>
                <a:latin typeface="Arial"/>
                <a:ea typeface="Times New Roman"/>
                <a:cs typeface="Segoe UI"/>
              </a:rPr>
              <a:t> virtual machine </a:t>
            </a:r>
            <a:r>
              <a:rPr lang="en-US" sz="1000" dirty="0">
                <a:solidFill>
                  <a:prstClr val="black"/>
                </a:solidFill>
                <a:latin typeface="Arial"/>
                <a:ea typeface="Times New Roman"/>
                <a:cs typeface="Times New Roman"/>
              </a:rPr>
              <a:t>if it is not already running, </a:t>
            </a:r>
            <a:r>
              <a:rPr lang="en-US" sz="1000" dirty="0">
                <a:solidFill>
                  <a:prstClr val="black"/>
                </a:solidFill>
                <a:latin typeface="Arial"/>
                <a:ea typeface="Times New Roman"/>
                <a:cs typeface="Segoe UI"/>
              </a:rPr>
              <a:t>and log on as </a:t>
            </a:r>
            <a:r>
              <a:rPr lang="en-US" sz="1000" b="1" dirty="0">
                <a:solidFill>
                  <a:prstClr val="black"/>
                </a:solidFill>
                <a:latin typeface="Arial"/>
                <a:ea typeface="Times New Roman"/>
                <a:cs typeface="Times New Roman"/>
              </a:rPr>
              <a:t>Student</a:t>
            </a:r>
            <a:r>
              <a:rPr lang="en-US" sz="1000" dirty="0">
                <a:solidFill>
                  <a:prstClr val="black"/>
                </a:solidFill>
                <a:latin typeface="Arial"/>
                <a:ea typeface="Times New Roman"/>
                <a:cs typeface="Segoe UI"/>
              </a:rPr>
              <a:t> with </a:t>
            </a:r>
            <a:endParaRPr lang="en-US" dirty="0"/>
          </a:p>
        </p:txBody>
      </p:sp>
      <p:sp>
        <p:nvSpPr>
          <p:cNvPr id="4" name="Slide Number Placeholder 3"/>
          <p:cNvSpPr>
            <a:spLocks noGrp="1"/>
          </p:cNvSpPr>
          <p:nvPr>
            <p:ph type="sldNum" sz="quarter" idx="10"/>
          </p:nvPr>
        </p:nvSpPr>
        <p:spPr/>
        <p:txBody>
          <a:bodyPr/>
          <a:lstStyle/>
          <a:p>
            <a:fld id="{51D84130-3BE3-469E-AAD0-1D62C35C58B1}" type="slidenum">
              <a:rPr lang="en-US" smtClean="0"/>
              <a:t>24</a:t>
            </a:fld>
            <a:endParaRPr lang="en-US" dirty="0"/>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2012684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228600" indent="-228600"/>
            <a:r>
              <a:rPr lang="en-US" sz="1000" dirty="0">
                <a:solidFill>
                  <a:prstClr val="black"/>
                </a:solidFill>
                <a:latin typeface="Arial"/>
                <a:ea typeface="Times New Roman"/>
                <a:cs typeface="Segoe UI"/>
              </a:rPr>
              <a:t>	the password </a:t>
            </a:r>
            <a:r>
              <a:rPr lang="en-US" sz="1000" b="1" dirty="0">
                <a:solidFill>
                  <a:prstClr val="black"/>
                </a:solidFill>
                <a:latin typeface="Arial"/>
                <a:ea typeface="Times New Roman"/>
                <a:cs typeface="Times New Roman"/>
              </a:rPr>
              <a:t>Pa$$w0rd</a:t>
            </a:r>
            <a:r>
              <a:rPr lang="en-US" sz="1000" dirty="0">
                <a:solidFill>
                  <a:prstClr val="black"/>
                </a:solidFill>
                <a:latin typeface="Arial"/>
                <a:ea typeface="Times New Roman"/>
                <a:cs typeface="Times New Roman"/>
              </a:rPr>
              <a:t>.</a:t>
            </a:r>
            <a:endParaRPr lang="en-US" dirty="0"/>
          </a:p>
        </p:txBody>
      </p:sp>
      <p:sp>
        <p:nvSpPr>
          <p:cNvPr id="4" name="Slide Number Placeholder 3"/>
          <p:cNvSpPr>
            <a:spLocks noGrp="1"/>
          </p:cNvSpPr>
          <p:nvPr>
            <p:ph type="sldNum" sz="quarter" idx="10"/>
          </p:nvPr>
        </p:nvSpPr>
        <p:spPr/>
        <p:txBody>
          <a:bodyPr/>
          <a:lstStyle/>
          <a:p>
            <a:fld id="{51D84130-3BE3-469E-AAD0-1D62C35C58B1}"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1422574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dirty="0">
                <a:solidFill>
                  <a:prstClr val="black"/>
                </a:solidFill>
                <a:latin typeface="Arial"/>
                <a:ea typeface="Calibri"/>
                <a:cs typeface="Segoe UI"/>
              </a:rPr>
              <a:t>you will use some advanced typography styling. </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First you will flow the text over three columns and add a "drop cap” style to the first letter. Then you will style a testimonial quote. Finally, you will run the application, view the About page, and verify that it looks like the following image:</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Instructor Note: Inform students that they should use the project in the </a:t>
            </a:r>
            <a:r>
              <a:rPr lang="en-US" sz="1000" b="1" dirty="0">
                <a:solidFill>
                  <a:prstClr val="black"/>
                </a:solidFill>
                <a:latin typeface="Arial"/>
                <a:ea typeface="Calibri"/>
                <a:cs typeface="Times New Roman"/>
              </a:rPr>
              <a:t>E:\Mod06\Labfiles\Starter\Exercise 3</a:t>
            </a:r>
            <a:r>
              <a:rPr lang="en-US" sz="1000" dirty="0">
                <a:solidFill>
                  <a:prstClr val="black"/>
                </a:solidFill>
                <a:latin typeface="Arial"/>
                <a:ea typeface="Calibri"/>
                <a:cs typeface="Segoe UI"/>
              </a:rPr>
              <a:t> folder for this exercise.</a:t>
            </a:r>
            <a:endParaRPr lang="en-US" sz="1000" dirty="0">
              <a:solidFill>
                <a:prstClr val="black"/>
              </a:solidFill>
              <a:latin typeface="Arial"/>
              <a:ea typeface="Calibri"/>
              <a:cs typeface="Times New Roman"/>
            </a:endParaRPr>
          </a:p>
          <a:p>
            <a:pPr lvl="0">
              <a:lnSpc>
                <a:spcPct val="115000"/>
              </a:lnSpc>
              <a:spcAft>
                <a:spcPts val="1000"/>
              </a:spcAft>
            </a:pPr>
            <a:r>
              <a:rPr lang="en-US" sz="1000" dirty="0">
                <a:solidFill>
                  <a:prstClr val="black"/>
                </a:solidFill>
                <a:latin typeface="Arial"/>
                <a:ea typeface="Calibri"/>
                <a:cs typeface="Segoe UI"/>
              </a:rPr>
              <a:t>A working solution for this exercise is available in the </a:t>
            </a:r>
            <a:r>
              <a:rPr lang="en-US" sz="1000" b="1" dirty="0">
                <a:solidFill>
                  <a:prstClr val="black"/>
                </a:solidFill>
                <a:latin typeface="Arial"/>
                <a:ea typeface="Calibri"/>
                <a:cs typeface="Times New Roman"/>
              </a:rPr>
              <a:t>E:\Mod06\Labfiles\Solution\Exercise 3</a:t>
            </a:r>
            <a:r>
              <a:rPr lang="en-US" sz="1000" dirty="0">
                <a:solidFill>
                  <a:prstClr val="black"/>
                </a:solidFill>
                <a:latin typeface="Arial"/>
                <a:ea typeface="Calibri"/>
                <a:cs typeface="Segoe UI"/>
              </a:rPr>
              <a:t> folder.</a:t>
            </a:r>
            <a:endParaRPr lang="en-US" dirty="0"/>
          </a:p>
        </p:txBody>
      </p:sp>
      <p:sp>
        <p:nvSpPr>
          <p:cNvPr id="4" name="Slide Number Placeholder 3"/>
          <p:cNvSpPr>
            <a:spLocks noGrp="1"/>
          </p:cNvSpPr>
          <p:nvPr>
            <p:ph type="sldNum" sz="quarter" idx="10"/>
          </p:nvPr>
        </p:nvSpPr>
        <p:spPr/>
        <p:txBody>
          <a:bodyPr/>
          <a:lstStyle/>
          <a:p>
            <a:fld id="{51D84130-3BE3-469E-AAD0-1D62C35C58B1}"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3218423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Which CSS rule can you use to download a font required by a web page?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1: @font-family</a:t>
            </a:r>
          </a:p>
          <a:p>
            <a:pPr>
              <a:lnSpc>
                <a:spcPct val="115000"/>
              </a:lnSpc>
              <a:spcAft>
                <a:spcPts val="1000"/>
              </a:spcAft>
            </a:pPr>
            <a:r>
              <a:rPr lang="en-US" sz="1000" dirty="0">
                <a:latin typeface="Arial"/>
                <a:ea typeface="Calibri"/>
                <a:cs typeface="Times New Roman"/>
              </a:rPr>
              <a:t>(   )Option 2: @font-style</a:t>
            </a:r>
          </a:p>
          <a:p>
            <a:pPr>
              <a:lnSpc>
                <a:spcPct val="115000"/>
              </a:lnSpc>
              <a:spcAft>
                <a:spcPts val="1000"/>
              </a:spcAft>
            </a:pPr>
            <a:r>
              <a:rPr lang="en-US" sz="1000" dirty="0">
                <a:latin typeface="Arial"/>
                <a:ea typeface="Calibri"/>
                <a:cs typeface="Times New Roman"/>
              </a:rPr>
              <a:t>(   )Option 3: @font-face</a:t>
            </a:r>
          </a:p>
          <a:p>
            <a:pPr>
              <a:lnSpc>
                <a:spcPct val="115000"/>
              </a:lnSpc>
              <a:spcAft>
                <a:spcPts val="1000"/>
              </a:spcAft>
            </a:pPr>
            <a:r>
              <a:rPr lang="en-US" sz="1000" dirty="0">
                <a:latin typeface="Arial"/>
                <a:ea typeface="Calibri"/>
                <a:cs typeface="Times New Roman"/>
              </a:rPr>
              <a:t>(   )Option 4: @font</a:t>
            </a:r>
          </a:p>
          <a:p>
            <a:pPr>
              <a:lnSpc>
                <a:spcPct val="115000"/>
              </a:lnSpc>
              <a:spcAft>
                <a:spcPts val="1000"/>
              </a:spcAft>
            </a:pPr>
            <a:r>
              <a:rPr lang="en-US" sz="1000" dirty="0">
                <a:latin typeface="Arial"/>
                <a:ea typeface="Calibri"/>
                <a:cs typeface="Times New Roman"/>
              </a:rPr>
              <a:t>(   )Option 5: You cannot download fonts by using CSS.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3: @font-face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What are the main differences between the CSS box model, flex-box, and multi-column layout?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Flex-box is a layout module for the box model.</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Multi-column layout sets out the number of content columns within a box.</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How do you select the first item in a list so that you can apply styling to it?</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Use the </a:t>
            </a:r>
            <a:r>
              <a:rPr lang="en-US" sz="1000" b="1" dirty="0">
                <a:latin typeface="Arial"/>
                <a:ea typeface="Calibri"/>
                <a:cs typeface="Times New Roman"/>
              </a:rPr>
              <a:t>li:first-child</a:t>
            </a:r>
            <a:r>
              <a:rPr lang="en-US" sz="1000" dirty="0">
                <a:latin typeface="Arial"/>
                <a:ea typeface="Calibri"/>
                <a:cs typeface="Segoe UI"/>
              </a:rPr>
              <a:t> selector in CSS3.</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240515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Keep this lesson brief; no more than 10 minutes. The concepts are simple, and students can easily refer back to this material as necessary when they perform the lab exercises.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2650185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Measurement can be quite a dry subject, so do not go into elaborate detail. The key point is to ensure that students understand the need for using measurements that work and scale independently from the user's browser or the form factor of the display device.</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The lab exercises use </a:t>
            </a:r>
            <a:r>
              <a:rPr lang="en-US" sz="1000" b="1" dirty="0">
                <a:latin typeface="Arial"/>
                <a:ea typeface="Calibri"/>
                <a:cs typeface="Times New Roman"/>
              </a:rPr>
              <a:t>rem</a:t>
            </a:r>
            <a:r>
              <a:rPr lang="en-US" sz="1000" dirty="0">
                <a:latin typeface="Arial"/>
                <a:ea typeface="Calibri"/>
                <a:cs typeface="Segoe UI"/>
              </a:rPr>
              <a:t> as the measurement unit, so make sure that students understand how this unit works. Rems are supported in all modern browsers, but not Internet Explorer 8 or earlier versions. Viewport units are supported in Internet Explorer 9 and Internet Explorer 10.</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1088989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Segoe UI"/>
              </a:rPr>
              <a:t>This list does not include typographical properties related to the presentation of non-Latin characters: direction, block-progression, writing-mode, glyph-orientation-vertical, glyph-orientation-horizontal, unicode-bidi, text-script, text-justify, text-align-last, text-justify-trim, text-kashida-space, line-break, word-break-*, hanging-punctuation, text-combine, and line-grid-* properties.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2604803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CSS3 defines several other layout methods not covered here that you can mention in passing:</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Segoe UI"/>
              </a:rPr>
              <a:t>The CSS Regions module, which defines a way to identify linked regions on a page between which content can flow.</a:t>
            </a:r>
            <a:endParaRPr lang="en-US"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Segoe UI"/>
              </a:rPr>
              <a:t>The CSS Grid Layout module, which defines a way to create a grid layout on a web page.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681078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Internet Explorer 8 and earlier versions do not support the </a:t>
            </a:r>
            <a:r>
              <a:rPr lang="en-US" sz="1000" b="1" dirty="0">
                <a:latin typeface="Arial"/>
                <a:ea typeface="Calibri"/>
                <a:cs typeface="Times New Roman"/>
              </a:rPr>
              <a:t>border-radius</a:t>
            </a:r>
            <a:r>
              <a:rPr lang="en-US" sz="1000" dirty="0">
                <a:latin typeface="Arial"/>
                <a:ea typeface="Calibri"/>
                <a:cs typeface="Times New Roman"/>
              </a:rPr>
              <a:t>, </a:t>
            </a:r>
            <a:r>
              <a:rPr lang="en-US" sz="1000" b="1" dirty="0">
                <a:latin typeface="Arial"/>
                <a:ea typeface="Calibri"/>
                <a:cs typeface="Times New Roman"/>
              </a:rPr>
              <a:t>overflow-x</a:t>
            </a:r>
            <a:r>
              <a:rPr lang="en-US" sz="1000" dirty="0">
                <a:latin typeface="Arial"/>
                <a:ea typeface="Calibri"/>
                <a:cs typeface="Times New Roman"/>
              </a:rPr>
              <a:t> or </a:t>
            </a:r>
            <a:r>
              <a:rPr lang="en-US" sz="1000" b="1" dirty="0">
                <a:latin typeface="Arial"/>
                <a:ea typeface="Calibri"/>
                <a:cs typeface="Times New Roman"/>
              </a:rPr>
              <a:t>overflow-y</a:t>
            </a:r>
            <a:r>
              <a:rPr lang="en-US" sz="1000" dirty="0">
                <a:latin typeface="Arial"/>
                <a:ea typeface="Calibri"/>
                <a:cs typeface="Times New Roman"/>
              </a:rPr>
              <a:t> properties.</a:t>
            </a:r>
          </a:p>
        </p:txBody>
      </p:sp>
      <p:sp>
        <p:nvSpPr>
          <p:cNvPr id="4" name="Slide Number Placeholder 3"/>
          <p:cNvSpPr>
            <a:spLocks noGrp="1"/>
          </p:cNvSpPr>
          <p:nvPr>
            <p:ph type="sldNum" sz="quarter" idx="10"/>
          </p:nvPr>
        </p:nvSpPr>
        <p:spPr/>
        <p:txBody>
          <a:bodyPr/>
          <a:lstStyle/>
          <a:p>
            <a:fld id="{51D84130-3BE3-469E-AAD0-1D62C35C58B1}"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853468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Segoe UI"/>
              </a:rPr>
              <a:t>You may also want to cover the use of the </a:t>
            </a:r>
            <a:r>
              <a:rPr lang="en-US" sz="1000" b="1" dirty="0">
                <a:latin typeface="Arial"/>
                <a:ea typeface="Calibri"/>
                <a:cs typeface="Times New Roman"/>
              </a:rPr>
              <a:t>float</a:t>
            </a:r>
            <a:r>
              <a:rPr lang="en-US" sz="1000" dirty="0">
                <a:solidFill>
                  <a:srgbClr val="000000"/>
                </a:solidFill>
                <a:latin typeface="Arial"/>
                <a:ea typeface="Calibri"/>
                <a:cs typeface="Segoe UI"/>
              </a:rPr>
              <a:t> property to remove boxes from the normal flow of blocks, and the </a:t>
            </a:r>
            <a:r>
              <a:rPr lang="en-US" sz="1000" b="1" dirty="0">
                <a:latin typeface="Arial"/>
                <a:ea typeface="Calibri"/>
                <a:cs typeface="Times New Roman"/>
              </a:rPr>
              <a:t>clear</a:t>
            </a:r>
            <a:r>
              <a:rPr lang="en-US" sz="1000" dirty="0">
                <a:solidFill>
                  <a:srgbClr val="000000"/>
                </a:solidFill>
                <a:latin typeface="Arial"/>
                <a:ea typeface="Calibri"/>
                <a:cs typeface="Segoe UI"/>
              </a:rPr>
              <a:t> property to reset the flow. </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Segoe UI"/>
              </a:rPr>
              <a:t>The demonstration in the following topic shows the effects of the different layout models available in CSS3. If necessary, save any discussions about the layout models for this demonstration.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Tree>
    <p:extLst>
      <p:ext uri="{BB962C8B-B14F-4D97-AF65-F5344CB8AC3E}">
        <p14:creationId xmlns:p14="http://schemas.microsoft.com/office/powerpoint/2010/main" val="2036317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If time allows, get students to experiment with other positioning modes and styles.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lvl="0" indent="-342900">
              <a:lnSpc>
                <a:spcPct val="115000"/>
              </a:lnSpc>
              <a:spcAft>
                <a:spcPts val="995"/>
              </a:spcAft>
              <a:buFont typeface="Symbol"/>
              <a:buChar char=""/>
            </a:pPr>
            <a:r>
              <a:rPr lang="en-US" sz="1000" dirty="0">
                <a:effectLst/>
                <a:latin typeface="Arial"/>
                <a:ea typeface="Times New Roman"/>
                <a:cs typeface="Times New Roman"/>
              </a:rPr>
              <a:t>Start the </a:t>
            </a:r>
            <a:r>
              <a:rPr lang="en-US" sz="1000" b="1" dirty="0">
                <a:effectLst/>
                <a:latin typeface="Arial"/>
                <a:ea typeface="Times New Roman"/>
                <a:cs typeface="Times New Roman"/>
              </a:rPr>
              <a:t>MSL-TMG1</a:t>
            </a:r>
            <a:r>
              <a:rPr lang="en-US" sz="1000" dirty="0">
                <a:effectLst/>
                <a:latin typeface="Arial"/>
                <a:ea typeface="Times New Roman"/>
                <a:cs typeface="Times New Roman"/>
              </a:rPr>
              <a:t> virtual machine if it is not already running.</a:t>
            </a:r>
          </a:p>
          <a:p>
            <a:pPr marL="342900" lvl="0" indent="-342900">
              <a:lnSpc>
                <a:spcPct val="115000"/>
              </a:lnSpc>
              <a:spcAft>
                <a:spcPts val="995"/>
              </a:spcAft>
              <a:buFont typeface="Symbol"/>
              <a:buChar char=""/>
            </a:pPr>
            <a:r>
              <a:rPr lang="en-US" sz="1000" dirty="0">
                <a:effectLst/>
                <a:latin typeface="Arial"/>
                <a:ea typeface="Times New Roman"/>
                <a:cs typeface="Segoe UI"/>
              </a:rPr>
              <a:t>Start the </a:t>
            </a:r>
            <a:r>
              <a:rPr lang="en-US" sz="1000" b="1" dirty="0">
                <a:effectLst/>
                <a:latin typeface="Arial"/>
                <a:ea typeface="Times New Roman"/>
                <a:cs typeface="Times New Roman"/>
              </a:rPr>
              <a:t>20480B-SEA-DEV11</a:t>
            </a:r>
            <a:r>
              <a:rPr lang="en-US" sz="1000" dirty="0">
                <a:effectLst/>
                <a:latin typeface="Arial"/>
                <a:ea typeface="Times New Roman"/>
                <a:cs typeface="Segoe UI"/>
              </a:rPr>
              <a:t> virtual machine if it is not already running, and log in as </a:t>
            </a:r>
            <a:r>
              <a:rPr lang="en-US" sz="1000" b="1" dirty="0">
                <a:effectLst/>
                <a:latin typeface="Arial"/>
                <a:ea typeface="Times New Roman"/>
                <a:cs typeface="Times New Roman"/>
              </a:rPr>
              <a:t>Student</a:t>
            </a:r>
            <a:r>
              <a:rPr lang="en-US" sz="1000" dirty="0">
                <a:effectLst/>
                <a:latin typeface="Arial"/>
                <a:ea typeface="Times New Roman"/>
                <a:cs typeface="Segoe UI"/>
              </a:rPr>
              <a:t> with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Switch between layout modes in a web page</a:t>
            </a:r>
            <a:endParaRPr lang="en-US" sz="1000" dirty="0">
              <a:latin typeface="Arial"/>
              <a:ea typeface="Calibri"/>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On the Windows 8 </a:t>
            </a:r>
            <a:r>
              <a:rPr lang="en-US" sz="1000" b="1" dirty="0">
                <a:effectLst/>
                <a:latin typeface="Arial"/>
                <a:ea typeface="Times New Roman"/>
                <a:cs typeface="Times New Roman"/>
              </a:rPr>
              <a:t>Start</a:t>
            </a:r>
            <a:r>
              <a:rPr lang="en-US" sz="1000" dirty="0">
                <a:effectLst/>
                <a:latin typeface="Arial"/>
                <a:ea typeface="Times New Roman"/>
                <a:cs typeface="Segoe UI"/>
              </a:rPr>
              <a:t> screen, click the </a:t>
            </a:r>
            <a:r>
              <a:rPr lang="en-US" sz="1000" b="1" dirty="0">
                <a:effectLst/>
                <a:latin typeface="Arial"/>
                <a:ea typeface="Times New Roman"/>
                <a:cs typeface="Times New Roman"/>
              </a:rPr>
              <a:t>Visual Studio 2012</a:t>
            </a:r>
            <a:r>
              <a:rPr lang="en-US" sz="1000" dirty="0">
                <a:effectLst/>
                <a:latin typeface="Arial"/>
                <a:ea typeface="Times New Roman"/>
                <a:cs typeface="Segoe UI"/>
              </a:rPr>
              <a:t> tile.</a:t>
            </a:r>
            <a:endParaRPr lang="en-US"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Visual Studio, on the </a:t>
            </a:r>
            <a:r>
              <a:rPr lang="en-US" sz="1000" b="1" dirty="0">
                <a:effectLst/>
                <a:latin typeface="Arial"/>
                <a:ea typeface="Times New Roman"/>
                <a:cs typeface="Times New Roman"/>
              </a:rPr>
              <a:t>File</a:t>
            </a:r>
            <a:r>
              <a:rPr lang="en-US" sz="1000" dirty="0">
                <a:effectLst/>
                <a:latin typeface="Arial"/>
                <a:ea typeface="Times New Roman"/>
                <a:cs typeface="Segoe UI"/>
              </a:rPr>
              <a:t> menu, point to </a:t>
            </a:r>
            <a:r>
              <a:rPr lang="en-US" sz="1000" b="1" dirty="0">
                <a:effectLst/>
                <a:latin typeface="Arial"/>
                <a:ea typeface="Times New Roman"/>
                <a:cs typeface="Times New Roman"/>
              </a:rPr>
              <a:t>Open</a:t>
            </a:r>
            <a:r>
              <a:rPr lang="en-US" sz="1000" dirty="0">
                <a:effectLst/>
                <a:latin typeface="Arial"/>
                <a:ea typeface="Times New Roman"/>
                <a:cs typeface="Segoe UI"/>
              </a:rPr>
              <a:t>, and then click </a:t>
            </a:r>
            <a:r>
              <a:rPr lang="en-US" sz="1000" b="1" dirty="0">
                <a:effectLst/>
                <a:latin typeface="Arial"/>
                <a:ea typeface="Times New Roman"/>
                <a:cs typeface="Times New Roman"/>
              </a:rPr>
              <a:t>File</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Segoe UI"/>
              </a:rPr>
              <a:t>In the </a:t>
            </a:r>
            <a:r>
              <a:rPr lang="en-US" sz="1000" b="1" dirty="0">
                <a:effectLst/>
                <a:latin typeface="Arial"/>
                <a:ea typeface="Times New Roman"/>
                <a:cs typeface="Times New Roman"/>
              </a:rPr>
              <a:t>Open File</a:t>
            </a:r>
            <a:r>
              <a:rPr lang="en-US" sz="1000" dirty="0">
                <a:effectLst/>
                <a:latin typeface="Arial"/>
                <a:ea typeface="Times New Roman"/>
                <a:cs typeface="Segoe UI"/>
              </a:rPr>
              <a:t> dialog, browse to the </a:t>
            </a:r>
            <a:r>
              <a:rPr lang="en-US" sz="1000" b="1" dirty="0">
                <a:effectLst/>
                <a:latin typeface="Arial"/>
                <a:ea typeface="Times New Roman"/>
                <a:cs typeface="Times New Roman"/>
              </a:rPr>
              <a:t>E:\Mod06\Democode</a:t>
            </a:r>
            <a:r>
              <a:rPr lang="en-US" sz="1000" dirty="0">
                <a:effectLst/>
                <a:latin typeface="Arial"/>
                <a:ea typeface="Times New Roman"/>
                <a:cs typeface="Segoe UI"/>
              </a:rPr>
              <a:t> folder, click </a:t>
            </a:r>
            <a:r>
              <a:rPr lang="en-US" sz="1000" b="1" dirty="0">
                <a:effectLst/>
                <a:latin typeface="Arial"/>
                <a:ea typeface="Times New Roman"/>
                <a:cs typeface="Times New Roman"/>
              </a:rPr>
              <a:t>positioning.html</a:t>
            </a:r>
            <a:r>
              <a:rPr lang="en-US" sz="1000" dirty="0">
                <a:effectLst/>
                <a:latin typeface="Arial"/>
                <a:ea typeface="Times New Roman"/>
                <a:cs typeface="Segoe UI"/>
              </a:rPr>
              <a:t>, and then click </a:t>
            </a:r>
            <a:r>
              <a:rPr lang="en-US" sz="1000" b="1" dirty="0">
                <a:effectLst/>
                <a:latin typeface="Arial"/>
                <a:ea typeface="Times New Roman"/>
                <a:cs typeface="Times New Roman"/>
              </a:rPr>
              <a:t>Open</a:t>
            </a:r>
            <a:r>
              <a:rPr lang="en-US" sz="1000" dirty="0">
                <a:effectLst/>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effectLst/>
                <a:latin typeface="Arial"/>
                <a:ea typeface="Times New Roman"/>
                <a:cs typeface="Segoe UI"/>
              </a:rPr>
              <a:t>Review the code with the students. This file contains an HTML </a:t>
            </a:r>
            <a:r>
              <a:rPr lang="en-US" sz="1000" b="1" dirty="0">
                <a:effectLst/>
                <a:latin typeface="Arial"/>
                <a:ea typeface="Times New Roman"/>
                <a:cs typeface="Times New Roman"/>
              </a:rPr>
              <a:t>article</a:t>
            </a:r>
            <a:r>
              <a:rPr lang="en-US" sz="1000" dirty="0">
                <a:effectLst/>
                <a:latin typeface="Arial"/>
                <a:ea typeface="Times New Roman"/>
                <a:cs typeface="Segoe UI"/>
              </a:rPr>
              <a:t> with four </a:t>
            </a:r>
            <a:r>
              <a:rPr lang="en-US" sz="1000" b="1" dirty="0">
                <a:effectLst/>
                <a:latin typeface="Arial"/>
                <a:ea typeface="Times New Roman"/>
                <a:cs typeface="Times New Roman"/>
              </a:rPr>
              <a:t>div</a:t>
            </a:r>
            <a:r>
              <a:rPr lang="en-US" sz="1000" dirty="0">
                <a:effectLst/>
                <a:latin typeface="Arial"/>
                <a:ea typeface="Times New Roman"/>
                <a:cs typeface="Segoe UI"/>
              </a:rPr>
              <a:t> elements. The file also contains styles for the </a:t>
            </a:r>
            <a:r>
              <a:rPr lang="en-US" sz="1000" b="1" dirty="0">
                <a:effectLst/>
                <a:latin typeface="Arial"/>
                <a:ea typeface="Times New Roman"/>
                <a:cs typeface="Times New Roman"/>
              </a:rPr>
              <a:t>article</a:t>
            </a:r>
            <a:r>
              <a:rPr lang="en-US" sz="1000" dirty="0">
                <a:effectLst/>
                <a:latin typeface="Arial"/>
                <a:ea typeface="Times New Roman"/>
                <a:cs typeface="Segoe UI"/>
              </a:rPr>
              <a:t> and </a:t>
            </a:r>
            <a:r>
              <a:rPr lang="en-US" sz="1000" b="1" dirty="0">
                <a:effectLst/>
                <a:latin typeface="Arial"/>
                <a:ea typeface="Times New Roman"/>
                <a:cs typeface="Times New Roman"/>
              </a:rPr>
              <a:t>div</a:t>
            </a:r>
            <a:r>
              <a:rPr lang="en-US" sz="1000" dirty="0">
                <a:effectLst/>
                <a:latin typeface="Arial"/>
                <a:ea typeface="Times New Roman"/>
                <a:cs typeface="Segoe UI"/>
              </a:rPr>
              <a:t> elements.</a:t>
            </a:r>
            <a:endParaRPr lang="en-US" sz="1000" dirty="0">
              <a:effectLst/>
              <a:latin typeface="Arial"/>
              <a:ea typeface="Times New Roman"/>
              <a:cs typeface="Times New Roman"/>
            </a:endParaRPr>
          </a:p>
          <a:p>
            <a:pPr marL="100330" marR="100330">
              <a:lnSpc>
                <a:spcPct val="115000"/>
              </a:lnSpc>
              <a:spcAft>
                <a:spcPts val="995"/>
              </a:spcAft>
            </a:pPr>
            <a:r>
              <a:rPr lang="en-US" sz="1000" dirty="0">
                <a:effectLst/>
                <a:latin typeface="Arial"/>
                <a:ea typeface="Times New Roman"/>
                <a:cs typeface="Times New Roman"/>
              </a:rPr>
              <a:t>&lt;!DOCTYPE html&gt;</a:t>
            </a:r>
          </a:p>
          <a:p>
            <a:pPr marL="100330" marR="100330">
              <a:lnSpc>
                <a:spcPct val="115000"/>
              </a:lnSpc>
              <a:spcAft>
                <a:spcPts val="995"/>
              </a:spcAft>
            </a:pPr>
            <a:r>
              <a:rPr lang="en-US" sz="1000" dirty="0">
                <a:effectLst/>
                <a:latin typeface="Arial"/>
                <a:ea typeface="Times New Roman"/>
                <a:cs typeface="Times New Roman"/>
              </a:rPr>
              <a:t>&lt;html xmlns="http://www.w3.org/1999/xhtml"&gt;</a:t>
            </a:r>
          </a:p>
          <a:p>
            <a:pPr marL="100330" marR="100330">
              <a:lnSpc>
                <a:spcPct val="115000"/>
              </a:lnSpc>
              <a:spcAft>
                <a:spcPts val="995"/>
              </a:spcAft>
            </a:pPr>
            <a:r>
              <a:rPr lang="en-US" sz="1000" dirty="0">
                <a:effectLst/>
                <a:latin typeface="Arial"/>
                <a:ea typeface="Times New Roman"/>
                <a:cs typeface="Times New Roman"/>
              </a:rPr>
              <a:t>&lt;head&gt;</a:t>
            </a:r>
          </a:p>
          <a:p>
            <a:pPr marL="100330" marR="100330">
              <a:lnSpc>
                <a:spcPct val="115000"/>
              </a:lnSpc>
              <a:spcAft>
                <a:spcPts val="995"/>
              </a:spcAft>
            </a:pPr>
            <a:r>
              <a:rPr lang="en-US" sz="1000" dirty="0">
                <a:effectLst/>
                <a:latin typeface="Arial"/>
                <a:ea typeface="Times New Roman"/>
                <a:cs typeface="Times New Roman"/>
              </a:rPr>
              <a:t>  &lt;title&gt;Positioning Demo&lt;/title&gt;</a:t>
            </a:r>
          </a:p>
          <a:p>
            <a:pPr marL="100330" marR="100330">
              <a:lnSpc>
                <a:spcPct val="115000"/>
              </a:lnSpc>
              <a:spcAft>
                <a:spcPts val="995"/>
              </a:spcAft>
            </a:pPr>
            <a:r>
              <a:rPr lang="en-US" sz="1000" dirty="0">
                <a:effectLst/>
                <a:latin typeface="Arial"/>
                <a:ea typeface="Times New Roman"/>
                <a:cs typeface="Times New Roman"/>
              </a:rPr>
              <a:t>  &lt;style type="text/css"&gt;</a:t>
            </a:r>
          </a:p>
          <a:p>
            <a:pPr marL="100330" marR="100330">
              <a:lnSpc>
                <a:spcPct val="115000"/>
              </a:lnSpc>
              <a:spcAft>
                <a:spcPts val="995"/>
              </a:spcAft>
            </a:pPr>
            <a:r>
              <a:rPr lang="en-US" sz="1000" dirty="0">
                <a:effectLst/>
                <a:latin typeface="Arial"/>
                <a:ea typeface="Times New Roman"/>
                <a:cs typeface="Times New Roman"/>
              </a:rPr>
              <a:t>    body {</a:t>
            </a:r>
          </a:p>
          <a:p>
            <a:pPr marL="100330" marR="100330">
              <a:lnSpc>
                <a:spcPct val="115000"/>
              </a:lnSpc>
              <a:spcAft>
                <a:spcPts val="995"/>
              </a:spcAft>
            </a:pPr>
            <a:r>
              <a:rPr lang="en-US" sz="1000" dirty="0">
                <a:effectLst/>
                <a:latin typeface="Arial"/>
                <a:ea typeface="Times New Roman"/>
                <a:cs typeface="Times New Roman"/>
              </a:rPr>
              <a:t>      text-align: center;</a:t>
            </a:r>
          </a:p>
          <a:p>
            <a:pPr marL="100330" marR="100330">
              <a:lnSpc>
                <a:spcPct val="115000"/>
              </a:lnSpc>
              <a:spcAft>
                <a:spcPts val="995"/>
              </a:spcAft>
            </a:pPr>
            <a:r>
              <a:rPr lang="en-US" sz="1000" dirty="0">
                <a:effectLst/>
                <a:latin typeface="Arial"/>
                <a:ea typeface="Times New Roman"/>
                <a:cs typeface="Times New Roman"/>
              </a:rPr>
              <a:t>    }</a:t>
            </a:r>
          </a:p>
          <a:p>
            <a:pPr marL="100330" marR="100330">
              <a:lnSpc>
                <a:spcPct val="115000"/>
              </a:lnSpc>
              <a:spcAft>
                <a:spcPts val="995"/>
              </a:spcAft>
            </a:pPr>
            <a:r>
              <a:rPr lang="en-US" sz="1000" dirty="0">
                <a:effectLst/>
                <a:latin typeface="Arial"/>
                <a:ea typeface="Times New Roman"/>
                <a:cs typeface="Times New Roman"/>
              </a:rPr>
              <a:t>    article {</a:t>
            </a:r>
          </a:p>
          <a:p>
            <a:pPr marL="100330" marR="100330">
              <a:lnSpc>
                <a:spcPct val="115000"/>
              </a:lnSpc>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1D84130-3BE3-469E-AAD0-1D62C35C58B1}"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20480B</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a:rPr>
              <a:t>6: Styling HTML5 by Using CSS3</a:t>
            </a:r>
            <a:endParaRPr lang="en-US" sz="1200" b="1" dirty="0">
              <a:solidFill>
                <a:srgbClr val="336699"/>
              </a:solidFill>
              <a:latin typeface="Arial"/>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GB" sz="1000" dirty="0">
                <a:latin typeface="Arial"/>
              </a:rPr>
              <a:t>(More notes on the next slide)</a:t>
            </a:r>
            <a:endParaRPr lang="en-US" sz="1000" dirty="0">
              <a:latin typeface="Arial"/>
            </a:endParaRPr>
          </a:p>
        </p:txBody>
      </p:sp>
    </p:spTree>
    <p:extLst>
      <p:ext uri="{BB962C8B-B14F-4D97-AF65-F5344CB8AC3E}">
        <p14:creationId xmlns:p14="http://schemas.microsoft.com/office/powerpoint/2010/main" val="231590030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0405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32071" y="3169492"/>
            <a:ext cx="5732417" cy="340093"/>
          </a:xfrm>
        </p:spPr>
        <p:txBody>
          <a:bodyPr/>
          <a:lstStyle/>
          <a:p>
            <a:r>
              <a:rPr lang="en-US" sz="2600" dirty="0"/>
              <a:t>Module 6</a:t>
            </a:r>
          </a:p>
        </p:txBody>
      </p:sp>
      <p:sp>
        <p:nvSpPr>
          <p:cNvPr id="3" name="Subtitle 2"/>
          <p:cNvSpPr>
            <a:spLocks noGrp="1"/>
          </p:cNvSpPr>
          <p:nvPr>
            <p:ph type="subTitle" sz="quarter" idx="1"/>
          </p:nvPr>
        </p:nvSpPr>
        <p:spPr/>
        <p:txBody>
          <a:bodyPr/>
          <a:lstStyle/>
          <a:p>
            <a:r>
              <a:rPr lang="en-GB" dirty="0"/>
              <a:t>Styling HTML5 by Using CSS3
</a:t>
            </a:r>
            <a:endParaRPr lang="en-US" dirty="0"/>
          </a:p>
        </p:txBody>
      </p:sp>
    </p:spTree>
    <p:extLst>
      <p:ext uri="{BB962C8B-B14F-4D97-AF65-F5344CB8AC3E}">
        <p14:creationId xmlns:p14="http://schemas.microsoft.com/office/powerpoint/2010/main" val="2217987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6d3583cc-364d-472f-8e61-6d5d3c0a6cc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683625" cy="740664"/>
          </a:xfrm>
        </p:spPr>
        <p:txBody>
          <a:bodyPr/>
          <a:lstStyle/>
          <a:p>
            <a:r>
              <a:rPr lang="en-GB" dirty="0"/>
              <a:t>Demonstration: Switching Between CSS Layout Models</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err="1"/>
              <a:t>Complate</a:t>
            </a:r>
            <a:r>
              <a:rPr lang="en-US" dirty="0"/>
              <a:t> Demo1 in lesson 6</a:t>
            </a:r>
          </a:p>
        </p:txBody>
      </p:sp>
    </p:spTree>
    <p:extLst>
      <p:ext uri="{BB962C8B-B14F-4D97-AF65-F5344CB8AC3E}">
        <p14:creationId xmlns:p14="http://schemas.microsoft.com/office/powerpoint/2010/main" val="890505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1095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1815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7207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89479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Pseudo-Classes and Pseudo-Elements</a:t>
            </a:r>
            <a:endParaRPr lang="en-US" dirty="0"/>
          </a:p>
        </p:txBody>
      </p:sp>
      <p:sp>
        <p:nvSpPr>
          <p:cNvPr id="3" name="Text Placeholder 2"/>
          <p:cNvSpPr>
            <a:spLocks noGrp="1"/>
          </p:cNvSpPr>
          <p:nvPr>
            <p:ph type="body" idx="1"/>
          </p:nvPr>
        </p:nvSpPr>
        <p:spPr/>
        <p:txBody>
          <a:bodyPr/>
          <a:lstStyle/>
          <a:p>
            <a:r>
              <a:rPr lang="en-US" dirty="0"/>
              <a:t>Text Pseudo-Elements
Link and Form Pseudo-Classes
DOM-Related Pseudo-Classes</a:t>
            </a:r>
          </a:p>
        </p:txBody>
      </p:sp>
    </p:spTree>
    <p:extLst>
      <p:ext uri="{BB962C8B-B14F-4D97-AF65-F5344CB8AC3E}">
        <p14:creationId xmlns:p14="http://schemas.microsoft.com/office/powerpoint/2010/main" val="3439515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Pseudo-Elements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CSS pseudo-elements enable you to select:</a:t>
            </a:r>
          </a:p>
          <a:p>
            <a:endParaRPr lang="en-US" dirty="0"/>
          </a:p>
          <a:p>
            <a:r>
              <a:rPr lang="en-US" dirty="0"/>
              <a:t>The first letter of a text </a:t>
            </a:r>
            <a:br>
              <a:rPr lang="en-US" dirty="0"/>
            </a:br>
            <a:r>
              <a:rPr lang="en-US" dirty="0"/>
              <a:t>element</a:t>
            </a:r>
          </a:p>
          <a:p>
            <a:r>
              <a:rPr lang="en-US" dirty="0"/>
              <a:t>The first line of a text </a:t>
            </a:r>
            <a:br>
              <a:rPr lang="en-US" dirty="0"/>
            </a:br>
            <a:r>
              <a:rPr lang="en-US" dirty="0"/>
              <a:t>element</a:t>
            </a:r>
          </a:p>
          <a:p>
            <a:r>
              <a:rPr lang="en-US" dirty="0"/>
              <a:t>The space before or after</a:t>
            </a:r>
            <a:br>
              <a:rPr lang="en-US" dirty="0"/>
            </a:br>
            <a:r>
              <a:rPr lang="en-US" dirty="0"/>
              <a:t>a text element</a:t>
            </a:r>
          </a:p>
          <a:p>
            <a:r>
              <a:rPr lang="en-US" dirty="0"/>
              <a:t>Text selected by the user</a:t>
            </a:r>
          </a:p>
        </p:txBody>
      </p:sp>
      <p:sp>
        <p:nvSpPr>
          <p:cNvPr id="5" name="TextBox 3"/>
          <p:cNvSpPr txBox="1"/>
          <p:nvPr/>
        </p:nvSpPr>
        <p:spPr>
          <a:xfrm>
            <a:off x="5105400" y="2040204"/>
            <a:ext cx="38862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p::first-letter </a:t>
            </a:r>
          </a:p>
        </p:txBody>
      </p:sp>
      <p:sp>
        <p:nvSpPr>
          <p:cNvPr id="6" name="TextBox 4"/>
          <p:cNvSpPr txBox="1"/>
          <p:nvPr/>
        </p:nvSpPr>
        <p:spPr>
          <a:xfrm>
            <a:off x="5105400" y="3028890"/>
            <a:ext cx="38862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p::first-line </a:t>
            </a:r>
          </a:p>
        </p:txBody>
      </p:sp>
      <p:sp>
        <p:nvSpPr>
          <p:cNvPr id="7" name="TextBox 5"/>
          <p:cNvSpPr txBox="1"/>
          <p:nvPr/>
        </p:nvSpPr>
        <p:spPr>
          <a:xfrm>
            <a:off x="5105400" y="3810000"/>
            <a:ext cx="3886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p::before </a:t>
            </a:r>
          </a:p>
          <a:p>
            <a:r>
              <a:rPr lang="en-GB" sz="2000" b="0" dirty="0">
                <a:latin typeface="Lucida Sans Unicode" pitchFamily="34" charset="0"/>
                <a:cs typeface="Lucida Sans Unicode" pitchFamily="34" charset="0"/>
              </a:rPr>
              <a:t>p::after</a:t>
            </a:r>
          </a:p>
        </p:txBody>
      </p:sp>
      <p:sp>
        <p:nvSpPr>
          <p:cNvPr id="8" name="TextBox 6"/>
          <p:cNvSpPr txBox="1"/>
          <p:nvPr/>
        </p:nvSpPr>
        <p:spPr>
          <a:xfrm>
            <a:off x="5105400" y="4800600"/>
            <a:ext cx="38862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::selection </a:t>
            </a:r>
          </a:p>
        </p:txBody>
      </p:sp>
    </p:spTree>
    <p:extLst>
      <p:ext uri="{BB962C8B-B14F-4D97-AF65-F5344CB8AC3E}">
        <p14:creationId xmlns:p14="http://schemas.microsoft.com/office/powerpoint/2010/main" val="1124946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and Form Pseudo-Classes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CSS defines two sets of contextual pseudo-classes:</a:t>
            </a:r>
          </a:p>
          <a:p>
            <a:endParaRPr lang="en-US" dirty="0"/>
          </a:p>
          <a:p>
            <a:r>
              <a:rPr lang="en-US" dirty="0"/>
              <a:t>Link classes</a:t>
            </a:r>
          </a:p>
          <a:p>
            <a:pPr lvl="1"/>
            <a:endParaRPr lang="en-US" dirty="0"/>
          </a:p>
          <a:p>
            <a:pPr lvl="1"/>
            <a:endParaRPr lang="en-US" dirty="0"/>
          </a:p>
          <a:p>
            <a:pPr lvl="1"/>
            <a:endParaRPr lang="en-US" dirty="0"/>
          </a:p>
          <a:p>
            <a:r>
              <a:rPr lang="en-US" dirty="0"/>
              <a:t>Form classes</a:t>
            </a:r>
          </a:p>
        </p:txBody>
      </p:sp>
      <p:sp>
        <p:nvSpPr>
          <p:cNvPr id="5" name="TextBox 3"/>
          <p:cNvSpPr txBox="1"/>
          <p:nvPr/>
        </p:nvSpPr>
        <p:spPr>
          <a:xfrm>
            <a:off x="3733800" y="3787914"/>
            <a:ext cx="3886200"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input:enabled</a:t>
            </a:r>
          </a:p>
          <a:p>
            <a:r>
              <a:rPr lang="en-GB" sz="2000" b="0" dirty="0">
                <a:latin typeface="Lucida Sans Unicode" pitchFamily="34" charset="0"/>
                <a:cs typeface="Lucida Sans Unicode" pitchFamily="34" charset="0"/>
              </a:rPr>
              <a:t>input:disabled</a:t>
            </a:r>
          </a:p>
          <a:p>
            <a:r>
              <a:rPr lang="en-GB" sz="2000" b="0" dirty="0">
                <a:latin typeface="Lucida Sans Unicode" pitchFamily="34" charset="0"/>
                <a:cs typeface="Lucida Sans Unicode" pitchFamily="34" charset="0"/>
              </a:rPr>
              <a:t>input:checked</a:t>
            </a:r>
          </a:p>
        </p:txBody>
      </p:sp>
      <p:sp>
        <p:nvSpPr>
          <p:cNvPr id="6" name="TextBox 4"/>
          <p:cNvSpPr txBox="1"/>
          <p:nvPr/>
        </p:nvSpPr>
        <p:spPr>
          <a:xfrm>
            <a:off x="3733800" y="1676400"/>
            <a:ext cx="3886200" cy="163121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sz="2000" b="0" dirty="0">
                <a:latin typeface="Lucida Sans Unicode" pitchFamily="34" charset="0"/>
                <a:cs typeface="Lucida Sans Unicode" pitchFamily="34" charset="0"/>
              </a:rPr>
              <a:t>a:link</a:t>
            </a:r>
            <a:endParaRPr lang="en-GB" sz="2000" b="0" dirty="0">
              <a:latin typeface="Lucida Sans Unicode" pitchFamily="34" charset="0"/>
              <a:cs typeface="Lucida Sans Unicode" pitchFamily="34" charset="0"/>
            </a:endParaRPr>
          </a:p>
          <a:p>
            <a:pPr lvl="0"/>
            <a:r>
              <a:rPr lang="en-US" sz="2000" b="0" dirty="0">
                <a:latin typeface="Lucida Sans Unicode" pitchFamily="34" charset="0"/>
                <a:cs typeface="Lucida Sans Unicode" pitchFamily="34" charset="0"/>
              </a:rPr>
              <a:t>a:visited</a:t>
            </a:r>
          </a:p>
          <a:p>
            <a:pPr lvl="0"/>
            <a:r>
              <a:rPr lang="en-US" sz="2000" b="0" dirty="0">
                <a:latin typeface="Lucida Sans Unicode" pitchFamily="34" charset="0"/>
                <a:cs typeface="Lucida Sans Unicode" pitchFamily="34" charset="0"/>
              </a:rPr>
              <a:t>a:focus</a:t>
            </a:r>
            <a:endParaRPr lang="en-GB" sz="2000" b="0" dirty="0">
              <a:latin typeface="Lucida Sans Unicode" pitchFamily="34" charset="0"/>
              <a:cs typeface="Lucida Sans Unicode" pitchFamily="34" charset="0"/>
            </a:endParaRPr>
          </a:p>
          <a:p>
            <a:pPr lvl="0"/>
            <a:r>
              <a:rPr lang="en-US" sz="2000" b="0" dirty="0">
                <a:latin typeface="Lucida Sans Unicode" pitchFamily="34" charset="0"/>
                <a:cs typeface="Lucida Sans Unicode" pitchFamily="34" charset="0"/>
              </a:rPr>
              <a:t>a:hover</a:t>
            </a:r>
          </a:p>
          <a:p>
            <a:pPr lvl="0"/>
            <a:r>
              <a:rPr lang="en-US" sz="2000" b="0" dirty="0">
                <a:latin typeface="Lucida Sans Unicode" pitchFamily="34" charset="0"/>
                <a:cs typeface="Lucida Sans Unicode" pitchFamily="34" charset="0"/>
              </a:rPr>
              <a:t>a:active</a:t>
            </a:r>
            <a:endParaRPr lang="en-GB" sz="2000"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1521129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DOM-Related Pseudo-Classes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Use positional pseudo-classes to select a single element from a set based on:</a:t>
            </a:r>
          </a:p>
          <a:p>
            <a:pPr marL="288925" lvl="1" indent="0">
              <a:buNone/>
            </a:pPr>
            <a:endParaRPr lang="en-US" dirty="0"/>
          </a:p>
          <a:p>
            <a:r>
              <a:rPr lang="en-US" dirty="0"/>
              <a:t>Position</a:t>
            </a:r>
          </a:p>
          <a:p>
            <a:pPr marL="288925" lvl="1" indent="0">
              <a:buNone/>
            </a:pPr>
            <a:endParaRPr lang="en-US" dirty="0"/>
          </a:p>
          <a:p>
            <a:r>
              <a:rPr lang="en-US" dirty="0"/>
              <a:t>Position and type</a:t>
            </a:r>
          </a:p>
          <a:p>
            <a:endParaRPr lang="en-US" dirty="0"/>
          </a:p>
          <a:p>
            <a:pPr lvl="1"/>
            <a:endParaRPr lang="en-US" dirty="0"/>
          </a:p>
          <a:p>
            <a:r>
              <a:rPr lang="en-US" dirty="0"/>
              <a:t>Document structure</a:t>
            </a:r>
          </a:p>
        </p:txBody>
      </p:sp>
      <p:sp>
        <p:nvSpPr>
          <p:cNvPr id="5" name="TextBox 3"/>
          <p:cNvSpPr txBox="1"/>
          <p:nvPr/>
        </p:nvSpPr>
        <p:spPr>
          <a:xfrm>
            <a:off x="4114800" y="2133600"/>
            <a:ext cx="3886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p:first-child</a:t>
            </a:r>
          </a:p>
          <a:p>
            <a:r>
              <a:rPr lang="en-GB" sz="2000" b="0" dirty="0">
                <a:latin typeface="Lucida Sans Unicode" pitchFamily="34" charset="0"/>
                <a:cs typeface="Lucida Sans Unicode" pitchFamily="34" charset="0"/>
              </a:rPr>
              <a:t>p:nth-child(2)</a:t>
            </a:r>
          </a:p>
        </p:txBody>
      </p:sp>
      <p:sp>
        <p:nvSpPr>
          <p:cNvPr id="6" name="TextBox 4"/>
          <p:cNvSpPr txBox="1"/>
          <p:nvPr/>
        </p:nvSpPr>
        <p:spPr>
          <a:xfrm>
            <a:off x="4114800" y="4419599"/>
            <a:ext cx="3886200"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:empty</a:t>
            </a:r>
          </a:p>
          <a:p>
            <a:r>
              <a:rPr lang="en-GB" sz="2000" b="0" dirty="0">
                <a:latin typeface="Lucida Sans Unicode" pitchFamily="34" charset="0"/>
                <a:cs typeface="Lucida Sans Unicode" pitchFamily="34" charset="0"/>
              </a:rPr>
              <a:t>:root</a:t>
            </a:r>
          </a:p>
          <a:p>
            <a:r>
              <a:rPr lang="en-GB" sz="2000" b="0" dirty="0">
                <a:latin typeface="Lucida Sans Unicode" pitchFamily="34" charset="0"/>
                <a:cs typeface="Lucida Sans Unicode" pitchFamily="34" charset="0"/>
              </a:rPr>
              <a:t>:not(p, h1)</a:t>
            </a:r>
          </a:p>
          <a:p>
            <a:r>
              <a:rPr lang="en-GB" sz="2000" b="0" dirty="0">
                <a:latin typeface="Lucida Sans Unicode" pitchFamily="34" charset="0"/>
                <a:cs typeface="Lucida Sans Unicode" pitchFamily="34" charset="0"/>
              </a:rPr>
              <a:t>:target</a:t>
            </a:r>
          </a:p>
        </p:txBody>
      </p:sp>
      <p:sp>
        <p:nvSpPr>
          <p:cNvPr id="7" name="TextBox 5"/>
          <p:cNvSpPr txBox="1"/>
          <p:nvPr/>
        </p:nvSpPr>
        <p:spPr>
          <a:xfrm>
            <a:off x="4114800" y="3219270"/>
            <a:ext cx="3886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p:last-of-type</a:t>
            </a:r>
          </a:p>
          <a:p>
            <a:r>
              <a:rPr lang="en-GB" sz="2000" b="0" dirty="0">
                <a:latin typeface="Lucida Sans Unicode" pitchFamily="34" charset="0"/>
                <a:cs typeface="Lucida Sans Unicode" pitchFamily="34" charset="0"/>
              </a:rPr>
              <a:t>p:nth-last-of-type(4)</a:t>
            </a:r>
          </a:p>
        </p:txBody>
      </p:sp>
    </p:spTree>
    <p:extLst>
      <p:ext uri="{BB962C8B-B14F-4D97-AF65-F5344CB8AC3E}">
        <p14:creationId xmlns:p14="http://schemas.microsoft.com/office/powerpoint/2010/main" val="3607095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cc5853e7-b630-4e78-b945-eecbde849c4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04113" cy="740664"/>
          </a:xfrm>
        </p:spPr>
        <p:txBody>
          <a:bodyPr/>
          <a:lstStyle/>
          <a:p>
            <a:r>
              <a:rPr lang="en-GB" dirty="0"/>
              <a:t>Lesson 4: Enhancing Graphical Effects by Using CSS3</a:t>
            </a:r>
            <a:endParaRPr lang="en-US" dirty="0"/>
          </a:p>
        </p:txBody>
      </p:sp>
      <p:sp>
        <p:nvSpPr>
          <p:cNvPr id="3" name="Text Placeholder 2"/>
          <p:cNvSpPr>
            <a:spLocks noGrp="1"/>
          </p:cNvSpPr>
          <p:nvPr>
            <p:ph type="body" idx="1"/>
          </p:nvPr>
        </p:nvSpPr>
        <p:spPr/>
        <p:txBody>
          <a:bodyPr/>
          <a:lstStyle/>
          <a:p>
            <a:r>
              <a:rPr lang="en-GB" dirty="0"/>
              <a:t>Specifying Color Values
Defining Backgrounds and Effects
Implementing Transformations and Graphics
Demonstration: Styling Text and Block Elements by Using CSS3</a:t>
            </a:r>
            <a:endParaRPr lang="en-US" dirty="0"/>
          </a:p>
        </p:txBody>
      </p:sp>
    </p:spTree>
    <p:extLst>
      <p:ext uri="{BB962C8B-B14F-4D97-AF65-F5344CB8AC3E}">
        <p14:creationId xmlns:p14="http://schemas.microsoft.com/office/powerpoint/2010/main" val="235719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GB" dirty="0"/>
              <a:t>Styling Text by Using CSS3
Styling Block Elements
Pseudo-Classes and Pseudo-Elements
Enhancing Graphical Effects by Using CSS3</a:t>
            </a:r>
            <a:endParaRPr lang="en-US" dirty="0"/>
          </a:p>
        </p:txBody>
      </p:sp>
    </p:spTree>
    <p:extLst>
      <p:ext uri="{BB962C8B-B14F-4D97-AF65-F5344CB8AC3E}">
        <p14:creationId xmlns:p14="http://schemas.microsoft.com/office/powerpoint/2010/main" val="3736490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b2ab2be5-2062-4cf3-bc8c-49851af206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Color Values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CSS3 defines several different sets of color values:</a:t>
            </a:r>
          </a:p>
          <a:p>
            <a:endParaRPr lang="en-US" dirty="0"/>
          </a:p>
          <a:p>
            <a:r>
              <a:rPr lang="en-US" dirty="0"/>
              <a:t>Keywords</a:t>
            </a:r>
          </a:p>
          <a:p>
            <a:pPr lvl="1"/>
            <a:endParaRPr lang="en-US" dirty="0"/>
          </a:p>
          <a:p>
            <a:r>
              <a:rPr lang="en-US" dirty="0"/>
              <a:t>RGB \ RGBA</a:t>
            </a:r>
            <a:br>
              <a:rPr lang="en-US" dirty="0"/>
            </a:br>
            <a:r>
              <a:rPr lang="en-US" dirty="0"/>
              <a:t>model values</a:t>
            </a:r>
          </a:p>
          <a:p>
            <a:pPr lvl="1"/>
            <a:endParaRPr lang="en-US" dirty="0"/>
          </a:p>
          <a:p>
            <a:r>
              <a:rPr lang="en-US" dirty="0"/>
              <a:t>HSL \ HSLA </a:t>
            </a:r>
            <a:br>
              <a:rPr lang="en-US" dirty="0"/>
            </a:br>
            <a:r>
              <a:rPr lang="en-US" dirty="0"/>
              <a:t>model values</a:t>
            </a:r>
          </a:p>
        </p:txBody>
      </p:sp>
      <p:sp>
        <p:nvSpPr>
          <p:cNvPr id="5" name="TextBox 3"/>
          <p:cNvSpPr txBox="1"/>
          <p:nvPr/>
        </p:nvSpPr>
        <p:spPr>
          <a:xfrm>
            <a:off x="3486150" y="4434051"/>
            <a:ext cx="436245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color: hsl(240, 100%, 50%);</a:t>
            </a:r>
          </a:p>
          <a:p>
            <a:r>
              <a:rPr lang="en-GB" sz="2000" b="0" dirty="0">
                <a:latin typeface="Lucida Sans Unicode" pitchFamily="34" charset="0"/>
                <a:cs typeface="Lucida Sans Unicode" pitchFamily="34" charset="0"/>
              </a:rPr>
              <a:t>color: hsl(120, 100%, 50%, 0.5);</a:t>
            </a:r>
          </a:p>
        </p:txBody>
      </p:sp>
      <p:sp>
        <p:nvSpPr>
          <p:cNvPr id="6" name="TextBox 4"/>
          <p:cNvSpPr txBox="1"/>
          <p:nvPr/>
        </p:nvSpPr>
        <p:spPr>
          <a:xfrm>
            <a:off x="3486150" y="2948150"/>
            <a:ext cx="4362450"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color: #ff0000;</a:t>
            </a:r>
          </a:p>
          <a:p>
            <a:r>
              <a:rPr lang="en-GB" sz="2000" b="0" dirty="0">
                <a:latin typeface="Lucida Sans Unicode" pitchFamily="34" charset="0"/>
                <a:cs typeface="Lucida Sans Unicode" pitchFamily="34" charset="0"/>
              </a:rPr>
              <a:t>color: rgb(255,0,0);</a:t>
            </a:r>
          </a:p>
          <a:p>
            <a:r>
              <a:rPr lang="en-GB" sz="2000" b="0" dirty="0">
                <a:latin typeface="Lucida Sans Unicode" pitchFamily="34" charset="0"/>
                <a:cs typeface="Lucida Sans Unicode" pitchFamily="34" charset="0"/>
              </a:rPr>
              <a:t>color: rgba(100%,0,0,0.5);</a:t>
            </a:r>
          </a:p>
        </p:txBody>
      </p:sp>
      <p:sp>
        <p:nvSpPr>
          <p:cNvPr id="7" name="TextBox 5"/>
          <p:cNvSpPr txBox="1"/>
          <p:nvPr/>
        </p:nvSpPr>
        <p:spPr>
          <a:xfrm>
            <a:off x="3486150" y="1838519"/>
            <a:ext cx="4362450"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color:  red;</a:t>
            </a:r>
          </a:p>
          <a:p>
            <a:r>
              <a:rPr lang="en-GB" sz="2000" b="0" dirty="0">
                <a:latin typeface="Lucida Sans Unicode" pitchFamily="34" charset="0"/>
                <a:cs typeface="Lucida Sans Unicode" pitchFamily="34" charset="0"/>
              </a:rPr>
              <a:t>color: transparent;</a:t>
            </a:r>
          </a:p>
          <a:p>
            <a:r>
              <a:rPr lang="en-GB" sz="2000" b="0" dirty="0">
                <a:latin typeface="Lucida Sans Unicode" pitchFamily="34" charset="0"/>
                <a:cs typeface="Lucida Sans Unicode" pitchFamily="34" charset="0"/>
              </a:rPr>
              <a:t>color: currentColor;</a:t>
            </a:r>
          </a:p>
        </p:txBody>
      </p:sp>
    </p:spTree>
    <p:extLst>
      <p:ext uri="{BB962C8B-B14F-4D97-AF65-F5344CB8AC3E}">
        <p14:creationId xmlns:p14="http://schemas.microsoft.com/office/powerpoint/2010/main" val="3807651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1de2b337-7414-492a-9367-f165388c03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Backgrounds and Effects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CSS3 supports:</a:t>
            </a:r>
          </a:p>
          <a:p>
            <a:r>
              <a:rPr lang="en-US" dirty="0"/>
              <a:t>Multi-image backgrounds</a:t>
            </a:r>
          </a:p>
          <a:p>
            <a:endParaRPr lang="en-US" dirty="0"/>
          </a:p>
          <a:p>
            <a:endParaRPr lang="en-US" dirty="0"/>
          </a:p>
          <a:p>
            <a:endParaRPr lang="en-US" dirty="0"/>
          </a:p>
          <a:p>
            <a:endParaRPr lang="en-US" dirty="0"/>
          </a:p>
          <a:p>
            <a:endParaRPr lang="en-US" dirty="0"/>
          </a:p>
          <a:p>
            <a:endParaRPr lang="en-US" dirty="0"/>
          </a:p>
          <a:p>
            <a:r>
              <a:rPr lang="en-US" dirty="0"/>
              <a:t>Gradients</a:t>
            </a:r>
          </a:p>
        </p:txBody>
      </p:sp>
      <p:sp>
        <p:nvSpPr>
          <p:cNvPr id="5" name="TextBox 3"/>
          <p:cNvSpPr txBox="1"/>
          <p:nvPr/>
        </p:nvSpPr>
        <p:spPr>
          <a:xfrm>
            <a:off x="486776" y="2041047"/>
            <a:ext cx="7666624" cy="120032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article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background-image: url('bluearrow.png'), url('greenarrow.png');</a:t>
            </a:r>
          </a:p>
          <a:p>
            <a:r>
              <a:rPr lang="en-US" b="0" dirty="0">
                <a:latin typeface="Lucida Sans Unicode" pitchFamily="34" charset="0"/>
                <a:cs typeface="Lucida Sans Unicode" pitchFamily="34" charset="0"/>
              </a:rPr>
              <a:t>      background-repeat: repeat-x, repeat-y;</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
        <p:nvSpPr>
          <p:cNvPr id="6" name="TextBox 4"/>
          <p:cNvSpPr txBox="1"/>
          <p:nvPr/>
        </p:nvSpPr>
        <p:spPr>
          <a:xfrm>
            <a:off x="486776" y="6255872"/>
            <a:ext cx="8037292" cy="369332"/>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background: radial-gradient(top right, ellipse, red, blue);</a:t>
            </a:r>
            <a:endParaRPr lang="en-GB" b="0" dirty="0">
              <a:latin typeface="Lucida Sans Unicode" pitchFamily="34" charset="0"/>
              <a:cs typeface="Lucida Sans Unicode" pitchFamily="34" charset="0"/>
            </a:endParaRPr>
          </a:p>
        </p:txBody>
      </p:sp>
      <p:pic>
        <p:nvPicPr>
          <p:cNvPr id="7" name="Picture 6" descr="A screen shot of Internet Explorer showing a page with a repeated multi-image background"/>
          <p:cNvPicPr>
            <a:picLocks noChangeAspect="1" noChangeArrowheads="1"/>
          </p:cNvPicPr>
          <p:nvPr/>
        </p:nvPicPr>
        <p:blipFill rotWithShape="1">
          <a:blip r:embed="rId3">
            <a:extLst>
              <a:ext uri="{28A0092B-C50C-407E-A947-70E740481C1C}">
                <a14:useLocalDpi xmlns:a14="http://schemas.microsoft.com/office/drawing/2010/main" val="0"/>
              </a:ext>
            </a:extLst>
          </a:blip>
          <a:srcRect t="-1442" r="25947" b="40865"/>
          <a:stretch/>
        </p:blipFill>
        <p:spPr bwMode="auto">
          <a:xfrm>
            <a:off x="3723132" y="2980473"/>
            <a:ext cx="4232148" cy="24003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5"/>
          <p:cNvSpPr txBox="1"/>
          <p:nvPr/>
        </p:nvSpPr>
        <p:spPr>
          <a:xfrm>
            <a:off x="484194" y="5555882"/>
            <a:ext cx="8039874" cy="646331"/>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background: linear-gradient(direction, start-color, [mid-color-list,] end-color);</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4284589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c4cd80ad-ac23-47e9-8a73-845f499a11c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Transformations and Graphics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Using CSS3, you can:</a:t>
            </a:r>
          </a:p>
          <a:p>
            <a:r>
              <a:rPr lang="en-US" dirty="0"/>
              <a:t>Transform, rotate, and skew elements</a:t>
            </a:r>
          </a:p>
          <a:p>
            <a:endParaRPr lang="en-US" dirty="0"/>
          </a:p>
          <a:p>
            <a:endParaRPr lang="en-US" dirty="0"/>
          </a:p>
          <a:p>
            <a:endParaRPr lang="en-US" dirty="0"/>
          </a:p>
          <a:p>
            <a:r>
              <a:rPr lang="en-US" dirty="0"/>
              <a:t>Generate shapes</a:t>
            </a:r>
          </a:p>
        </p:txBody>
      </p:sp>
      <p:sp>
        <p:nvSpPr>
          <p:cNvPr id="5" name="TextBox 3"/>
          <p:cNvSpPr txBox="1"/>
          <p:nvPr/>
        </p:nvSpPr>
        <p:spPr>
          <a:xfrm>
            <a:off x="486776" y="2060502"/>
            <a:ext cx="3637752" cy="92333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article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a:t>
            </a:r>
            <a:r>
              <a:rPr lang="en-GB" b="0" dirty="0">
                <a:latin typeface="Lucida Sans Unicode" pitchFamily="34" charset="0"/>
                <a:cs typeface="Lucida Sans Unicode" pitchFamily="34" charset="0"/>
              </a:rPr>
              <a:t>transform: rotate(30deg);</a:t>
            </a: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pic>
        <p:nvPicPr>
          <p:cNvPr id="6" name="Picture 5" descr="A screen shot of Internet Explorer showing a page with content rotated by 30 degre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7024" y="1982682"/>
            <a:ext cx="4638675" cy="44672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4"/>
          <p:cNvSpPr txBox="1"/>
          <p:nvPr/>
        </p:nvSpPr>
        <p:spPr>
          <a:xfrm>
            <a:off x="486776" y="4146280"/>
            <a:ext cx="3637752" cy="175432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cs typeface="Lucida Sans Unicode" pitchFamily="34" charset="0"/>
              </a:rPr>
              <a:t>#circle {</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width: 200px;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height: 200px;</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background: blue;</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	border-radius: 50%;</a:t>
            </a:r>
            <a:endParaRPr lang="en-GB" b="0" dirty="0">
              <a:latin typeface="Lucida Sans Unicode" pitchFamily="34" charset="0"/>
              <a:cs typeface="Lucida Sans Unicode" pitchFamily="34" charset="0"/>
            </a:endParaRPr>
          </a:p>
          <a:p>
            <a:r>
              <a:rPr lang="en-US" b="0" dirty="0">
                <a:latin typeface="Lucida Sans Unicode" pitchFamily="34" charset="0"/>
                <a:cs typeface="Lucida Sans Unicode" pitchFamily="34" charset="0"/>
              </a:rPr>
              <a:t>}</a:t>
            </a:r>
            <a:endParaRPr lang="en-GB" b="0" dirty="0">
              <a:latin typeface="Lucida Sans Unicode" pitchFamily="34" charset="0"/>
              <a:cs typeface="Lucida Sans Unicode" pitchFamily="34" charset="0"/>
            </a:endParaRPr>
          </a:p>
        </p:txBody>
      </p:sp>
    </p:spTree>
    <p:extLst>
      <p:ext uri="{BB962C8B-B14F-4D97-AF65-F5344CB8AC3E}">
        <p14:creationId xmlns:p14="http://schemas.microsoft.com/office/powerpoint/2010/main" val="3752629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a-DK"/>
          </a:p>
        </p:txBody>
      </p:sp>
      <p:sp>
        <p:nvSpPr>
          <p:cNvPr id="3" name="Text Placeholder 2"/>
          <p:cNvSpPr>
            <a:spLocks noGrp="1"/>
          </p:cNvSpPr>
          <p:nvPr>
            <p:ph type="body" idx="1"/>
          </p:nvPr>
        </p:nvSpPr>
        <p:spPr/>
        <p:txBody>
          <a:bodyPr/>
          <a:lstStyle/>
          <a:p>
            <a:r>
              <a:rPr lang="da-DK"/>
              <a:t>Complete Demo2 i lesson 6.</a:t>
            </a:r>
            <a:endParaRPr lang="da-DK" dirty="0"/>
          </a:p>
        </p:txBody>
      </p:sp>
    </p:spTree>
    <p:extLst>
      <p:ext uri="{BB962C8B-B14F-4D97-AF65-F5344CB8AC3E}">
        <p14:creationId xmlns:p14="http://schemas.microsoft.com/office/powerpoint/2010/main" val="3347350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8705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4490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Text Continuation Page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7075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2177190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Styling Text by Using CSS3</a:t>
            </a:r>
            <a:endParaRPr lang="en-US" dirty="0"/>
          </a:p>
        </p:txBody>
      </p:sp>
      <p:sp>
        <p:nvSpPr>
          <p:cNvPr id="3" name="Text Placeholder 2"/>
          <p:cNvSpPr>
            <a:spLocks noGrp="1"/>
          </p:cNvSpPr>
          <p:nvPr>
            <p:ph type="body" idx="1"/>
          </p:nvPr>
        </p:nvSpPr>
        <p:spPr/>
        <p:txBody>
          <a:bodyPr/>
          <a:lstStyle/>
          <a:p>
            <a:r>
              <a:rPr lang="en-GB" dirty="0"/>
              <a:t>Fonts and Measurements
Implementing Text Effects</a:t>
            </a:r>
            <a:endParaRPr lang="en-US" dirty="0"/>
          </a:p>
        </p:txBody>
      </p:sp>
    </p:spTree>
    <p:extLst>
      <p:ext uri="{BB962C8B-B14F-4D97-AF65-F5344CB8AC3E}">
        <p14:creationId xmlns:p14="http://schemas.microsoft.com/office/powerpoint/2010/main" val="331953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Fonts and Measurements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CSS3 font and text properties support:</a:t>
            </a:r>
          </a:p>
          <a:p>
            <a:endParaRPr lang="en-US" dirty="0"/>
          </a:p>
          <a:p>
            <a:pPr lvl="1"/>
            <a:r>
              <a:rPr lang="en-US" dirty="0"/>
              <a:t>External fonts </a:t>
            </a:r>
          </a:p>
          <a:p>
            <a:pPr lvl="1"/>
            <a:endParaRPr lang="en-US" dirty="0"/>
          </a:p>
          <a:p>
            <a:pPr marL="288925" lvl="1" indent="0">
              <a:buNone/>
            </a:pPr>
            <a:endParaRPr lang="en-US" dirty="0"/>
          </a:p>
          <a:p>
            <a:pPr marL="288925" lvl="1" indent="0">
              <a:buNone/>
            </a:pPr>
            <a:endParaRPr lang="en-US" dirty="0"/>
          </a:p>
          <a:p>
            <a:pPr lvl="1"/>
            <a:r>
              <a:rPr lang="en-US" dirty="0"/>
              <a:t>Absolute text sizes</a:t>
            </a:r>
          </a:p>
          <a:p>
            <a:pPr lvl="1"/>
            <a:endParaRPr lang="en-US" dirty="0"/>
          </a:p>
          <a:p>
            <a:pPr marL="288925" lvl="1" indent="0">
              <a:buNone/>
            </a:pPr>
            <a:endParaRPr lang="en-US" dirty="0"/>
          </a:p>
          <a:p>
            <a:pPr lvl="1"/>
            <a:r>
              <a:rPr lang="en-US" dirty="0"/>
              <a:t>Relative text sizes</a:t>
            </a:r>
          </a:p>
        </p:txBody>
      </p:sp>
      <p:sp>
        <p:nvSpPr>
          <p:cNvPr id="5" name="TextBox 3"/>
          <p:cNvSpPr txBox="1"/>
          <p:nvPr/>
        </p:nvSpPr>
        <p:spPr>
          <a:xfrm>
            <a:off x="3657600" y="1672101"/>
            <a:ext cx="4800600" cy="1323439"/>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@font-face  {</a:t>
            </a:r>
            <a:br>
              <a:rPr lang="en-GB" sz="2000" b="0" dirty="0">
                <a:latin typeface="Lucida Sans Unicode" pitchFamily="34" charset="0"/>
                <a:cs typeface="Lucida Sans Unicode" pitchFamily="34" charset="0"/>
              </a:rPr>
            </a:br>
            <a:r>
              <a:rPr lang="en-GB" sz="2000" b="0" dirty="0">
                <a:latin typeface="Lucida Sans Unicode" pitchFamily="34" charset="0"/>
                <a:cs typeface="Lucida Sans Unicode" pitchFamily="34" charset="0"/>
              </a:rPr>
              <a:t>  font-family: newGroovyFont;</a:t>
            </a:r>
            <a:br>
              <a:rPr lang="en-GB" sz="2000" b="0" dirty="0">
                <a:latin typeface="Lucida Sans Unicode" pitchFamily="34" charset="0"/>
                <a:cs typeface="Lucida Sans Unicode" pitchFamily="34" charset="0"/>
              </a:rPr>
            </a:br>
            <a:r>
              <a:rPr lang="en-GB" sz="2000" b="0" dirty="0">
                <a:latin typeface="Lucida Sans Unicode" pitchFamily="34" charset="0"/>
                <a:cs typeface="Lucida Sans Unicode" pitchFamily="34" charset="0"/>
              </a:rPr>
              <a:t>  src: url(‘CandaraPlus.ttf')</a:t>
            </a:r>
            <a:br>
              <a:rPr lang="en-GB" sz="2000" b="0" dirty="0">
                <a:latin typeface="Lucida Sans Unicode" pitchFamily="34" charset="0"/>
                <a:cs typeface="Lucida Sans Unicode" pitchFamily="34" charset="0"/>
              </a:rPr>
            </a:br>
            <a:r>
              <a:rPr lang="en-GB" sz="2000" b="0" dirty="0">
                <a:latin typeface="Lucida Sans Unicode" pitchFamily="34" charset="0"/>
                <a:cs typeface="Lucida Sans Unicode" pitchFamily="34" charset="0"/>
              </a:rPr>
              <a:t>}</a:t>
            </a:r>
          </a:p>
        </p:txBody>
      </p:sp>
      <p:sp>
        <p:nvSpPr>
          <p:cNvPr id="6" name="TextBox 4"/>
          <p:cNvSpPr txBox="1"/>
          <p:nvPr/>
        </p:nvSpPr>
        <p:spPr>
          <a:xfrm>
            <a:off x="3657600" y="3505200"/>
            <a:ext cx="4800600"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font-size : 16pt;</a:t>
            </a:r>
          </a:p>
          <a:p>
            <a:r>
              <a:rPr lang="en-GB" sz="2000" b="0" dirty="0">
                <a:latin typeface="Lucida Sans Unicode" pitchFamily="34" charset="0"/>
                <a:cs typeface="Lucida Sans Unicode" pitchFamily="34" charset="0"/>
              </a:rPr>
              <a:t>line-height : 0.5in;</a:t>
            </a:r>
          </a:p>
          <a:p>
            <a:r>
              <a:rPr lang="en-GB" sz="2000" b="0" dirty="0">
                <a:latin typeface="Lucida Sans Unicode" pitchFamily="34" charset="0"/>
                <a:cs typeface="Lucida Sans Unicode" pitchFamily="34" charset="0"/>
              </a:rPr>
              <a:t>letter-spacing : 12mm;</a:t>
            </a:r>
          </a:p>
        </p:txBody>
      </p:sp>
      <p:sp>
        <p:nvSpPr>
          <p:cNvPr id="7" name="TextBox 5"/>
          <p:cNvSpPr txBox="1"/>
          <p:nvPr/>
        </p:nvSpPr>
        <p:spPr>
          <a:xfrm>
            <a:off x="3657600" y="4867870"/>
            <a:ext cx="4800600"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font-size : 1em;</a:t>
            </a:r>
          </a:p>
          <a:p>
            <a:r>
              <a:rPr lang="en-GB" sz="2000" b="0" dirty="0">
                <a:latin typeface="Lucida Sans Unicode" pitchFamily="34" charset="0"/>
                <a:cs typeface="Lucida Sans Unicode" pitchFamily="34" charset="0"/>
              </a:rPr>
              <a:t>border-width : 300px;</a:t>
            </a:r>
          </a:p>
          <a:p>
            <a:r>
              <a:rPr lang="en-GB" sz="2000" b="0" dirty="0">
                <a:latin typeface="Lucida Sans Unicode" pitchFamily="34" charset="0"/>
                <a:cs typeface="Lucida Sans Unicode" pitchFamily="34" charset="0"/>
              </a:rPr>
              <a:t>padding : 16rem;</a:t>
            </a:r>
          </a:p>
        </p:txBody>
      </p:sp>
    </p:spTree>
    <p:extLst>
      <p:ext uri="{BB962C8B-B14F-4D97-AF65-F5344CB8AC3E}">
        <p14:creationId xmlns:p14="http://schemas.microsoft.com/office/powerpoint/2010/main" val="1409854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a-DK"/>
          </a:p>
        </p:txBody>
      </p:sp>
      <p:pic>
        <p:nvPicPr>
          <p:cNvPr id="4" name="Picture 3"/>
          <p:cNvPicPr>
            <a:picLocks noChangeAspect="1"/>
          </p:cNvPicPr>
          <p:nvPr/>
        </p:nvPicPr>
        <p:blipFill>
          <a:blip r:embed="rId2"/>
          <a:stretch>
            <a:fillRect/>
          </a:stretch>
        </p:blipFill>
        <p:spPr>
          <a:xfrm>
            <a:off x="1223962" y="1042987"/>
            <a:ext cx="6696075" cy="4772025"/>
          </a:xfrm>
          <a:prstGeom prst="rect">
            <a:avLst/>
          </a:prstGeom>
        </p:spPr>
      </p:pic>
    </p:spTree>
    <p:extLst>
      <p:ext uri="{BB962C8B-B14F-4D97-AF65-F5344CB8AC3E}">
        <p14:creationId xmlns:p14="http://schemas.microsoft.com/office/powerpoint/2010/main" val="65063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Text Effects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CSS3 includes further text styling support for:</a:t>
            </a:r>
          </a:p>
          <a:p>
            <a:pPr lvl="1"/>
            <a:endParaRPr lang="en-US" dirty="0"/>
          </a:p>
          <a:p>
            <a:pPr lvl="1"/>
            <a:r>
              <a:rPr lang="en-US" dirty="0"/>
              <a:t>Paragraph indentation</a:t>
            </a:r>
          </a:p>
          <a:p>
            <a:pPr lvl="1"/>
            <a:endParaRPr lang="en-US" dirty="0"/>
          </a:p>
          <a:p>
            <a:pPr lvl="1"/>
            <a:r>
              <a:rPr lang="en-US" dirty="0"/>
              <a:t>Line wrapping</a:t>
            </a:r>
          </a:p>
          <a:p>
            <a:pPr lvl="1"/>
            <a:endParaRPr lang="en-US" dirty="0"/>
          </a:p>
          <a:p>
            <a:pPr lvl="1"/>
            <a:r>
              <a:rPr lang="en-US" dirty="0"/>
              <a:t>Text spacing</a:t>
            </a:r>
          </a:p>
          <a:p>
            <a:pPr lvl="1"/>
            <a:endParaRPr lang="en-US" dirty="0"/>
          </a:p>
          <a:p>
            <a:pPr lvl="1"/>
            <a:r>
              <a:rPr lang="en-US" dirty="0"/>
              <a:t>Shadow effects</a:t>
            </a:r>
          </a:p>
          <a:p>
            <a:endParaRPr lang="en-US" dirty="0"/>
          </a:p>
        </p:txBody>
      </p:sp>
      <p:sp>
        <p:nvSpPr>
          <p:cNvPr id="5" name="TextBox 3"/>
          <p:cNvSpPr txBox="1"/>
          <p:nvPr/>
        </p:nvSpPr>
        <p:spPr>
          <a:xfrm>
            <a:off x="4267200" y="1981200"/>
            <a:ext cx="41910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text-indent: 3rem;</a:t>
            </a:r>
          </a:p>
        </p:txBody>
      </p:sp>
      <p:sp>
        <p:nvSpPr>
          <p:cNvPr id="6" name="TextBox 4"/>
          <p:cNvSpPr txBox="1"/>
          <p:nvPr/>
        </p:nvSpPr>
        <p:spPr>
          <a:xfrm>
            <a:off x="4267200" y="2743200"/>
            <a:ext cx="41910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hyphens: manual;</a:t>
            </a:r>
          </a:p>
          <a:p>
            <a:r>
              <a:rPr lang="en-GB" sz="2000" b="0" dirty="0">
                <a:latin typeface="Lucida Sans Unicode" pitchFamily="34" charset="0"/>
                <a:cs typeface="Lucida Sans Unicode" pitchFamily="34" charset="0"/>
              </a:rPr>
              <a:t>word-wrap: break-word;</a:t>
            </a:r>
          </a:p>
        </p:txBody>
      </p:sp>
      <p:sp>
        <p:nvSpPr>
          <p:cNvPr id="7" name="TextBox 5"/>
          <p:cNvSpPr txBox="1"/>
          <p:nvPr/>
        </p:nvSpPr>
        <p:spPr>
          <a:xfrm>
            <a:off x="4267200" y="3733800"/>
            <a:ext cx="41910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word-spacing: 2rem;</a:t>
            </a:r>
          </a:p>
        </p:txBody>
      </p:sp>
      <p:sp>
        <p:nvSpPr>
          <p:cNvPr id="8" name="TextBox 6"/>
          <p:cNvSpPr txBox="1"/>
          <p:nvPr/>
        </p:nvSpPr>
        <p:spPr>
          <a:xfrm>
            <a:off x="4267200" y="4572000"/>
            <a:ext cx="41910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text-shadow: 2px 2px 0 red;</a:t>
            </a:r>
          </a:p>
        </p:txBody>
      </p:sp>
      <p:pic>
        <p:nvPicPr>
          <p:cNvPr id="9" name="Picture 8" descr="A screen shot of Internet Explorer showing the text Customer Details styled with a shadow eff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300" y="5029200"/>
            <a:ext cx="3228975" cy="124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258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Styling Block Elements</a:t>
            </a:r>
          </a:p>
        </p:txBody>
      </p:sp>
      <p:sp>
        <p:nvSpPr>
          <p:cNvPr id="3" name="Text Placeholder 2"/>
          <p:cNvSpPr>
            <a:spLocks noGrp="1"/>
          </p:cNvSpPr>
          <p:nvPr>
            <p:ph type="body" idx="1"/>
          </p:nvPr>
        </p:nvSpPr>
        <p:spPr/>
        <p:txBody>
          <a:bodyPr/>
          <a:lstStyle/>
          <a:p>
            <a:r>
              <a:rPr lang="en-GB" dirty="0"/>
              <a:t>New Block Properties in CSS3
Block Layout Models
Demonstration: Switching Between CSS Layout Models</a:t>
            </a:r>
            <a:endParaRPr lang="en-US" dirty="0"/>
          </a:p>
        </p:txBody>
      </p:sp>
    </p:spTree>
    <p:extLst>
      <p:ext uri="{BB962C8B-B14F-4D97-AF65-F5344CB8AC3E}">
        <p14:creationId xmlns:p14="http://schemas.microsoft.com/office/powerpoint/2010/main" val="3348021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New Block Properties in CSS3</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CSS3 adds new box-level support for:</a:t>
            </a:r>
          </a:p>
          <a:p>
            <a:endParaRPr lang="en-US" dirty="0"/>
          </a:p>
          <a:p>
            <a:pPr lvl="1"/>
            <a:r>
              <a:rPr lang="en-US" dirty="0"/>
              <a:t>Outlines </a:t>
            </a:r>
          </a:p>
          <a:p>
            <a:pPr lvl="1"/>
            <a:endParaRPr lang="en-US" dirty="0"/>
          </a:p>
          <a:p>
            <a:pPr lvl="1"/>
            <a:endParaRPr lang="en-US" dirty="0"/>
          </a:p>
          <a:p>
            <a:pPr lvl="1"/>
            <a:r>
              <a:rPr lang="en-US" dirty="0"/>
              <a:t>Presentation</a:t>
            </a:r>
          </a:p>
          <a:p>
            <a:pPr lvl="1"/>
            <a:endParaRPr lang="en-US" dirty="0"/>
          </a:p>
          <a:p>
            <a:pPr marL="288925" lvl="1" indent="0">
              <a:buNone/>
            </a:pPr>
            <a:endParaRPr lang="en-US" dirty="0"/>
          </a:p>
          <a:p>
            <a:pPr lvl="1"/>
            <a:r>
              <a:rPr lang="en-US" dirty="0"/>
              <a:t>Multiple column</a:t>
            </a:r>
            <a:br>
              <a:rPr lang="en-US" dirty="0"/>
            </a:br>
            <a:r>
              <a:rPr lang="en-US" dirty="0"/>
              <a:t>layouts</a:t>
            </a:r>
          </a:p>
          <a:p>
            <a:pPr marL="288925" lvl="1" indent="0">
              <a:buNone/>
            </a:pPr>
            <a:endParaRPr lang="en-US" dirty="0"/>
          </a:p>
          <a:p>
            <a:endParaRPr lang="en-US" dirty="0"/>
          </a:p>
          <a:p>
            <a:endParaRPr lang="en-US" dirty="0"/>
          </a:p>
          <a:p>
            <a:endParaRPr lang="en-US" dirty="0"/>
          </a:p>
        </p:txBody>
      </p:sp>
      <p:sp>
        <p:nvSpPr>
          <p:cNvPr id="5" name="TextBox 3"/>
          <p:cNvSpPr txBox="1"/>
          <p:nvPr/>
        </p:nvSpPr>
        <p:spPr>
          <a:xfrm>
            <a:off x="3886200" y="3200400"/>
            <a:ext cx="3886200"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border-radius: 50% / 30%;</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overflow: hidden;</a:t>
            </a:r>
          </a:p>
          <a:p>
            <a:r>
              <a:rPr lang="en-US" sz="2000" b="0" dirty="0">
                <a:latin typeface="Lucida Sans Unicode" pitchFamily="34" charset="0"/>
                <a:cs typeface="Lucida Sans Unicode" pitchFamily="34" charset="0"/>
              </a:rPr>
              <a:t>resize: horizontal;</a:t>
            </a:r>
            <a:endParaRPr lang="en-GB" sz="2000" b="0" dirty="0">
              <a:latin typeface="Lucida Sans Unicode" pitchFamily="34" charset="0"/>
              <a:cs typeface="Lucida Sans Unicode" pitchFamily="34" charset="0"/>
            </a:endParaRPr>
          </a:p>
        </p:txBody>
      </p:sp>
      <p:sp>
        <p:nvSpPr>
          <p:cNvPr id="6" name="TextBox 4"/>
          <p:cNvSpPr txBox="1"/>
          <p:nvPr/>
        </p:nvSpPr>
        <p:spPr>
          <a:xfrm>
            <a:off x="3886200" y="1981200"/>
            <a:ext cx="3886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Lucida Sans Unicode" pitchFamily="34" charset="0"/>
                <a:cs typeface="Lucida Sans Unicode" pitchFamily="34" charset="0"/>
              </a:rPr>
              <a:t>outline: 2px solid green;</a:t>
            </a:r>
            <a:endParaRPr lang="en-GB" sz="2000" b="0" dirty="0">
              <a:latin typeface="Lucida Sans Unicode" pitchFamily="34" charset="0"/>
              <a:cs typeface="Lucida Sans Unicode" pitchFamily="34" charset="0"/>
            </a:endParaRPr>
          </a:p>
          <a:p>
            <a:r>
              <a:rPr lang="en-US" sz="2000" b="0" dirty="0">
                <a:latin typeface="Lucida Sans Unicode" pitchFamily="34" charset="0"/>
                <a:cs typeface="Lucida Sans Unicode" pitchFamily="34" charset="0"/>
              </a:rPr>
              <a:t>outline-offset: 5rem;</a:t>
            </a:r>
            <a:endParaRPr lang="en-GB" sz="2000" b="0" dirty="0">
              <a:latin typeface="Lucida Sans Unicode" pitchFamily="34" charset="0"/>
              <a:cs typeface="Lucida Sans Unicode" pitchFamily="34" charset="0"/>
            </a:endParaRPr>
          </a:p>
        </p:txBody>
      </p:sp>
      <p:sp>
        <p:nvSpPr>
          <p:cNvPr id="7" name="TextBox 5"/>
          <p:cNvSpPr txBox="1"/>
          <p:nvPr/>
        </p:nvSpPr>
        <p:spPr>
          <a:xfrm>
            <a:off x="3880945" y="4572000"/>
            <a:ext cx="3886200"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column-count: 3;</a:t>
            </a:r>
          </a:p>
          <a:p>
            <a:r>
              <a:rPr lang="en-GB" sz="2000" b="0" dirty="0">
                <a:latin typeface="Lucida Sans Unicode" pitchFamily="34" charset="0"/>
                <a:cs typeface="Lucida Sans Unicode" pitchFamily="34" charset="0"/>
              </a:rPr>
              <a:t>column-gap: 5rem;</a:t>
            </a:r>
          </a:p>
          <a:p>
            <a:r>
              <a:rPr lang="en-GB" sz="2000" b="0" dirty="0">
                <a:latin typeface="Lucida Sans Unicode" pitchFamily="34" charset="0"/>
                <a:cs typeface="Lucida Sans Unicode" pitchFamily="34" charset="0"/>
              </a:rPr>
              <a:t>column-rule: 1px solid black;</a:t>
            </a:r>
          </a:p>
        </p:txBody>
      </p:sp>
    </p:spTree>
    <p:extLst>
      <p:ext uri="{BB962C8B-B14F-4D97-AF65-F5344CB8AC3E}">
        <p14:creationId xmlns:p14="http://schemas.microsoft.com/office/powerpoint/2010/main" val="3202895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Layout Models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CSS3 supports several block layout methods:</a:t>
            </a:r>
          </a:p>
          <a:p>
            <a:pPr marL="288925" lvl="1" indent="0">
              <a:buNone/>
            </a:pPr>
            <a:endParaRPr lang="en-US" dirty="0"/>
          </a:p>
          <a:p>
            <a:pPr lvl="1"/>
            <a:r>
              <a:rPr lang="en-US" dirty="0"/>
              <a:t>Block</a:t>
            </a:r>
          </a:p>
          <a:p>
            <a:pPr lvl="1"/>
            <a:endParaRPr lang="en-US" dirty="0"/>
          </a:p>
          <a:p>
            <a:pPr lvl="1"/>
            <a:r>
              <a:rPr lang="en-US" dirty="0"/>
              <a:t>Inline</a:t>
            </a:r>
          </a:p>
          <a:p>
            <a:pPr lvl="1"/>
            <a:endParaRPr lang="en-US" dirty="0"/>
          </a:p>
          <a:p>
            <a:pPr lvl="1"/>
            <a:r>
              <a:rPr lang="en-US" dirty="0"/>
              <a:t>Table</a:t>
            </a:r>
          </a:p>
          <a:p>
            <a:pPr lvl="1"/>
            <a:endParaRPr lang="en-US" dirty="0"/>
          </a:p>
          <a:p>
            <a:pPr lvl="1"/>
            <a:r>
              <a:rPr lang="en-US" dirty="0"/>
              <a:t>Positioned</a:t>
            </a:r>
          </a:p>
          <a:p>
            <a:pPr lvl="1"/>
            <a:endParaRPr lang="en-US" dirty="0"/>
          </a:p>
          <a:p>
            <a:pPr lvl="1"/>
            <a:r>
              <a:rPr lang="en-US" dirty="0"/>
              <a:t>Flexbox  </a:t>
            </a:r>
          </a:p>
          <a:p>
            <a:endParaRPr lang="en-US" dirty="0"/>
          </a:p>
        </p:txBody>
      </p:sp>
      <p:sp>
        <p:nvSpPr>
          <p:cNvPr id="5" name="TextBox 3"/>
          <p:cNvSpPr txBox="1"/>
          <p:nvPr/>
        </p:nvSpPr>
        <p:spPr>
          <a:xfrm>
            <a:off x="2971800" y="1992868"/>
            <a:ext cx="38862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display: block;</a:t>
            </a:r>
          </a:p>
        </p:txBody>
      </p:sp>
      <p:sp>
        <p:nvSpPr>
          <p:cNvPr id="6" name="TextBox 4"/>
          <p:cNvSpPr txBox="1"/>
          <p:nvPr/>
        </p:nvSpPr>
        <p:spPr>
          <a:xfrm>
            <a:off x="2971800" y="2706469"/>
            <a:ext cx="3886200" cy="707886"/>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display: inline;</a:t>
            </a:r>
          </a:p>
          <a:p>
            <a:r>
              <a:rPr lang="en-GB" sz="2000" b="0" dirty="0">
                <a:latin typeface="Lucida Sans Unicode" pitchFamily="34" charset="0"/>
                <a:cs typeface="Lucida Sans Unicode" pitchFamily="34" charset="0"/>
              </a:rPr>
              <a:t>display: inline-block;</a:t>
            </a:r>
          </a:p>
        </p:txBody>
      </p:sp>
      <p:sp>
        <p:nvSpPr>
          <p:cNvPr id="7" name="TextBox 5"/>
          <p:cNvSpPr txBox="1"/>
          <p:nvPr/>
        </p:nvSpPr>
        <p:spPr>
          <a:xfrm>
            <a:off x="2971800" y="3825031"/>
            <a:ext cx="38862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display: table;</a:t>
            </a:r>
          </a:p>
        </p:txBody>
      </p:sp>
      <p:sp>
        <p:nvSpPr>
          <p:cNvPr id="8" name="TextBox 6"/>
          <p:cNvSpPr txBox="1"/>
          <p:nvPr/>
        </p:nvSpPr>
        <p:spPr>
          <a:xfrm>
            <a:off x="2971800" y="5619690"/>
            <a:ext cx="3886200" cy="400110"/>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display: flexbox;</a:t>
            </a:r>
          </a:p>
        </p:txBody>
      </p:sp>
      <p:sp>
        <p:nvSpPr>
          <p:cNvPr id="9" name="TextBox 7"/>
          <p:cNvSpPr txBox="1"/>
          <p:nvPr/>
        </p:nvSpPr>
        <p:spPr>
          <a:xfrm>
            <a:off x="2971800" y="4419600"/>
            <a:ext cx="3886200" cy="1015663"/>
          </a:xfrm>
          <a:prstGeom prst="rect">
            <a:avLst/>
          </a:prstGeom>
          <a:solidFill>
            <a:schemeClr val="bg1">
              <a:lumMod val="95000"/>
            </a:schemeClr>
          </a:solidFill>
          <a:ln>
            <a:noFill/>
          </a:ln>
          <a:effectLst/>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2000" b="0" dirty="0">
                <a:latin typeface="Lucida Sans Unicode" pitchFamily="34" charset="0"/>
                <a:cs typeface="Lucida Sans Unicode" pitchFamily="34" charset="0"/>
              </a:rPr>
              <a:t>position: relative;</a:t>
            </a:r>
          </a:p>
          <a:p>
            <a:r>
              <a:rPr lang="en-GB" sz="2000" b="0" dirty="0">
                <a:latin typeface="Lucida Sans Unicode" pitchFamily="34" charset="0"/>
                <a:cs typeface="Lucida Sans Unicode" pitchFamily="34" charset="0"/>
              </a:rPr>
              <a:t>position: absolute;</a:t>
            </a:r>
          </a:p>
          <a:p>
            <a:r>
              <a:rPr lang="en-GB" sz="2000" b="0" dirty="0">
                <a:latin typeface="Lucida Sans Unicode" pitchFamily="34" charset="0"/>
                <a:cs typeface="Lucida Sans Unicode" pitchFamily="34" charset="0"/>
              </a:rPr>
              <a:t>position: fixed;</a:t>
            </a:r>
          </a:p>
        </p:txBody>
      </p:sp>
    </p:spTree>
    <p:extLst>
      <p:ext uri="{BB962C8B-B14F-4D97-AF65-F5344CB8AC3E}">
        <p14:creationId xmlns:p14="http://schemas.microsoft.com/office/powerpoint/2010/main" val="85004825"/>
      </p:ext>
    </p:extLst>
  </p:cSld>
  <p:clrMapOvr>
    <a:masterClrMapping/>
  </p:clrMapOvr>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137</TotalTime>
  <Words>2775</Words>
  <Application>Microsoft Office PowerPoint</Application>
  <PresentationFormat>On-screen Show (4:3)</PresentationFormat>
  <Paragraphs>413</Paragraphs>
  <Slides>27</Slides>
  <Notes>25</Notes>
  <HiddenSlides>7</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Calibri</vt:lpstr>
      <vt:lpstr>Times New Roman</vt:lpstr>
      <vt:lpstr>Lucida Sans Unicode</vt:lpstr>
      <vt:lpstr>Segoe Light</vt:lpstr>
      <vt:lpstr>Verdana</vt:lpstr>
      <vt:lpstr>Arial</vt:lpstr>
      <vt:lpstr>Wingdings</vt:lpstr>
      <vt:lpstr>Segoe UI</vt:lpstr>
      <vt:lpstr>Segoe UI Light</vt:lpstr>
      <vt:lpstr>Symbol</vt:lpstr>
      <vt:lpstr>Presentation1</vt:lpstr>
      <vt:lpstr>Module 6</vt:lpstr>
      <vt:lpstr>Module Overview</vt:lpstr>
      <vt:lpstr>Lesson 1: Styling Text by Using CSS3</vt:lpstr>
      <vt:lpstr>Fonts and Measurements</vt:lpstr>
      <vt:lpstr>PowerPoint Presentation</vt:lpstr>
      <vt:lpstr>Implementing Text Effects</vt:lpstr>
      <vt:lpstr>Lesson 2: Styling Block Elements</vt:lpstr>
      <vt:lpstr>New Block Properties in CSS3</vt:lpstr>
      <vt:lpstr>Block Layout Models</vt:lpstr>
      <vt:lpstr>Demonstration: Switching Between CSS Layout Models</vt:lpstr>
      <vt:lpstr>Text Continuation Page</vt:lpstr>
      <vt:lpstr>Text Continuation Page</vt:lpstr>
      <vt:lpstr>Text Continuation Page</vt:lpstr>
      <vt:lpstr>Text Continuation Page</vt:lpstr>
      <vt:lpstr>Lesson 3: Pseudo-Classes and Pseudo-Elements</vt:lpstr>
      <vt:lpstr>Text Pseudo-Elements</vt:lpstr>
      <vt:lpstr>Link and Form Pseudo-Classes</vt:lpstr>
      <vt:lpstr>DOM-Related Pseudo-Classes</vt:lpstr>
      <vt:lpstr>Lesson 4: Enhancing Graphical Effects by Using CSS3</vt:lpstr>
      <vt:lpstr>Specifying Color Values</vt:lpstr>
      <vt:lpstr>Defining Backgrounds and Effects</vt:lpstr>
      <vt:lpstr>Implementing Transformations and Graphics</vt:lpstr>
      <vt:lpstr>PowerPoint Presentation</vt:lpstr>
      <vt:lpstr>Text Continuation Page</vt:lpstr>
      <vt:lpstr>Text Continuation Page</vt:lpstr>
      <vt:lpstr>Text Continuation Page</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Module6</dc:title>
  <dc:creator>Vikkie Boyd</dc:creator>
  <cp:lastModifiedBy>Administrator</cp:lastModifiedBy>
  <cp:revision>6</cp:revision>
  <dcterms:created xsi:type="dcterms:W3CDTF">2012-11-28T14:41:22Z</dcterms:created>
  <dcterms:modified xsi:type="dcterms:W3CDTF">2016-12-08T15:33:12Z</dcterms:modified>
</cp:coreProperties>
</file>