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Lst>
  <p:sldSz cx="9144000" cy="6858000" type="screen4x3"/>
  <p:notesSz cx="6858000" cy="9144000"/>
  <p:embeddedFontLst>
    <p:embeddedFont>
      <p:font typeface="Lucida Sans Unicode" panose="020B0602030504020204" pitchFamily="34" charset="0"/>
      <p:regular r:id="rId18"/>
    </p:embeddedFont>
    <p:embeddedFont>
      <p:font typeface="Verdana" panose="020B0604030504040204" pitchFamily="34" charset="0"/>
      <p:regular r:id="rId19"/>
      <p:bold r:id="rId20"/>
      <p:italic r:id="rId21"/>
      <p:boldItalic r:id="rId22"/>
    </p:embeddedFont>
    <p:embeddedFont>
      <p:font typeface="Segoe UI" panose="020B0502040204020203" pitchFamily="34" charset="0"/>
      <p:regular r:id="rId23"/>
      <p:bold r:id="rId24"/>
      <p:italic r:id="rId25"/>
      <p:boldItalic r:id="rId26"/>
    </p:embeddedFont>
    <p:embeddedFont>
      <p:font typeface="Segoe UI Light" panose="020B0502040204020203" pitchFamily="34" charset="0"/>
      <p:regular r:id="rId27"/>
      <p:italic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95" autoAdjust="0"/>
  </p:normalViewPr>
  <p:slideViewPr>
    <p:cSldViewPr>
      <p:cViewPr varScale="1">
        <p:scale>
          <a:sx n="105" d="100"/>
          <a:sy n="105" d="100"/>
        </p:scale>
        <p:origin x="1794" y="108"/>
      </p:cViewPr>
      <p:guideLst>
        <p:guide orient="horz" pos="2160"/>
        <p:guide pos="2880"/>
      </p:guideLst>
    </p:cSldViewPr>
  </p:slideViewPr>
  <p:notesTextViewPr>
    <p:cViewPr>
      <p:scale>
        <a:sx n="1" d="1"/>
        <a:sy n="1" d="1"/>
      </p:scale>
      <p:origin x="0" y="0"/>
    </p:cViewPr>
  </p:notesTextViewPr>
  <p:notesViewPr>
    <p:cSldViewPr>
      <p:cViewPr>
        <p:scale>
          <a:sx n="90" d="100"/>
          <a:sy n="90" d="100"/>
        </p:scale>
        <p:origin x="-1602" y="8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EFF938-0538-40D5-A179-829AB507906B}" type="datetimeFigureOut">
              <a:rPr lang="en-US" smtClean="0"/>
              <a:t>12/9/2016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BD2CAE-63D2-4960-AC4D-B19CD761F6FC}" type="slidenum">
              <a:rPr lang="en-US" smtClean="0"/>
              <a:t>‹#›</a:t>
            </a:fld>
            <a:endParaRPr lang="en-US" dirty="0"/>
          </a:p>
        </p:txBody>
      </p:sp>
    </p:spTree>
    <p:extLst>
      <p:ext uri="{BB962C8B-B14F-4D97-AF65-F5344CB8AC3E}">
        <p14:creationId xmlns:p14="http://schemas.microsoft.com/office/powerpoint/2010/main" val="256082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CBD2CAE-63D2-4960-AC4D-B19CD761F6FC}"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700992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list of recommendations in this topic is not comprehensive, but can be used as a starting point for optimizing content for printing. Students may have additional suggestions.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96564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E:\Mod10\Labfiles\Solution\Exercise 2</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Debug</a:t>
            </a:r>
            <a:r>
              <a:rPr lang="en-US" sz="1000" dirty="0">
                <a:effectLst/>
                <a:latin typeface="Arial"/>
                <a:ea typeface="Times New Roman"/>
                <a:cs typeface="Segoe UI"/>
              </a:rPr>
              <a:t> menu, click </a:t>
            </a:r>
            <a:r>
              <a:rPr lang="en-US" sz="1000" b="1" dirty="0">
                <a:effectLst/>
                <a:latin typeface="Arial"/>
                <a:ea typeface="Times New Roman"/>
                <a:cs typeface="Times New Roman"/>
              </a:rPr>
              <a:t>Start Without Debugging</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Internet Explorer, on the navigation bar, click </a:t>
            </a:r>
            <a:r>
              <a:rPr lang="en-US" sz="1000" b="1" dirty="0">
                <a:effectLst/>
                <a:latin typeface="Arial"/>
                <a:ea typeface="Times New Roman"/>
                <a:cs typeface="Times New Roman"/>
              </a:rPr>
              <a:t>About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Press F10 to display the menu bar.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On the </a:t>
            </a:r>
            <a:r>
              <a:rPr lang="en-US" sz="1000" b="1" dirty="0">
                <a:effectLst/>
                <a:latin typeface="Arial"/>
                <a:ea typeface="Times New Roman"/>
                <a:cs typeface="Times New Roman"/>
              </a:rPr>
              <a:t>File</a:t>
            </a:r>
            <a:r>
              <a:rPr lang="en-US" sz="1000" dirty="0">
                <a:effectLst/>
                <a:latin typeface="Arial"/>
                <a:ea typeface="Times New Roman"/>
                <a:cs typeface="Segoe UI"/>
              </a:rPr>
              <a:t> menu, click </a:t>
            </a:r>
            <a:r>
              <a:rPr lang="en-US" sz="1000" b="1" dirty="0">
                <a:effectLst/>
                <a:latin typeface="Arial"/>
                <a:ea typeface="Times New Roman"/>
                <a:cs typeface="Times New Roman"/>
              </a:rPr>
              <a:t>Print preview</a:t>
            </a:r>
            <a:r>
              <a:rPr lang="en-US" sz="1000" dirty="0">
                <a:effectLst/>
                <a:latin typeface="Arial"/>
                <a:ea typeface="Times New Roman"/>
                <a:cs typeface="Segoe UI"/>
              </a:rPr>
              <a:t>. Point out that the layout of the </a:t>
            </a:r>
            <a:r>
              <a:rPr lang="en-US" sz="1000" b="1" dirty="0">
                <a:effectLst/>
                <a:latin typeface="Arial"/>
                <a:ea typeface="Times New Roman"/>
                <a:cs typeface="Times New Roman"/>
              </a:rPr>
              <a:t>About</a:t>
            </a:r>
            <a:r>
              <a:rPr lang="en-US" sz="1000" dirty="0">
                <a:effectLst/>
                <a:latin typeface="Arial"/>
                <a:ea typeface="Times New Roman"/>
                <a:cs typeface="Segoe UI"/>
              </a:rPr>
              <a:t> page is modified to suit a printer; there is no navigation bar, and the text is displayed without splitting it up into three columns.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Close the </a:t>
            </a:r>
            <a:r>
              <a:rPr lang="en-US" sz="1000" b="1" dirty="0">
                <a:effectLst/>
                <a:latin typeface="Arial"/>
                <a:ea typeface="Times New Roman"/>
                <a:cs typeface="Times New Roman"/>
              </a:rPr>
              <a:t>Print Preview</a:t>
            </a:r>
            <a:r>
              <a:rPr lang="en-US" sz="1000" dirty="0">
                <a:effectLst/>
                <a:latin typeface="Arial"/>
                <a:ea typeface="Times New Roman"/>
                <a:cs typeface="Segoe UI"/>
              </a:rPr>
              <a:t>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Internet Explorer, press F12 to display the F12 Developer Tools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On the </a:t>
            </a:r>
            <a:r>
              <a:rPr lang="en-US" sz="1000" b="1" dirty="0">
                <a:effectLst/>
                <a:latin typeface="Arial"/>
                <a:ea typeface="Times New Roman"/>
                <a:cs typeface="Times New Roman"/>
              </a:rPr>
              <a:t>Tools</a:t>
            </a:r>
            <a:r>
              <a:rPr lang="en-US" sz="1000" dirty="0">
                <a:effectLst/>
                <a:latin typeface="Arial"/>
                <a:ea typeface="Times New Roman"/>
                <a:cs typeface="Segoe UI"/>
              </a:rPr>
              <a:t> menu, point to </a:t>
            </a:r>
            <a:r>
              <a:rPr lang="en-US" sz="1000" b="1" dirty="0">
                <a:effectLst/>
                <a:latin typeface="Arial"/>
                <a:ea typeface="Times New Roman"/>
                <a:cs typeface="Times New Roman"/>
              </a:rPr>
              <a:t>Resize</a:t>
            </a:r>
            <a:r>
              <a:rPr lang="en-US" sz="1000" dirty="0">
                <a:effectLst/>
                <a:latin typeface="Arial"/>
                <a:ea typeface="Times New Roman"/>
                <a:cs typeface="Segoe UI"/>
              </a:rPr>
              <a:t>, and then click </a:t>
            </a:r>
            <a:r>
              <a:rPr lang="en-US" sz="1000" b="1" dirty="0">
                <a:effectLst/>
                <a:latin typeface="Arial"/>
                <a:ea typeface="Times New Roman"/>
                <a:cs typeface="Times New Roman"/>
              </a:rPr>
              <a:t>480 x 800</a:t>
            </a:r>
            <a:r>
              <a:rPr lang="en-US" sz="1000" dirty="0">
                <a:effectLst/>
                <a:latin typeface="Arial"/>
                <a:ea typeface="Times New Roman"/>
                <a:cs typeface="Segoe UI"/>
              </a:rPr>
              <a:t>. Point out that the Internet Explorer window changes size and matches that of a handheld device.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Close the F12 Developer Tools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Internet Explorer, notice that the layout of the navigation bar has changed; it is displayed over two lines, and the Register Free link is no longer displayed.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Close Internet Explorer.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expand the </a:t>
            </a:r>
            <a:r>
              <a:rPr lang="en-US" sz="1000" b="1" dirty="0">
                <a:effectLst/>
                <a:latin typeface="Arial"/>
                <a:ea typeface="Times New Roman"/>
                <a:cs typeface="Times New Roman"/>
              </a:rPr>
              <a:t>styles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print.css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35689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Code Editor window, show the CSS styles in this file. Mention that students will create this stylesheet to format pages when they are sent to a printer.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mobile.css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the Code Editor window, scroll through the file and explain that it contains the styles used by the application when it runs in a narrow window matching that of a handheld device.</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1CBD2CAE-63D2-4960-AC4D-B19CD761F6FC}"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72396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Creating a Print-Friendly Style Sheet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 style sheet for formatting web pages in a style suitable for printing. You will ensure that this style sheet is used only when a page is being printed.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the style sheet, you will add rules to override the layout of the website, removing the header and footer, and reformatting the </a:t>
            </a:r>
            <a:r>
              <a:rPr lang="en-US" sz="1000" b="1" dirty="0">
                <a:latin typeface="Arial"/>
                <a:ea typeface="Calibri"/>
                <a:cs typeface="Times New Roman"/>
              </a:rPr>
              <a:t>About</a:t>
            </a:r>
            <a:r>
              <a:rPr lang="en-US" sz="1000" dirty="0">
                <a:latin typeface="Arial"/>
                <a:ea typeface="Calibri"/>
                <a:cs typeface="Segoe UI"/>
              </a:rPr>
              <a:t> page to display the information in a single wide column. To test the application, you will view the </a:t>
            </a:r>
            <a:r>
              <a:rPr lang="en-US" sz="1000" b="1" dirty="0">
                <a:latin typeface="Arial"/>
                <a:ea typeface="Calibri"/>
                <a:cs typeface="Times New Roman"/>
              </a:rPr>
              <a:t>About</a:t>
            </a:r>
            <a:r>
              <a:rPr lang="en-US" sz="1000" dirty="0">
                <a:latin typeface="Arial"/>
                <a:ea typeface="Calibri"/>
                <a:cs typeface="Segoe UI"/>
              </a:rPr>
              <a:t> page and verify that the print preview displays a correctly formatted version of the page.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Adapting Page Layout to Fit Different Form Factors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style sheet that enables the pages in the Contoso Conference website to adapt to different device form factors.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view the application running in a small window to simulate a small device, such as a smartphone. Then you will use CSS media queries to define rules that change the website layout to better suit small devices.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you will run the application again and verify that the website layout adapts to large and small screen sizes.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E:\Mod10\Labfiles\Starter\Exercise 2 </a:t>
            </a:r>
            <a:r>
              <a:rPr lang="en-US" sz="1000" dirty="0">
                <a:latin typeface="Arial"/>
                <a:ea typeface="Calibri"/>
                <a:cs typeface="Times New Roman"/>
              </a:rPr>
              <a:t>folder</a:t>
            </a:r>
            <a:r>
              <a:rPr lang="en-US" sz="1000" dirty="0">
                <a:latin typeface="Arial"/>
                <a:ea typeface="Calibri"/>
                <a:cs typeface="Segoe UI"/>
              </a:rPr>
              <a:t>. This project contains a copy of the code as it should appear at the end of exercise 1.</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to students that a working solution for this exercise is available in the </a:t>
            </a:r>
            <a:r>
              <a:rPr lang="en-US" sz="1000" b="1" dirty="0">
                <a:latin typeface="Arial"/>
                <a:ea typeface="Calibri"/>
                <a:cs typeface="Times New Roman"/>
              </a:rPr>
              <a:t>E:\Mod10\Labfiles\Solution\Exercise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949091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CBD2CAE-63D2-4960-AC4D-B19CD761F6FC}"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26644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main device characteristics used by media queries to detect whether a client device is a hand-held tablet?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device-width</a:t>
            </a:r>
            <a:r>
              <a:rPr lang="en-US" sz="1000" dirty="0">
                <a:latin typeface="Arial"/>
                <a:ea typeface="Calibri"/>
                <a:cs typeface="Times New Roman"/>
              </a:rPr>
              <a:t>, </a:t>
            </a:r>
            <a:r>
              <a:rPr lang="en-US" sz="1000" b="1" dirty="0">
                <a:latin typeface="Arial"/>
                <a:ea typeface="Calibri"/>
                <a:cs typeface="Times New Roman"/>
              </a:rPr>
              <a:t>device-height</a:t>
            </a:r>
            <a:r>
              <a:rPr lang="en-US" sz="1000" dirty="0">
                <a:latin typeface="Arial"/>
                <a:ea typeface="Calibri"/>
                <a:cs typeface="Times New Roman"/>
              </a:rPr>
              <a:t>, and </a:t>
            </a:r>
            <a:r>
              <a:rPr lang="en-US" sz="1000" b="1" dirty="0">
                <a:latin typeface="Arial"/>
                <a:ea typeface="Calibri"/>
                <a:cs typeface="Times New Roman"/>
              </a:rPr>
              <a:t>orientation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can you style content to adapt to the type and form factor of the device on which a user is viewing your web site?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Use a media query.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5414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the point to students that a page on a website might appear nicely formatted when it is viewed in the developer's own environment, but that not all users will be using the same environment, or even the same browser, and that the resulting layout can be quite different.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As an experiment, if some students have a smartphone or tablet device with them, get them to view their own company website and see how it looks on a device with a small form factor. Alternatively, give them the URLs of one or two websites that don't adapt well to mobile devices, so students can see the results.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966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lesson is primarily theoretical. The practical implementation details are covered in lesson 2.</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first topic contrasts the strategies of building an adaptive user interface and building mobile device-specific versions of web pages, but the main thrust of this lesson (and the module) is the adaptive approach to the user interface.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Don't spend more than 15 minutes on this lesson.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55906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Responsive web </a:t>
            </a:r>
            <a:r>
              <a:rPr lang="en-US" sz="1000" dirty="0">
                <a:latin typeface="Arial"/>
                <a:ea typeface="Calibri"/>
                <a:cs typeface="Times New Roman"/>
              </a:rPr>
              <a:t>design</a:t>
            </a:r>
            <a:r>
              <a:rPr lang="en-US" sz="1000" dirty="0">
                <a:latin typeface="Arial"/>
                <a:ea typeface="Calibri"/>
                <a:cs typeface="Segoe UI"/>
              </a:rPr>
              <a:t> accommodates today’s dizzying array of notebooks, tablets, smartphones, laptops, and big-screen desktops—and anticipates tomorrow’s array—via fluid design experiences that squash and stretch and swell and shrink. Ethan Marcotte pioneered this design approach, which takes standards-based progressive enhancement to the next level, and which achieves its magic via fluid grids, flexible images, and media queries.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an organization has the budget and the time for it, a native experience such as a mobile-only website should always outperform a responsive website in terms of speed and user experience, at the expense of the additional cost and effort required to build and maintain parallel sets of web pages.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This module concentrates on the adaptive approach, introducing the techniques—media queries, media types, browser sniffs, and so on—that enable the website to respond appropriately.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65655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presents a selection of factors to consider when creating a responsive design for a website, and also of the actions to take. Point out that implementing every feature listed in this topic will probably not mean that students have a perfect site. Trying to do too much may even degrade site performance. Beta testing can help developers determine which measures are necessary and which are a step too far.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For a number of other mobile-specific enhancements, see https://github.com/h5bp/mobile-boilerplate/wiki/Mobile-Boilerplate-Beta.</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Speech style sheets are not covered in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8253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covers the practical implementation details of building an adaptive user interface by using the features available in CSS. Other techniques are available, and some of these were listed in lesson 1. Spend time to make sure that students understand how to apply media queries to styles.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489153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unrecognized media types are ignored. So if an @media rule is not working correctly, check to see whether the media type is spelled correctly. Additionally, some vendors support additional media types in their browsers; these types may be ignored as unrecognized types by browsers from other vendors.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list of media types is subject to change and extension, so new media types (3D for example) may be available in the future.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Advise students against using the </a:t>
            </a:r>
            <a:r>
              <a:rPr lang="en-US" sz="1000" b="1" dirty="0">
                <a:latin typeface="Arial"/>
                <a:ea typeface="Calibri"/>
                <a:cs typeface="Times New Roman"/>
              </a:rPr>
              <a:t>handheld</a:t>
            </a:r>
            <a:r>
              <a:rPr lang="en-US" sz="1000" dirty="0">
                <a:latin typeface="Arial"/>
                <a:ea typeface="Calibri"/>
                <a:cs typeface="Segoe UI"/>
              </a:rPr>
              <a:t> media type; the specification for this type is outdated. Instead, recommend to students that they use a media query to detect the resolution of the device; this is described in the next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109130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Media queries work in most modern browsers except Internet Explorer 8 and earlier versions.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describe how you can also include media queries in @import statements:</a:t>
            </a:r>
            <a:endParaRPr lang="en-US" sz="1000" dirty="0">
              <a:latin typeface="Arial"/>
              <a:ea typeface="Calibri"/>
              <a:cs typeface="Times New Roman"/>
            </a:endParaRPr>
          </a:p>
          <a:p>
            <a:pPr marL="539750" marR="73025">
              <a:lnSpc>
                <a:spcPts val="1000"/>
              </a:lnSpc>
              <a:spcBef>
                <a:spcPts val="600"/>
              </a:spcBef>
              <a:spcAft>
                <a:spcPts val="600"/>
              </a:spcAft>
            </a:pPr>
            <a:r>
              <a:rPr lang="en-US" sz="1000" dirty="0">
                <a:effectLst/>
                <a:latin typeface="Arial"/>
                <a:ea typeface="Times New Roman"/>
                <a:cs typeface="Times New Roman"/>
              </a:rPr>
              <a:t>@import url("mobile.css") screen and (max-device-width: 480px);</a:t>
            </a:r>
          </a:p>
          <a:p>
            <a:pPr>
              <a:lnSpc>
                <a:spcPct val="115000"/>
              </a:lnSpc>
              <a:spcAft>
                <a:spcPts val="1000"/>
              </a:spcAft>
            </a:pPr>
            <a:r>
              <a:rPr lang="en-US" sz="1000" dirty="0">
                <a:latin typeface="Arial"/>
                <a:ea typeface="Calibri"/>
                <a:cs typeface="Segoe UI"/>
              </a:rPr>
              <a:t>Again, if time allows, mention the CSS </a:t>
            </a:r>
            <a:r>
              <a:rPr lang="en-US" sz="1000" dirty="0">
                <a:effectLst/>
                <a:latin typeface="Arial"/>
                <a:ea typeface="Calibri"/>
                <a:cs typeface="Times New Roman"/>
              </a:rPr>
              <a:t>@Viewport rule \ &lt;meta name="viewport" … /&gt; </a:t>
            </a:r>
            <a:r>
              <a:rPr lang="en-US" sz="1000" dirty="0">
                <a:latin typeface="Arial"/>
                <a:ea typeface="Calibri"/>
                <a:cs typeface="Segoe UI"/>
              </a:rPr>
              <a:t>for working with smartphones. This rule has been recently added to Internet Explorer 10. It enables the developer to tell the mobile browser how wide or high the browser window is (the default is 980px) and the level of zoom it should start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CBD2CAE-63D2-4960-AC4D-B19CD761F6FC}"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700194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Conditional comments were introduced with Internet Explorer 5 and are specific to Microsoft. Emphasize that they are not available in Internet Explorer 10 operating in standards mode; only use them to detect earlier versions of Internet Explorer running in quirks mode (the web page does not start with the </a:t>
            </a:r>
            <a:r>
              <a:rPr lang="en-US" sz="1000" b="1" dirty="0">
                <a:latin typeface="Arial"/>
                <a:ea typeface="Calibri"/>
                <a:cs typeface="Times New Roman"/>
              </a:rPr>
              <a:t>&lt;!DOCTYPE html&gt;</a:t>
            </a:r>
            <a:r>
              <a:rPr lang="en-US" sz="1000" dirty="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1CBD2CAE-63D2-4960-AC4D-B19CD761F6FC}"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10: Implementing an Adaptive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4248758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671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10</a:t>
            </a:r>
          </a:p>
        </p:txBody>
      </p:sp>
      <p:sp>
        <p:nvSpPr>
          <p:cNvPr id="3" name="Subtitle 2"/>
          <p:cNvSpPr>
            <a:spLocks noGrp="1"/>
          </p:cNvSpPr>
          <p:nvPr>
            <p:ph type="subTitle" sz="quarter" idx="1"/>
          </p:nvPr>
        </p:nvSpPr>
        <p:spPr/>
        <p:txBody>
          <a:bodyPr/>
          <a:lstStyle/>
          <a:p>
            <a:r>
              <a:rPr lang="en-GB" dirty="0"/>
              <a:t>Implementing an Adaptive User Interface
</a:t>
            </a:r>
            <a:endParaRPr lang="en-US" dirty="0"/>
          </a:p>
        </p:txBody>
      </p:sp>
    </p:spTree>
    <p:extLst>
      <p:ext uri="{BB962C8B-B14F-4D97-AF65-F5344CB8AC3E}">
        <p14:creationId xmlns:p14="http://schemas.microsoft.com/office/powerpoint/2010/main" val="21792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ef7fde1-d9c8-4c5a-ba67-9ddb654f77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Style Sheets for Printing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Add print styles to control how content is printed</a:t>
            </a:r>
          </a:p>
          <a:p>
            <a:pPr lvl="1"/>
            <a:r>
              <a:rPr lang="en-US" dirty="0"/>
              <a:t>Specify the </a:t>
            </a:r>
            <a:r>
              <a:rPr lang="en-US" b="1" dirty="0"/>
              <a:t>print</a:t>
            </a:r>
            <a:r>
              <a:rPr lang="en-US" dirty="0"/>
              <a:t> media type in CSS rules</a:t>
            </a:r>
          </a:p>
          <a:p>
            <a:r>
              <a:rPr lang="en-US" dirty="0"/>
              <a:t>Perform the following optimizations</a:t>
            </a:r>
          </a:p>
          <a:p>
            <a:pPr lvl="1"/>
            <a:r>
              <a:rPr lang="en-US" dirty="0"/>
              <a:t>Remove page headers, footers, navigation, background, graphics, and animations</a:t>
            </a:r>
          </a:p>
          <a:p>
            <a:pPr lvl="1"/>
            <a:r>
              <a:rPr lang="en-US" dirty="0"/>
              <a:t>Set the size of the font and remove text effects</a:t>
            </a:r>
          </a:p>
          <a:p>
            <a:pPr lvl="1"/>
            <a:r>
              <a:rPr lang="en-US" dirty="0"/>
              <a:t>Expand the text for links and abbreviations</a:t>
            </a:r>
          </a:p>
          <a:p>
            <a:pPr lvl="1"/>
            <a:r>
              <a:rPr lang="en-US" dirty="0"/>
              <a:t>Lay out the content in one column</a:t>
            </a:r>
          </a:p>
          <a:p>
            <a:pPr lvl="1"/>
            <a:r>
              <a:rPr lang="en-US" dirty="0"/>
              <a:t>Define the target size and layout of the printed page</a:t>
            </a:r>
          </a:p>
        </p:txBody>
      </p:sp>
    </p:spTree>
    <p:extLst>
      <p:ext uri="{BB962C8B-B14F-4D97-AF65-F5344CB8AC3E}">
        <p14:creationId xmlns:p14="http://schemas.microsoft.com/office/powerpoint/2010/main" val="391394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59af1c2-9c01-4030-a5e4-be9ac2fd62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Go to Demo 1 in Lesson 10 and view the small implementation of a adaptive design.</a:t>
            </a:r>
          </a:p>
          <a:p>
            <a:pPr marL="0" indent="0">
              <a:buNone/>
            </a:pPr>
            <a:r>
              <a:rPr lang="en-GB" dirty="0"/>
              <a:t>How can you test it ?</a:t>
            </a:r>
          </a:p>
        </p:txBody>
      </p:sp>
    </p:spTree>
    <p:extLst>
      <p:ext uri="{BB962C8B-B14F-4D97-AF65-F5344CB8AC3E}">
        <p14:creationId xmlns:p14="http://schemas.microsoft.com/office/powerpoint/2010/main" val="300821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771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Implementing an Adaptive User Interface</a:t>
            </a:r>
            <a:endParaRPr lang="en-US" dirty="0"/>
          </a:p>
        </p:txBody>
      </p:sp>
      <p:sp>
        <p:nvSpPr>
          <p:cNvPr id="3" name="Text Placeholder 2"/>
          <p:cNvSpPr>
            <a:spLocks noGrp="1"/>
          </p:cNvSpPr>
          <p:nvPr>
            <p:ph type="body" idx="1"/>
          </p:nvPr>
        </p:nvSpPr>
        <p:spPr/>
        <p:txBody>
          <a:bodyPr/>
          <a:lstStyle/>
          <a:p>
            <a:r>
              <a:rPr lang="en-GB" dirty="0"/>
              <a:t>Exercise 1: Creating a Print-Friendly Style Sheet
Exercise 2: Adapting Page Layout to Fit Different Form Factors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User Name: </a:t>
            </a:r>
            <a:r>
              <a:rPr lang="en-US" sz="2800" b="1" i="0" u="none" strike="noStrike" baseline="0" dirty="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Password: </a:t>
            </a:r>
            <a:r>
              <a:rPr lang="en-US" sz="2800" b="1" i="0" u="none" strike="noStrike" baseline="0" dirty="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182998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152629"/>
          </a:xfrm>
          <a:prstGeom prst="rect">
            <a:avLst/>
          </a:prstGeom>
          <a:noFill/>
        </p:spPr>
        <p:txBody>
          <a:bodyPr vert="horz" wrap="square" rtlCol="0">
            <a:spAutoFit/>
          </a:bodyPr>
          <a:lstStyle/>
          <a:p>
            <a:pPr>
              <a:lnSpc>
                <a:spcPct val="115000"/>
              </a:lnSpc>
              <a:spcAft>
                <a:spcPts val="1000"/>
              </a:spcAft>
            </a:pPr>
            <a:r>
              <a:rPr lang="en-US" sz="2400" dirty="0">
                <a:effectLst/>
                <a:latin typeface="Segoe UI"/>
                <a:ea typeface="Times New Roman"/>
                <a:cs typeface="Segoe UI"/>
              </a:rPr>
              <a:t>Most conference attendees are expected to use a laptop to view the live version of the Contoso Conference website, but some may wish to print a hard copy of some of the information. Other attendees might use smartphones or other handheld devices to view the website. The different requirements and form factors of a printer or a handheld device compared to a laptop make it necessary for the user interface of the web application to detect device capabilities and adapt itself accordingly. For example, some website elements, such as the header, are not necessary for printing, while t</a:t>
            </a:r>
            <a:r>
              <a:rPr lang="en-US" sz="2400" dirty="0">
                <a:solidFill>
                  <a:srgbClr val="000000"/>
                </a:solidFill>
                <a:latin typeface="Segoe UI"/>
                <a:ea typeface="Times New Roman"/>
                <a:cs typeface="Segoe UI"/>
              </a:rPr>
              <a:t>he smaller screens of smartphones are not ideal for viewing full-sized websites. </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338909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422317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Supporting Multiple Form Factors
Creating an Adaptive User Interface</a:t>
            </a:r>
            <a:endParaRPr lang="en-US" dirty="0"/>
          </a:p>
        </p:txBody>
      </p:sp>
    </p:spTree>
    <p:extLst>
      <p:ext uri="{BB962C8B-B14F-4D97-AF65-F5344CB8AC3E}">
        <p14:creationId xmlns:p14="http://schemas.microsoft.com/office/powerpoint/2010/main" val="46407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Supporting Multiple Form Factors</a:t>
            </a:r>
            <a:endParaRPr lang="en-US" dirty="0"/>
          </a:p>
        </p:txBody>
      </p:sp>
      <p:sp>
        <p:nvSpPr>
          <p:cNvPr id="3" name="Text Placeholder 2"/>
          <p:cNvSpPr>
            <a:spLocks noGrp="1"/>
          </p:cNvSpPr>
          <p:nvPr>
            <p:ph type="body" idx="1"/>
          </p:nvPr>
        </p:nvSpPr>
        <p:spPr/>
        <p:txBody>
          <a:bodyPr/>
          <a:lstStyle/>
          <a:p>
            <a:r>
              <a:rPr lang="en-GB" dirty="0"/>
              <a:t>Why Design an Adaptive User Interface?
Considerations for Supporting Different Types of Device</a:t>
            </a:r>
            <a:endParaRPr lang="en-US" dirty="0"/>
          </a:p>
        </p:txBody>
      </p:sp>
    </p:spTree>
    <p:extLst>
      <p:ext uri="{BB962C8B-B14F-4D97-AF65-F5344CB8AC3E}">
        <p14:creationId xmlns:p14="http://schemas.microsoft.com/office/powerpoint/2010/main" val="315627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Design an Adaptive User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core of a web site is its content</a:t>
            </a:r>
          </a:p>
          <a:p>
            <a:r>
              <a:rPr lang="en-US" sz="2400" dirty="0"/>
              <a:t>Implement an adaptive user interface so that a website can present itself better:</a:t>
            </a:r>
          </a:p>
          <a:p>
            <a:pPr lvl="1"/>
            <a:r>
              <a:rPr lang="en-US" sz="2000" dirty="0"/>
              <a:t>To smartphones</a:t>
            </a:r>
          </a:p>
          <a:p>
            <a:pPr lvl="1"/>
            <a:r>
              <a:rPr lang="en-US" sz="2000" dirty="0"/>
              <a:t>To tablets</a:t>
            </a:r>
          </a:p>
          <a:p>
            <a:pPr lvl="1"/>
            <a:r>
              <a:rPr lang="en-US" sz="2000" dirty="0"/>
              <a:t>As printed matter</a:t>
            </a:r>
          </a:p>
          <a:p>
            <a:pPr lvl="1"/>
            <a:r>
              <a:rPr lang="en-US" sz="2000" dirty="0"/>
              <a:t>As a spoken page</a:t>
            </a:r>
          </a:p>
          <a:p>
            <a:pPr lvl="1"/>
            <a:endParaRPr lang="en-US" sz="2000" dirty="0"/>
          </a:p>
          <a:p>
            <a:r>
              <a:rPr lang="en-US" sz="2400" dirty="0"/>
              <a:t>Monitor site use to detect how users access your website over time, and modify the design if necessary</a:t>
            </a:r>
          </a:p>
          <a:p>
            <a:r>
              <a:rPr lang="en-US" sz="2400" dirty="0"/>
              <a:t>Create platform-specific websites if the user statistics suggest this would be beneficial</a:t>
            </a:r>
          </a:p>
        </p:txBody>
      </p:sp>
    </p:spTree>
    <p:extLst>
      <p:ext uri="{BB962C8B-B14F-4D97-AF65-F5344CB8AC3E}">
        <p14:creationId xmlns:p14="http://schemas.microsoft.com/office/powerpoint/2010/main" val="110510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Considerations for Supporting Different Types of Device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Creating an adaptive user interface requires considering the following items:</a:t>
            </a:r>
          </a:p>
          <a:p>
            <a:pPr lvl="1"/>
            <a:r>
              <a:rPr lang="en-GB" dirty="0"/>
              <a:t>Screen resolution</a:t>
            </a:r>
          </a:p>
          <a:p>
            <a:pPr lvl="1"/>
            <a:r>
              <a:rPr lang="en-GB" dirty="0"/>
              <a:t>Display density</a:t>
            </a:r>
          </a:p>
          <a:p>
            <a:pPr lvl="1"/>
            <a:r>
              <a:rPr lang="en-GB" dirty="0"/>
              <a:t>Input method</a:t>
            </a:r>
          </a:p>
          <a:p>
            <a:pPr lvl="1"/>
            <a:r>
              <a:rPr lang="en-GB" dirty="0"/>
              <a:t>Browser capabilities</a:t>
            </a:r>
          </a:p>
          <a:p>
            <a:pPr marL="0" indent="0">
              <a:buNone/>
            </a:pPr>
            <a:endParaRPr lang="en-GB" dirty="0"/>
          </a:p>
          <a:p>
            <a:r>
              <a:rPr lang="en-GB" dirty="0"/>
              <a:t>Some users may want to print the contents of a page</a:t>
            </a:r>
          </a:p>
          <a:p>
            <a:r>
              <a:rPr lang="en-GB" dirty="0"/>
              <a:t>Visually impaired users might require screen readers</a:t>
            </a:r>
            <a:endParaRPr lang="en-US" dirty="0"/>
          </a:p>
        </p:txBody>
      </p:sp>
    </p:spTree>
    <p:extLst>
      <p:ext uri="{BB962C8B-B14F-4D97-AF65-F5344CB8AC3E}">
        <p14:creationId xmlns:p14="http://schemas.microsoft.com/office/powerpoint/2010/main" val="413576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Creating an Adaptive User Interface</a:t>
            </a:r>
            <a:endParaRPr lang="en-US" dirty="0"/>
          </a:p>
        </p:txBody>
      </p:sp>
      <p:sp>
        <p:nvSpPr>
          <p:cNvPr id="3" name="Text Placeholder 2"/>
          <p:cNvSpPr>
            <a:spLocks noGrp="1"/>
          </p:cNvSpPr>
          <p:nvPr>
            <p:ph type="body" idx="1"/>
          </p:nvPr>
        </p:nvSpPr>
        <p:spPr/>
        <p:txBody>
          <a:bodyPr/>
          <a:lstStyle/>
          <a:p>
            <a:r>
              <a:rPr lang="en-US" dirty="0"/>
              <a:t>CSS Media Types
Detecting Device Capabilities by Using Media Queries
Detecting an Older Version of Internet Explorer by Using Conditional Comments
Defining Style Sheets for Printing
Demonstration: Implementing an Adaptive User Interface</a:t>
            </a:r>
          </a:p>
        </p:txBody>
      </p:sp>
    </p:spTree>
    <p:extLst>
      <p:ext uri="{BB962C8B-B14F-4D97-AF65-F5344CB8AC3E}">
        <p14:creationId xmlns:p14="http://schemas.microsoft.com/office/powerpoint/2010/main" val="259421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Media Types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HTML uses the </a:t>
            </a:r>
            <a:r>
              <a:rPr lang="en-US" b="1" dirty="0"/>
              <a:t>media</a:t>
            </a:r>
            <a:r>
              <a:rPr lang="en-US" dirty="0"/>
              <a:t> attribute to qualify the use of a style sheet for a type of device</a:t>
            </a:r>
          </a:p>
          <a:p>
            <a:pPr lvl="1"/>
            <a:r>
              <a:rPr lang="en-US" dirty="0"/>
              <a:t>screen</a:t>
            </a:r>
          </a:p>
          <a:p>
            <a:pPr lvl="1"/>
            <a:r>
              <a:rPr lang="en-US" dirty="0"/>
              <a:t>print</a:t>
            </a:r>
          </a:p>
          <a:p>
            <a:pPr lvl="1"/>
            <a:r>
              <a:rPr lang="en-US" dirty="0"/>
              <a:t>braille</a:t>
            </a:r>
          </a:p>
          <a:p>
            <a:pPr lvl="1"/>
            <a:r>
              <a:rPr lang="en-US" dirty="0"/>
              <a:t>speech</a:t>
            </a:r>
          </a:p>
          <a:p>
            <a:pPr lvl="1"/>
            <a:r>
              <a:rPr lang="en-US" dirty="0"/>
              <a:t>all</a:t>
            </a:r>
          </a:p>
          <a:p>
            <a:pPr lvl="1"/>
            <a:r>
              <a:rPr lang="en-US" dirty="0"/>
              <a:t>…</a:t>
            </a:r>
          </a:p>
          <a:p>
            <a:r>
              <a:rPr lang="en-US" dirty="0"/>
              <a:t>CSS defines the </a:t>
            </a:r>
            <a:r>
              <a:rPr lang="en-US" b="1" dirty="0"/>
              <a:t>@media </a:t>
            </a:r>
            <a:br>
              <a:rPr lang="en-US" dirty="0"/>
            </a:br>
            <a:r>
              <a:rPr lang="en-US" dirty="0"/>
              <a:t>rule to perform the same </a:t>
            </a:r>
            <a:br>
              <a:rPr lang="en-US" dirty="0"/>
            </a:br>
            <a:r>
              <a:rPr lang="en-US" dirty="0"/>
              <a:t>task</a:t>
            </a:r>
          </a:p>
        </p:txBody>
      </p:sp>
      <p:sp>
        <p:nvSpPr>
          <p:cNvPr id="5" name="TextBox 3"/>
          <p:cNvSpPr txBox="1"/>
          <p:nvPr/>
        </p:nvSpPr>
        <p:spPr>
          <a:xfrm>
            <a:off x="3505201" y="2309281"/>
            <a:ext cx="4876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&lt;link rel="stylesheet" type="text\css" </a:t>
            </a:r>
            <a:br>
              <a:rPr lang="en-GB" b="0" dirty="0">
                <a:latin typeface="Lucida Sans Unicode" pitchFamily="34" charset="0"/>
                <a:cs typeface="Lucida Sans Unicode" pitchFamily="34" charset="0"/>
              </a:rPr>
            </a:br>
            <a:r>
              <a:rPr lang="en-GB" b="0" dirty="0">
                <a:latin typeface="Lucida Sans Unicode" pitchFamily="34" charset="0"/>
                <a:cs typeface="Lucida Sans Unicode" pitchFamily="34" charset="0"/>
              </a:rPr>
              <a:t>   href="print.css" </a:t>
            </a:r>
            <a:r>
              <a:rPr lang="en-GB" dirty="0">
                <a:latin typeface="Lucida Sans Unicode" pitchFamily="34" charset="0"/>
                <a:cs typeface="Lucida Sans Unicode" pitchFamily="34" charset="0"/>
              </a:rPr>
              <a:t>media="print"</a:t>
            </a:r>
            <a:r>
              <a:rPr lang="en-GB" b="0" dirty="0">
                <a:latin typeface="Lucida Sans Unicode" pitchFamily="34" charset="0"/>
                <a:cs typeface="Lucida Sans Unicode" pitchFamily="34" charset="0"/>
              </a:rPr>
              <a:t> /&gt;</a:t>
            </a:r>
          </a:p>
        </p:txBody>
      </p:sp>
      <p:sp>
        <p:nvSpPr>
          <p:cNvPr id="6" name="TextBox 4"/>
          <p:cNvSpPr txBox="1"/>
          <p:nvPr/>
        </p:nvSpPr>
        <p:spPr>
          <a:xfrm>
            <a:off x="5181600" y="4648200"/>
            <a:ext cx="32004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latin typeface="Lucida Sans Unicode" pitchFamily="34" charset="0"/>
                <a:cs typeface="Lucida Sans Unicode" pitchFamily="34" charset="0"/>
              </a:rPr>
              <a:t>@media print, projection</a:t>
            </a:r>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..print_only_rules..</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67468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Detecting Device Capabilities by Using Media Queries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Use media queries to detect the capabilities of a device</a:t>
            </a:r>
          </a:p>
          <a:p>
            <a:pPr lvl="1"/>
            <a:r>
              <a:rPr lang="en-GB" dirty="0"/>
              <a:t>width</a:t>
            </a:r>
          </a:p>
          <a:p>
            <a:pPr lvl="1"/>
            <a:r>
              <a:rPr lang="en-GB" dirty="0"/>
              <a:t>height</a:t>
            </a:r>
          </a:p>
          <a:p>
            <a:pPr lvl="1"/>
            <a:r>
              <a:rPr lang="en-GB" dirty="0"/>
              <a:t>orientation</a:t>
            </a:r>
          </a:p>
          <a:p>
            <a:pPr lvl="1"/>
            <a:r>
              <a:rPr lang="en-GB" dirty="0"/>
              <a:t>resolution</a:t>
            </a:r>
          </a:p>
          <a:p>
            <a:pPr lvl="1"/>
            <a:r>
              <a:rPr lang="en-GB" dirty="0"/>
              <a:t>…</a:t>
            </a:r>
          </a:p>
          <a:p>
            <a:pPr lvl="1"/>
            <a:r>
              <a:rPr lang="en-GB" dirty="0"/>
              <a:t>vendor-specific</a:t>
            </a:r>
          </a:p>
          <a:p>
            <a:pPr lvl="1"/>
            <a:endParaRPr lang="en-GB" dirty="0"/>
          </a:p>
          <a:p>
            <a:r>
              <a:rPr lang="en-GB" dirty="0"/>
              <a:t>Write styles for a base device and use media queries to override them based on the properties of a device</a:t>
            </a:r>
          </a:p>
          <a:p>
            <a:pPr lvl="1"/>
            <a:endParaRPr lang="en-GB" dirty="0"/>
          </a:p>
          <a:p>
            <a:endParaRPr lang="en-GB" dirty="0"/>
          </a:p>
        </p:txBody>
      </p:sp>
      <p:sp>
        <p:nvSpPr>
          <p:cNvPr id="5" name="TextBox 3"/>
          <p:cNvSpPr txBox="1"/>
          <p:nvPr/>
        </p:nvSpPr>
        <p:spPr>
          <a:xfrm>
            <a:off x="3886200" y="2438400"/>
            <a:ext cx="39624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@media screen </a:t>
            </a:r>
          </a:p>
          <a:p>
            <a:r>
              <a:rPr lang="en-GB" sz="1600" b="0" dirty="0">
                <a:latin typeface="Lucida Sans Unicode" pitchFamily="34" charset="0"/>
                <a:cs typeface="Lucida Sans Unicode" pitchFamily="34" charset="0"/>
              </a:rPr>
              <a:t>   and (max-device-width: 800px) </a:t>
            </a:r>
          </a:p>
          <a:p>
            <a:r>
              <a:rPr lang="en-GB" sz="1600" b="0" dirty="0">
                <a:latin typeface="Lucida Sans Unicode" pitchFamily="34" charset="0"/>
                <a:cs typeface="Lucida Sans Unicode" pitchFamily="34" charset="0"/>
              </a:rPr>
              <a:t>   and (orientation: portrait) {</a:t>
            </a:r>
          </a:p>
          <a:p>
            <a:r>
              <a:rPr lang="en-GB" sz="1600" b="0" dirty="0">
                <a:latin typeface="Lucida Sans Unicode" pitchFamily="34" charset="0"/>
                <a:cs typeface="Lucida Sans Unicode" pitchFamily="34" charset="0"/>
              </a:rPr>
              <a:t>   ...</a:t>
            </a:r>
          </a:p>
          <a:p>
            <a:r>
              <a:rPr lang="en-GB" sz="16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37160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Detecting an Older Version of Internet Explorer by Using Conditional Comments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Conditional comments enable you target specific versions of Internet Explorer prior to version 10</a:t>
            </a:r>
          </a:p>
          <a:p>
            <a:endParaRPr lang="en-US" dirty="0"/>
          </a:p>
          <a:p>
            <a:pPr lvl="1"/>
            <a:r>
              <a:rPr lang="en-US" dirty="0"/>
              <a:t>To link style sheets:</a:t>
            </a:r>
          </a:p>
          <a:p>
            <a:pPr lvl="1"/>
            <a:endParaRPr lang="en-US" dirty="0"/>
          </a:p>
          <a:p>
            <a:pPr lvl="1"/>
            <a:endParaRPr lang="en-US" dirty="0"/>
          </a:p>
          <a:p>
            <a:pPr lvl="1"/>
            <a:r>
              <a:rPr lang="en-US" dirty="0"/>
              <a:t>To add classes for</a:t>
            </a:r>
            <a:br>
              <a:rPr lang="en-US" dirty="0"/>
            </a:br>
            <a:r>
              <a:rPr lang="en-US" dirty="0"/>
              <a:t>styling:</a:t>
            </a:r>
          </a:p>
          <a:p>
            <a:pPr lvl="1"/>
            <a:endParaRPr lang="en-US" dirty="0"/>
          </a:p>
          <a:p>
            <a:pPr lvl="1"/>
            <a:r>
              <a:rPr lang="en-US" dirty="0"/>
              <a:t>To run scripts:</a:t>
            </a:r>
          </a:p>
          <a:p>
            <a:pPr marL="288925" lvl="1" indent="0">
              <a:buNone/>
            </a:pPr>
            <a:endParaRPr lang="en-US" dirty="0"/>
          </a:p>
          <a:p>
            <a:pPr marL="288925" lvl="1" indent="0">
              <a:buNone/>
            </a:pPr>
            <a:endParaRPr lang="en-US" dirty="0"/>
          </a:p>
          <a:p>
            <a:endParaRPr lang="en-US" dirty="0"/>
          </a:p>
          <a:p>
            <a:endParaRPr lang="en-US" dirty="0"/>
          </a:p>
        </p:txBody>
      </p:sp>
      <p:sp>
        <p:nvSpPr>
          <p:cNvPr id="5" name="TextBox 3"/>
          <p:cNvSpPr txBox="1"/>
          <p:nvPr/>
        </p:nvSpPr>
        <p:spPr>
          <a:xfrm>
            <a:off x="3771900" y="3588603"/>
            <a:ext cx="4991100" cy="830997"/>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&lt;!--[if lt IE 7 ]&gt; </a:t>
            </a:r>
          </a:p>
          <a:p>
            <a:r>
              <a:rPr lang="en-GB" sz="1600" b="0" dirty="0">
                <a:latin typeface="Lucida Sans Unicode" pitchFamily="34" charset="0"/>
                <a:cs typeface="Lucida Sans Unicode" pitchFamily="34" charset="0"/>
              </a:rPr>
              <a:t>  &lt;html class="ie6"&gt; </a:t>
            </a:r>
          </a:p>
          <a:p>
            <a:r>
              <a:rPr lang="en-GB" sz="1600" b="0" dirty="0">
                <a:latin typeface="Lucida Sans Unicode" pitchFamily="34" charset="0"/>
                <a:cs typeface="Lucida Sans Unicode" pitchFamily="34" charset="0"/>
              </a:rPr>
              <a:t>&lt;![endif]--&gt;</a:t>
            </a:r>
          </a:p>
        </p:txBody>
      </p:sp>
      <p:sp>
        <p:nvSpPr>
          <p:cNvPr id="6" name="TextBox 4"/>
          <p:cNvSpPr txBox="1"/>
          <p:nvPr/>
        </p:nvSpPr>
        <p:spPr>
          <a:xfrm>
            <a:off x="3749415" y="2217003"/>
            <a:ext cx="4991100" cy="830997"/>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&lt;!--[if gte IE 9]&gt; </a:t>
            </a:r>
          </a:p>
          <a:p>
            <a:r>
              <a:rPr lang="en-GB" sz="1600" b="0" dirty="0">
                <a:latin typeface="Lucida Sans Unicode" pitchFamily="34" charset="0"/>
                <a:cs typeface="Lucida Sans Unicode" pitchFamily="34" charset="0"/>
              </a:rPr>
              <a:t>  &lt;link href="ie9.css" rel="stylesheet" /&gt;</a:t>
            </a:r>
          </a:p>
          <a:p>
            <a:r>
              <a:rPr lang="en-GB" sz="1600" b="0" dirty="0">
                <a:latin typeface="Lucida Sans Unicode" pitchFamily="34" charset="0"/>
                <a:cs typeface="Lucida Sans Unicode" pitchFamily="34" charset="0"/>
              </a:rPr>
              <a:t>&lt;![endif]--&gt;</a:t>
            </a:r>
          </a:p>
        </p:txBody>
      </p:sp>
      <p:sp>
        <p:nvSpPr>
          <p:cNvPr id="7" name="TextBox 5"/>
          <p:cNvSpPr txBox="1"/>
          <p:nvPr/>
        </p:nvSpPr>
        <p:spPr>
          <a:xfrm>
            <a:off x="1905000" y="5722203"/>
            <a:ext cx="6835514" cy="830997"/>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600" b="0" dirty="0">
                <a:latin typeface="Lucida Sans Unicode" pitchFamily="34" charset="0"/>
                <a:cs typeface="Lucida Sans Unicode" pitchFamily="34" charset="0"/>
              </a:rPr>
              <a:t>&lt;!--[if IE]&gt;</a:t>
            </a:r>
          </a:p>
          <a:p>
            <a:r>
              <a:rPr lang="en-GB" sz="1600" b="0" dirty="0">
                <a:latin typeface="Lucida Sans Unicode" pitchFamily="34" charset="0"/>
                <a:cs typeface="Lucida Sans Unicode" pitchFamily="34" charset="0"/>
              </a:rPr>
              <a:t>  &lt;script src="</a:t>
            </a:r>
            <a:r>
              <a:rPr lang="en-US" sz="1600" b="0" dirty="0">
                <a:latin typeface="Lucida Sans Unicode" pitchFamily="34" charset="0"/>
                <a:cs typeface="Lucida Sans Unicode" pitchFamily="34" charset="0"/>
              </a:rPr>
              <a:t>http://contoso.com/scripts/iescript.js</a:t>
            </a:r>
            <a:r>
              <a:rPr lang="en-GB" sz="1600" b="0" dirty="0">
                <a:latin typeface="Lucida Sans Unicode" pitchFamily="34" charset="0"/>
                <a:cs typeface="Lucida Sans Unicode" pitchFamily="34" charset="0"/>
              </a:rPr>
              <a:t>"&gt;&lt;/script&gt;</a:t>
            </a:r>
          </a:p>
          <a:p>
            <a:r>
              <a:rPr lang="en-GB" sz="1600" b="0" dirty="0">
                <a:latin typeface="Lucida Sans Unicode" pitchFamily="34" charset="0"/>
                <a:cs typeface="Lucida Sans Unicode" pitchFamily="34" charset="0"/>
              </a:rPr>
              <a:t>&lt;![endif]--&gt;</a:t>
            </a:r>
          </a:p>
        </p:txBody>
      </p:sp>
    </p:spTree>
    <p:extLst>
      <p:ext uri="{BB962C8B-B14F-4D97-AF65-F5344CB8AC3E}">
        <p14:creationId xmlns:p14="http://schemas.microsoft.com/office/powerpoint/2010/main" val="28019713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22</TotalTime>
  <Words>2381</Words>
  <Application>Microsoft Office PowerPoint</Application>
  <PresentationFormat>On-screen Show (4:3)</PresentationFormat>
  <Paragraphs>206</Paragraphs>
  <Slides>15</Slides>
  <Notes>15</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Lucida Sans Unicode</vt:lpstr>
      <vt:lpstr>Wingdings</vt:lpstr>
      <vt:lpstr>Verdana</vt:lpstr>
      <vt:lpstr>Arial</vt:lpstr>
      <vt:lpstr>Segoe UI</vt:lpstr>
      <vt:lpstr>Segoe UI Light</vt:lpstr>
      <vt:lpstr>Segoe Light</vt:lpstr>
      <vt:lpstr>Calibri</vt:lpstr>
      <vt:lpstr>Times New Roman</vt:lpstr>
      <vt:lpstr>Presentation1</vt:lpstr>
      <vt:lpstr>Module 10</vt:lpstr>
      <vt:lpstr>Module Overview</vt:lpstr>
      <vt:lpstr>Lesson 1: Supporting Multiple Form Factors</vt:lpstr>
      <vt:lpstr>Why Design an Adaptive User Interface?</vt:lpstr>
      <vt:lpstr>Considerations for Supporting Different Types of Device</vt:lpstr>
      <vt:lpstr>Lesson 2: Creating an Adaptive User Interface</vt:lpstr>
      <vt:lpstr>CSS Media Types</vt:lpstr>
      <vt:lpstr>Detecting Device Capabilities by Using Media Queries</vt:lpstr>
      <vt:lpstr>Detecting an Older Version of Internet Explorer by Using Conditional Comments</vt:lpstr>
      <vt:lpstr>Defining Style Sheets for Printing</vt:lpstr>
      <vt:lpstr>Demonstration</vt:lpstr>
      <vt:lpstr>Text Continuation Slide</vt:lpstr>
      <vt:lpstr>Lab: Implementing an Adaptive User Interface</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Vikkie Boyd</dc:creator>
  <cp:lastModifiedBy>Administrator</cp:lastModifiedBy>
  <cp:revision>5</cp:revision>
  <dcterms:created xsi:type="dcterms:W3CDTF">2012-11-28T15:03:47Z</dcterms:created>
  <dcterms:modified xsi:type="dcterms:W3CDTF">2016-12-09T11:43:11Z</dcterms:modified>
</cp:coreProperties>
</file>