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9" r:id="rId14"/>
    <p:sldId id="268" r:id="rId15"/>
    <p:sldId id="269" r:id="rId16"/>
    <p:sldId id="270" r:id="rId17"/>
    <p:sldId id="271" r:id="rId18"/>
    <p:sldId id="272" r:id="rId19"/>
    <p:sldId id="273" r:id="rId20"/>
    <p:sldId id="274" r:id="rId21"/>
    <p:sldId id="281" r:id="rId22"/>
    <p:sldId id="275" r:id="rId23"/>
    <p:sldId id="282" r:id="rId24"/>
    <p:sldId id="276" r:id="rId25"/>
    <p:sldId id="277" r:id="rId26"/>
    <p:sldId id="278" r:id="rId27"/>
  </p:sldIdLst>
  <p:sldSz cx="9144000" cy="6858000" type="screen4x3"/>
  <p:notesSz cx="6858000" cy="9144000"/>
  <p:embeddedFontLst>
    <p:embeddedFont>
      <p:font typeface="Segoe UI" panose="020B0502040204020203" pitchFamily="34" charset="0"/>
      <p:regular r:id="rId29"/>
      <p:bold r:id="rId30"/>
      <p:italic r:id="rId31"/>
      <p:boldItalic r:id="rId32"/>
    </p:embeddedFont>
    <p:embeddedFont>
      <p:font typeface="Segoe UI Light" panose="020B0502040204020203" pitchFamily="34" charset="0"/>
      <p:regular r:id="rId33"/>
      <p:italic r:id="rId34"/>
    </p:embeddedFont>
    <p:embeddedFont>
      <p:font typeface="Lucida Console" panose="020B0609040504020204" pitchFamily="49" charset="0"/>
      <p:regular r:id="rId35"/>
    </p:embeddedFont>
    <p:embeddedFont>
      <p:font typeface="Calibri" panose="020F0502020204030204" pitchFamily="34" charset="0"/>
      <p:regular r:id="rId36"/>
      <p:bold r:id="rId37"/>
      <p:italic r:id="rId38"/>
      <p:boldItalic r:id="rId39"/>
    </p:embeddedFont>
    <p:embeddedFont>
      <p:font typeface="Lucida Sans Unicode" panose="020B0602030504020204" pitchFamily="34" charset="0"/>
      <p:regular r:id="rId40"/>
    </p:embeddedFont>
    <p:embeddedFont>
      <p:font typeface="Verdana" panose="020B0604030504040204" pitchFamily="34" charset="0"/>
      <p:regular r:id="rId41"/>
      <p:bold r:id="rId42"/>
      <p:italic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655" autoAdjust="0"/>
  </p:normalViewPr>
  <p:slideViewPr>
    <p:cSldViewPr>
      <p:cViewPr varScale="1">
        <p:scale>
          <a:sx n="83" d="100"/>
          <a:sy n="83" d="100"/>
        </p:scale>
        <p:origin x="2424"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355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F6AB17-86FF-438E-9041-5E321239C8ED}" type="datetimeFigureOut">
              <a:rPr lang="en-US" smtClean="0"/>
              <a:t>12/9/2016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4367CC-88F4-45C3-A14D-66EA2CB66F95}" type="slidenum">
              <a:rPr lang="en-US" smtClean="0"/>
              <a:t>‹#›</a:t>
            </a:fld>
            <a:endParaRPr lang="en-US" dirty="0"/>
          </a:p>
        </p:txBody>
      </p:sp>
    </p:spTree>
    <p:extLst>
      <p:ext uri="{BB962C8B-B14F-4D97-AF65-F5344CB8AC3E}">
        <p14:creationId xmlns:p14="http://schemas.microsoft.com/office/powerpoint/2010/main" val="2692340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34367CC-88F4-45C3-A14D-66EA2CB66F95}"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978768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that drawing basic text is very simple, and that attributes are available to decorate the text.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Again, emphasize that complex styling can result in browser performance degradation.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the use of the </a:t>
            </a:r>
            <a:r>
              <a:rPr lang="en-US" sz="1000" b="1" dirty="0">
                <a:latin typeface="Arial"/>
                <a:ea typeface="Calibri"/>
                <a:cs typeface="Times New Roman"/>
              </a:rPr>
              <a:t>&lt;g&gt;</a:t>
            </a:r>
            <a:r>
              <a:rPr lang="en-US" sz="1000" dirty="0">
                <a:latin typeface="Arial"/>
                <a:ea typeface="Calibri"/>
                <a:cs typeface="Segoe UI"/>
              </a:rPr>
              <a:t> element inside an </a:t>
            </a:r>
            <a:r>
              <a:rPr lang="en-US" sz="1000" b="1" dirty="0">
                <a:latin typeface="Arial"/>
                <a:ea typeface="Calibri"/>
                <a:cs typeface="Times New Roman"/>
              </a:rPr>
              <a:t>&lt;svg</a:t>
            </a:r>
            <a:r>
              <a:rPr lang="en-US" sz="1000" dirty="0">
                <a:latin typeface="Arial"/>
                <a:ea typeface="Calibri"/>
                <a:cs typeface="Segoe UI"/>
              </a:rPr>
              <a:t>&gt; element to group shapes together.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4230794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Keep this topic brief. The demonstration that follows provides more detail and examples, and enables students to see how to transform SVG elements.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SVG also describes how to perform animations. However, SVG animations are not supported by Internet Explorer. To animate elements on a web page, use CSS animations; these are described in module 12, "Animating the User Interface".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1477577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HTML document has two buttons that enable you to demonstrate transformations and events. There is a separate </a:t>
            </a:r>
            <a:r>
              <a:rPr lang="en-US" sz="1000" b="1" dirty="0">
                <a:latin typeface="Arial"/>
                <a:ea typeface="Calibri"/>
                <a:cs typeface="Times New Roman"/>
              </a:rPr>
              <a:t>&lt;svg&gt;</a:t>
            </a:r>
            <a:r>
              <a:rPr lang="en-US" sz="1000" dirty="0">
                <a:latin typeface="Arial"/>
                <a:ea typeface="Calibri"/>
                <a:cs typeface="Times New Roman"/>
              </a:rPr>
              <a:t> element for each part of the demonstration. When you click one of the buttons on the page, the page uses the DOM to locate the appropriate </a:t>
            </a:r>
            <a:r>
              <a:rPr lang="en-US" sz="1000" b="1" dirty="0">
                <a:latin typeface="Arial"/>
                <a:ea typeface="Calibri"/>
                <a:cs typeface="Times New Roman"/>
              </a:rPr>
              <a:t>&lt;svg&gt;</a:t>
            </a:r>
            <a:r>
              <a:rPr lang="en-US" sz="1000" dirty="0">
                <a:latin typeface="Arial"/>
                <a:ea typeface="Calibri"/>
                <a:cs typeface="Times New Roman"/>
              </a:rPr>
              <a:t> element for that part of the demonstration.</a:t>
            </a:r>
          </a:p>
          <a:p>
            <a:pPr>
              <a:lnSpc>
                <a:spcPct val="115000"/>
              </a:lnSpc>
              <a:spcAft>
                <a:spcPts val="1000"/>
              </a:spcAft>
            </a:pPr>
            <a:r>
              <a:rPr lang="en-US" sz="1000" dirty="0">
                <a:latin typeface="Arial"/>
                <a:ea typeface="Calibri"/>
                <a:cs typeface="Times New Roman"/>
              </a:rPr>
              <a:t>When you click the </a:t>
            </a:r>
            <a:r>
              <a:rPr lang="en-US" sz="1000" b="1" dirty="0">
                <a:latin typeface="Arial"/>
                <a:ea typeface="Calibri"/>
                <a:cs typeface="Times New Roman"/>
              </a:rPr>
              <a:t>Transformations</a:t>
            </a:r>
            <a:r>
              <a:rPr lang="en-US" sz="1000" dirty="0">
                <a:latin typeface="Arial"/>
                <a:ea typeface="Calibri"/>
                <a:cs typeface="Times New Roman"/>
              </a:rPr>
              <a:t> button, the web page displays two rectangles. The first rectangle is not transformed. The second rectangle has three transformations applied to it: a translation, a scale, and a skew in the X direction.</a:t>
            </a:r>
          </a:p>
          <a:p>
            <a:pPr>
              <a:lnSpc>
                <a:spcPct val="115000"/>
              </a:lnSpc>
              <a:spcAft>
                <a:spcPts val="1000"/>
              </a:spcAft>
            </a:pPr>
            <a:r>
              <a:rPr lang="en-US" sz="1000" dirty="0">
                <a:latin typeface="Arial"/>
                <a:ea typeface="Calibri"/>
                <a:cs typeface="Times New Roman"/>
              </a:rPr>
              <a:t>When you click the </a:t>
            </a:r>
            <a:r>
              <a:rPr lang="en-US" sz="1000" b="1" dirty="0">
                <a:latin typeface="Arial"/>
                <a:ea typeface="Calibri"/>
                <a:cs typeface="Times New Roman"/>
              </a:rPr>
              <a:t>Events</a:t>
            </a:r>
            <a:r>
              <a:rPr lang="en-US" sz="1000" dirty="0">
                <a:latin typeface="Arial"/>
                <a:ea typeface="Calibri"/>
                <a:cs typeface="Times New Roman"/>
              </a:rPr>
              <a:t> button, the web page displays two </a:t>
            </a:r>
            <a:r>
              <a:rPr lang="en-US" sz="1000" b="1" dirty="0">
                <a:latin typeface="Arial"/>
                <a:ea typeface="Calibri"/>
                <a:cs typeface="Times New Roman"/>
              </a:rPr>
              <a:t>&lt;path&gt;</a:t>
            </a:r>
            <a:r>
              <a:rPr lang="en-US" sz="1000" dirty="0">
                <a:latin typeface="Arial"/>
                <a:ea typeface="Calibri"/>
                <a:cs typeface="Times New Roman"/>
              </a:rPr>
              <a:t> shapes representing Alaska and Hawaii. The </a:t>
            </a:r>
            <a:r>
              <a:rPr lang="en-US" sz="1000" b="1" dirty="0">
                <a:latin typeface="Arial"/>
                <a:ea typeface="Calibri"/>
                <a:cs typeface="Times New Roman"/>
              </a:rPr>
              <a:t>onmousedown</a:t>
            </a:r>
            <a:r>
              <a:rPr lang="en-US" sz="1000" dirty="0">
                <a:latin typeface="Arial"/>
                <a:ea typeface="Calibri"/>
                <a:cs typeface="Times New Roman"/>
              </a:rPr>
              <a:t> event is handled on each shape, to display a message box when the user clicks on the shape. The web page also defines a CSS rule that changes the color of the shape when the user hovers over the shape with the mouse.</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MSL-TMG1</a:t>
            </a:r>
            <a:r>
              <a:rPr lang="en-US" sz="1000" dirty="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20480B-SEA-DEV11</a:t>
            </a:r>
            <a:r>
              <a:rPr lang="en-US" sz="1000" dirty="0">
                <a:effectLst/>
                <a:latin typeface="Arial"/>
                <a:ea typeface="Times New Roman"/>
                <a:cs typeface="Times New Roman"/>
              </a:rPr>
              <a:t> virtual machine if it is not already running, and log in as </a:t>
            </a:r>
            <a:r>
              <a:rPr lang="en-US" sz="1000" b="1" dirty="0">
                <a:effectLst/>
                <a:latin typeface="Arial"/>
                <a:ea typeface="Times New Roman"/>
                <a:cs typeface="Times New Roman"/>
              </a:rPr>
              <a:t>Student</a:t>
            </a:r>
            <a:r>
              <a:rPr lang="en-US" sz="1000" dirty="0">
                <a:effectLst/>
                <a:latin typeface="Arial"/>
                <a:ea typeface="Times New Roman"/>
                <a:cs typeface="Times New Roman"/>
              </a:rPr>
              <a:t> 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Transform SVG Elements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Windows 8 </a:t>
            </a:r>
            <a:r>
              <a:rPr lang="en-US" sz="1000" b="1" dirty="0">
                <a:effectLst/>
                <a:latin typeface="Arial"/>
                <a:ea typeface="Times New Roman"/>
                <a:cs typeface="Times New Roman"/>
              </a:rPr>
              <a:t>Start</a:t>
            </a:r>
            <a:r>
              <a:rPr lang="en-US" sz="1000" dirty="0">
                <a:effectLst/>
                <a:latin typeface="Arial"/>
                <a:ea typeface="Times New Roman"/>
                <a:cs typeface="Segoe UI"/>
              </a:rPr>
              <a:t> screen, click the </a:t>
            </a:r>
            <a:r>
              <a:rPr lang="en-US" sz="1000" b="1" dirty="0">
                <a:effectLst/>
                <a:latin typeface="Arial"/>
                <a:ea typeface="Times New Roman"/>
                <a:cs typeface="Times New Roman"/>
              </a:rPr>
              <a:t>Desktop</a:t>
            </a:r>
            <a:r>
              <a:rPr lang="en-US" sz="1000" dirty="0">
                <a:effectLst/>
                <a:latin typeface="Arial"/>
                <a:ea typeface="Times New Roman"/>
                <a:cs typeface="Segoe UI"/>
              </a:rPr>
              <a:t> tile.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Windows taskbar, click </a:t>
            </a:r>
            <a:r>
              <a:rPr lang="en-US" sz="1000" b="1" dirty="0">
                <a:effectLst/>
                <a:latin typeface="Arial"/>
                <a:ea typeface="Times New Roman"/>
                <a:cs typeface="Times New Roman"/>
              </a:rPr>
              <a:t>Internet Explorer</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Internet Explorer, open the file </a:t>
            </a:r>
            <a:r>
              <a:rPr lang="en-US" sz="1000" b="1" dirty="0">
                <a:effectLst/>
                <a:latin typeface="Arial"/>
                <a:ea typeface="Times New Roman"/>
                <a:cs typeface="Times New Roman"/>
              </a:rPr>
              <a:t>E:\Mod11\Democode\SvgDocument.html</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If a message box appears asking if you want to allow blocked content, click the </a:t>
            </a:r>
            <a:r>
              <a:rPr lang="en-US" sz="1000" b="1" dirty="0">
                <a:effectLst/>
                <a:latin typeface="Arial"/>
                <a:ea typeface="Times New Roman"/>
                <a:cs typeface="Times New Roman"/>
              </a:rPr>
              <a:t>Allow blocked content </a:t>
            </a:r>
            <a:r>
              <a:rPr lang="en-US" sz="1000" dirty="0">
                <a:effectLst/>
                <a:latin typeface="Arial"/>
                <a:ea typeface="Times New Roman"/>
                <a:cs typeface="Segoe UI"/>
              </a:rPr>
              <a:t>button.</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Internet Explorer, click the </a:t>
            </a:r>
            <a:r>
              <a:rPr lang="en-US" sz="1000" b="1" dirty="0">
                <a:effectLst/>
                <a:latin typeface="Arial"/>
                <a:ea typeface="Times New Roman"/>
                <a:cs typeface="Times New Roman"/>
              </a:rPr>
              <a:t>Transformations</a:t>
            </a:r>
            <a:r>
              <a:rPr lang="en-US" sz="1000" dirty="0">
                <a:effectLst/>
                <a:latin typeface="Arial"/>
                <a:ea typeface="Times New Roman"/>
                <a:cs typeface="Segoe UI"/>
              </a:rPr>
              <a:t> button.</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Right-click the web page in Internet Explorer, and then click </a:t>
            </a:r>
            <a:r>
              <a:rPr lang="en-US" sz="1000" b="1" dirty="0">
                <a:effectLst/>
                <a:latin typeface="Arial"/>
                <a:ea typeface="Times New Roman"/>
                <a:cs typeface="Times New Roman"/>
              </a:rPr>
              <a:t>View source</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source window, locate the </a:t>
            </a:r>
            <a:r>
              <a:rPr lang="en-US" sz="1000" dirty="0">
                <a:effectLst/>
                <a:latin typeface="Arial"/>
                <a:ea typeface="Times New Roman"/>
                <a:cs typeface="Times New Roman"/>
              </a:rPr>
              <a:t>&lt;!-- Demonstrate transformations --&gt;</a:t>
            </a:r>
            <a:r>
              <a:rPr lang="en-US" sz="1000" dirty="0">
                <a:effectLst/>
                <a:latin typeface="Arial"/>
                <a:ea typeface="Times New Roman"/>
                <a:cs typeface="Segoe UI"/>
              </a:rPr>
              <a:t> comment and review the </a:t>
            </a:r>
            <a:r>
              <a:rPr lang="en-US" sz="1000" b="1" dirty="0">
                <a:solidFill>
                  <a:prstClr val="black"/>
                </a:solidFill>
                <a:latin typeface="Arial"/>
                <a:ea typeface="Times New Roman"/>
                <a:cs typeface="Times New Roman"/>
              </a:rPr>
              <a:t>&lt;</a:t>
            </a:r>
            <a:r>
              <a:rPr lang="en-US" sz="1000" b="1" dirty="0" err="1">
                <a:solidFill>
                  <a:prstClr val="black"/>
                </a:solidFill>
                <a:latin typeface="Arial"/>
                <a:ea typeface="Times New Roman"/>
                <a:cs typeface="Times New Roman"/>
              </a:rPr>
              <a:t>svg</a:t>
            </a:r>
            <a:r>
              <a:rPr lang="en-US" sz="1000" b="1" dirty="0">
                <a:solidFill>
                  <a:prstClr val="black"/>
                </a:solidFill>
                <a:latin typeface="Arial"/>
                <a:ea typeface="Times New Roman"/>
                <a:cs typeface="Times New Roman"/>
              </a:rPr>
              <a:t>&gt;</a:t>
            </a:r>
            <a:r>
              <a:rPr lang="en-US" sz="1000" dirty="0">
                <a:solidFill>
                  <a:prstClr val="black"/>
                </a:solidFill>
                <a:latin typeface="Arial"/>
                <a:ea typeface="Times New Roman"/>
                <a:cs typeface="Segoe UI"/>
              </a:rPr>
              <a:t> element: </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Arial" pitchFamily="34" charset="0"/>
              <a:buChar char="•"/>
            </a:pP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&lt;transform&gt;</a:t>
            </a:r>
            <a:r>
              <a:rPr lang="en-US" sz="1000" dirty="0">
                <a:solidFill>
                  <a:prstClr val="black"/>
                </a:solidFill>
                <a:latin typeface="Arial"/>
                <a:ea typeface="Times New Roman"/>
                <a:cs typeface="Segoe UI"/>
              </a:rPr>
              <a:t> elements translate the square by 200 units in the X and Y axes, scale it by a factor of 0.5, and rotate it.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813911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lvl="0" indent="-228600">
              <a:lnSpc>
                <a:spcPct val="115000"/>
              </a:lnSpc>
              <a:spcAft>
                <a:spcPts val="1000"/>
              </a:spcAft>
              <a:buAutoNum type="arabicPeriod" startAt="8"/>
            </a:pPr>
            <a:r>
              <a:rPr lang="en-US" sz="1000" dirty="0">
                <a:solidFill>
                  <a:prstClr val="black"/>
                </a:solidFill>
                <a:latin typeface="Arial"/>
                <a:ea typeface="Calibri"/>
                <a:cs typeface="Segoe UI"/>
              </a:rPr>
              <a:t>Close the source window.</a:t>
            </a:r>
          </a:p>
          <a:p>
            <a:pPr lvl="0">
              <a:lnSpc>
                <a:spcPct val="115000"/>
              </a:lnSpc>
              <a:spcAft>
                <a:spcPts val="1000"/>
              </a:spcAft>
            </a:pPr>
            <a:r>
              <a:rPr lang="en-US" sz="1000" dirty="0">
                <a:solidFill>
                  <a:prstClr val="black"/>
                </a:solidFill>
                <a:latin typeface="Arial"/>
                <a:ea typeface="Calibri"/>
                <a:cs typeface="Segoe UI"/>
              </a:rPr>
              <a:t>Handle Events on SVG Elements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Internet Explorer, click the </a:t>
            </a:r>
            <a:r>
              <a:rPr lang="en-US" sz="1000" b="1" dirty="0">
                <a:solidFill>
                  <a:prstClr val="black"/>
                </a:solidFill>
                <a:latin typeface="Arial"/>
                <a:ea typeface="Times New Roman"/>
                <a:cs typeface="Times New Roman"/>
              </a:rPr>
              <a:t>Events</a:t>
            </a:r>
            <a:r>
              <a:rPr lang="en-US" sz="1000" dirty="0">
                <a:solidFill>
                  <a:prstClr val="black"/>
                </a:solidFill>
                <a:latin typeface="Arial"/>
                <a:ea typeface="Times New Roman"/>
                <a:cs typeface="Segoe UI"/>
              </a:rPr>
              <a:t> button.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Hover the mouse over the red shape on the left hand of the window. Verify that the shape changes to a yellow fill color and a dotted green border.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Move the mouse off the shape. Verify that it reverts to a red fill color with no outline.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Hover the mouse over the blue shape on the right side of the window. Verify that the shape changes to a yellow fill color and a dotted green border.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Move the mouse off the shape. Verify that it reverts to a blue fill color with no outline.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Click the red shape. Verify that a message box appears, indicating that the shape represents Alaska. Close the message box.</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Click the blue shape. Verify that a message box appears, indicating that the shape represents Hawaii. Close the message box.</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Right-click in the browser window, and then click </a:t>
            </a:r>
            <a:r>
              <a:rPr lang="en-US" sz="1000" b="1" dirty="0">
                <a:solidFill>
                  <a:prstClr val="black"/>
                </a:solidFill>
                <a:latin typeface="Arial"/>
                <a:ea typeface="Times New Roman"/>
                <a:cs typeface="Times New Roman"/>
              </a:rPr>
              <a:t>View source</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source window, locate the </a:t>
            </a:r>
            <a:r>
              <a:rPr lang="en-US" sz="1000" b="1" dirty="0">
                <a:solidFill>
                  <a:prstClr val="black"/>
                </a:solidFill>
                <a:latin typeface="Arial"/>
                <a:ea typeface="Times New Roman"/>
                <a:cs typeface="Times New Roman"/>
              </a:rPr>
              <a:t>&lt;!-- Demonstrate events --&gt;</a:t>
            </a:r>
            <a:r>
              <a:rPr lang="en-US" sz="1000" dirty="0">
                <a:solidFill>
                  <a:prstClr val="black"/>
                </a:solidFill>
                <a:latin typeface="Arial"/>
                <a:ea typeface="Times New Roman"/>
                <a:cs typeface="Segoe UI"/>
              </a:rPr>
              <a:t> comment and review the </a:t>
            </a:r>
            <a:r>
              <a:rPr lang="en-US" sz="1000" b="1" dirty="0">
                <a:solidFill>
                  <a:prstClr val="black"/>
                </a:solidFill>
                <a:latin typeface="Arial"/>
                <a:ea typeface="Times New Roman"/>
                <a:cs typeface="Times New Roman"/>
              </a:rPr>
              <a:t>&lt;svg&gt;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Arial" pitchFamily="34" charset="0"/>
              <a:buChar char="•"/>
            </a:pP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&lt;path&gt;</a:t>
            </a:r>
            <a:r>
              <a:rPr lang="en-US" sz="1000" dirty="0">
                <a:solidFill>
                  <a:prstClr val="black"/>
                </a:solidFill>
                <a:latin typeface="Arial"/>
                <a:ea typeface="Times New Roman"/>
                <a:cs typeface="Segoe UI"/>
              </a:rPr>
              <a:t> elements contain the data that defines the two maps.</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Arial" pitchFamily="34" charset="0"/>
              <a:buChar char="•"/>
            </a:pPr>
            <a:r>
              <a:rPr lang="en-US" sz="1000" dirty="0">
                <a:solidFill>
                  <a:prstClr val="black"/>
                </a:solidFill>
                <a:latin typeface="Arial"/>
                <a:ea typeface="Times New Roman"/>
                <a:cs typeface="Segoe UI"/>
              </a:rPr>
              <a:t>Each </a:t>
            </a:r>
            <a:r>
              <a:rPr lang="en-US" sz="1000" b="1" dirty="0">
                <a:solidFill>
                  <a:prstClr val="black"/>
                </a:solidFill>
                <a:latin typeface="Arial"/>
                <a:ea typeface="Times New Roman"/>
                <a:cs typeface="Times New Roman"/>
              </a:rPr>
              <a:t>&lt;path&gt;</a:t>
            </a:r>
            <a:r>
              <a:rPr lang="en-US" sz="1000" dirty="0">
                <a:solidFill>
                  <a:prstClr val="black"/>
                </a:solidFill>
                <a:latin typeface="Arial"/>
                <a:ea typeface="Times New Roman"/>
                <a:cs typeface="Segoe UI"/>
              </a:rPr>
              <a:t> element responds to the </a:t>
            </a:r>
            <a:r>
              <a:rPr lang="en-US" sz="1000" b="1" dirty="0">
                <a:solidFill>
                  <a:prstClr val="black"/>
                </a:solidFill>
                <a:latin typeface="Arial"/>
                <a:ea typeface="Times New Roman"/>
                <a:cs typeface="Times New Roman"/>
              </a:rPr>
              <a:t>onmousedown</a:t>
            </a:r>
            <a:r>
              <a:rPr lang="en-US" sz="1000" dirty="0">
                <a:solidFill>
                  <a:prstClr val="black"/>
                </a:solidFill>
                <a:latin typeface="Arial"/>
                <a:ea typeface="Times New Roman"/>
                <a:cs typeface="Segoe UI"/>
              </a:rPr>
              <a:t> event and uses JavaScript code to display the appropriate message.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source window, locate the </a:t>
            </a:r>
            <a:r>
              <a:rPr lang="en-US" sz="1000" b="1" dirty="0">
                <a:solidFill>
                  <a:prstClr val="black"/>
                </a:solidFill>
                <a:latin typeface="Arial"/>
                <a:ea typeface="Times New Roman"/>
                <a:cs typeface="Times New Roman"/>
              </a:rPr>
              <a:t>path:hover</a:t>
            </a:r>
            <a:r>
              <a:rPr lang="en-US" sz="1000" dirty="0">
                <a:solidFill>
                  <a:prstClr val="black"/>
                </a:solidFill>
                <a:latin typeface="Arial"/>
                <a:ea typeface="Times New Roman"/>
                <a:cs typeface="Segoe UI"/>
              </a:rPr>
              <a:t> CSS rule near the top of the document. This CSS rule defines the style for all </a:t>
            </a:r>
            <a:r>
              <a:rPr lang="en-US" sz="1000" b="1" dirty="0">
                <a:solidFill>
                  <a:prstClr val="black"/>
                </a:solidFill>
                <a:latin typeface="Arial"/>
                <a:ea typeface="Times New Roman"/>
                <a:cs typeface="Times New Roman"/>
              </a:rPr>
              <a:t>&lt;path&gt;</a:t>
            </a:r>
            <a:r>
              <a:rPr lang="en-US" sz="1000" dirty="0">
                <a:solidFill>
                  <a:prstClr val="black"/>
                </a:solidFill>
                <a:latin typeface="Arial"/>
                <a:ea typeface="Times New Roman"/>
                <a:cs typeface="Segoe UI"/>
              </a:rPr>
              <a:t> elements when the user hovers over them with the mouse. </a:t>
            </a: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Close the source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Close Internet Explorer.</a:t>
            </a:r>
            <a:endParaRPr lang="en-US" sz="1000" dirty="0"/>
          </a:p>
          <a:p>
            <a:pPr marL="342900" lvl="0" indent="-342900">
              <a:lnSpc>
                <a:spcPct val="115000"/>
              </a:lnSpc>
              <a:spcAft>
                <a:spcPts val="995"/>
              </a:spcAft>
              <a:buFont typeface="+mj-lt"/>
              <a:buAutoNum type="arabicPeriod"/>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1020452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Canvas API is a programmatic interface, compared to the more declarative style of SVG.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3204675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Canvas is a programmatic API and that other than the </a:t>
            </a:r>
            <a:r>
              <a:rPr lang="en-US" sz="1000" b="1" dirty="0">
                <a:latin typeface="Arial"/>
                <a:ea typeface="Calibri"/>
                <a:cs typeface="Times New Roman"/>
              </a:rPr>
              <a:t>&lt;canvas&gt;</a:t>
            </a:r>
            <a:r>
              <a:rPr lang="en-US" sz="1000" dirty="0">
                <a:latin typeface="Arial"/>
                <a:ea typeface="Calibri"/>
                <a:cs typeface="Segoe UI"/>
              </a:rPr>
              <a:t> element, the DOM has no knowledge of the items that comprise the graphics on a canvas.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2392308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basic API is very simple: get a reference to a </a:t>
            </a:r>
            <a:r>
              <a:rPr lang="en-US" sz="1000" b="1" dirty="0">
                <a:latin typeface="Arial"/>
                <a:ea typeface="Calibri"/>
                <a:cs typeface="Times New Roman"/>
              </a:rPr>
              <a:t>&lt;canvas&gt;</a:t>
            </a:r>
            <a:r>
              <a:rPr lang="en-US" sz="1000" dirty="0">
                <a:latin typeface="Arial"/>
                <a:ea typeface="Calibri"/>
                <a:cs typeface="Segoe UI"/>
              </a:rPr>
              <a:t> element, and then get a drawing context. Use the drawing context to draw and fill shapes and lines on the canvas.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Emphasize that CSS styling only applies to the </a:t>
            </a:r>
            <a:r>
              <a:rPr lang="en-US" sz="1000" b="1" dirty="0">
                <a:latin typeface="Arial"/>
                <a:ea typeface="Calibri"/>
                <a:cs typeface="Times New Roman"/>
              </a:rPr>
              <a:t>&lt;canvas&gt;</a:t>
            </a:r>
            <a:r>
              <a:rPr lang="en-US" sz="1000" dirty="0">
                <a:latin typeface="Arial"/>
                <a:ea typeface="Calibri"/>
                <a:cs typeface="Segoe UI"/>
              </a:rPr>
              <a:t> element itself; you cannot use CSS to style the elements drawn on a canvas.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1704873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As before, these functions are relatively straightforward. If time allows, walk students through the code in the notes so that the students can see how to use each function in context.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1488988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code in the notes provides a more complete example; the code on the slide just shows the highlights.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112010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demonstration that follows provides an example showing how to use these functions.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830952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Graphics is a very broad and encompassing subject, and it would be very easy to spend several hours covering the topics in this area. However, this module is scheduled to last no more than an hour, so remain focused and stick to the basics as they are described by the topics in this module. Refer students who require more information to additional reading.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901471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When you click the </a:t>
            </a:r>
            <a:r>
              <a:rPr lang="en-US" sz="1000" b="1" dirty="0">
                <a:latin typeface="Arial"/>
                <a:ea typeface="Calibri"/>
                <a:cs typeface="Times New Roman"/>
              </a:rPr>
              <a:t>Separate Transformations</a:t>
            </a:r>
            <a:r>
              <a:rPr lang="en-US" sz="1000" dirty="0">
                <a:latin typeface="Arial"/>
                <a:ea typeface="Calibri"/>
                <a:cs typeface="Times New Roman"/>
              </a:rPr>
              <a:t> button, the web page invokes the </a:t>
            </a:r>
            <a:r>
              <a:rPr lang="en-US" sz="1000" b="1" dirty="0">
                <a:latin typeface="Arial"/>
                <a:ea typeface="Calibri"/>
                <a:cs typeface="Times New Roman"/>
              </a:rPr>
              <a:t>demoSeparateTransformations()</a:t>
            </a:r>
            <a:r>
              <a:rPr lang="en-US" sz="1000" dirty="0">
                <a:latin typeface="Arial"/>
                <a:ea typeface="Calibri"/>
                <a:cs typeface="Times New Roman"/>
              </a:rPr>
              <a:t> function. This function invokes separate transformation functions on the two-dimensional context. Explain these functions. Also point out the </a:t>
            </a:r>
            <a:r>
              <a:rPr lang="en-US" sz="1000" b="1" dirty="0">
                <a:latin typeface="Arial"/>
                <a:ea typeface="Calibri"/>
                <a:cs typeface="Times New Roman"/>
              </a:rPr>
              <a:t>save()</a:t>
            </a:r>
            <a:r>
              <a:rPr lang="en-US" sz="1000" dirty="0">
                <a:latin typeface="Arial"/>
                <a:ea typeface="Calibri"/>
                <a:cs typeface="Times New Roman"/>
              </a:rPr>
              <a:t> and </a:t>
            </a:r>
            <a:r>
              <a:rPr lang="en-US" sz="1000" b="1" dirty="0">
                <a:latin typeface="Arial"/>
                <a:ea typeface="Calibri"/>
                <a:cs typeface="Times New Roman"/>
              </a:rPr>
              <a:t>restore()</a:t>
            </a:r>
            <a:r>
              <a:rPr lang="en-US" sz="1000" dirty="0">
                <a:latin typeface="Arial"/>
                <a:ea typeface="Calibri"/>
                <a:cs typeface="Times New Roman"/>
              </a:rPr>
              <a:t> function calls, which save the initial context and then restore it at the end of the drawing operations.</a:t>
            </a:r>
          </a:p>
          <a:p>
            <a:pPr>
              <a:lnSpc>
                <a:spcPct val="115000"/>
              </a:lnSpc>
              <a:spcAft>
                <a:spcPts val="1000"/>
              </a:spcAft>
            </a:pPr>
            <a:r>
              <a:rPr lang="en-US" sz="1000" dirty="0">
                <a:latin typeface="Arial"/>
                <a:ea typeface="Calibri"/>
                <a:cs typeface="Times New Roman"/>
              </a:rPr>
              <a:t>When you click the </a:t>
            </a:r>
            <a:r>
              <a:rPr lang="en-US" sz="1000" b="1" dirty="0">
                <a:latin typeface="Arial"/>
                <a:ea typeface="Calibri"/>
                <a:cs typeface="Times New Roman"/>
              </a:rPr>
              <a:t>Matrix Transformations</a:t>
            </a:r>
            <a:r>
              <a:rPr lang="en-US" sz="1000" dirty="0">
                <a:latin typeface="Arial"/>
                <a:ea typeface="Calibri"/>
                <a:cs typeface="Times New Roman"/>
              </a:rPr>
              <a:t> button, the web page invokes the </a:t>
            </a:r>
            <a:r>
              <a:rPr lang="en-US" sz="1000" b="1" dirty="0">
                <a:latin typeface="Arial"/>
                <a:ea typeface="Calibri"/>
                <a:cs typeface="Times New Roman"/>
              </a:rPr>
              <a:t>demoMatrixTransformations()</a:t>
            </a:r>
            <a:r>
              <a:rPr lang="en-US" sz="1000" dirty="0">
                <a:latin typeface="Arial"/>
                <a:ea typeface="Calibri"/>
                <a:cs typeface="Times New Roman"/>
              </a:rPr>
              <a:t> function. This function performs a composite relative transformation on the coordinate system, by using the </a:t>
            </a:r>
            <a:r>
              <a:rPr lang="en-US" sz="1000" b="1" dirty="0">
                <a:latin typeface="Arial"/>
                <a:ea typeface="Calibri"/>
                <a:cs typeface="Times New Roman"/>
              </a:rPr>
              <a:t>transform()</a:t>
            </a:r>
            <a:r>
              <a:rPr lang="en-US" sz="1000" dirty="0">
                <a:latin typeface="Arial"/>
                <a:ea typeface="Calibri"/>
                <a:cs typeface="Times New Roman"/>
              </a:rPr>
              <a:t> function. The code also contains a commented-out call to </a:t>
            </a:r>
            <a:r>
              <a:rPr lang="en-US" sz="1000" b="1" dirty="0">
                <a:latin typeface="Arial"/>
                <a:ea typeface="Calibri"/>
                <a:cs typeface="Times New Roman"/>
              </a:rPr>
              <a:t>setTransform()</a:t>
            </a:r>
            <a:r>
              <a:rPr lang="en-US" sz="1000" dirty="0">
                <a:latin typeface="Arial"/>
                <a:ea typeface="Calibri"/>
                <a:cs typeface="Times New Roman"/>
              </a:rPr>
              <a:t>, to show how to perform an absolute transformation. Explain the difference between </a:t>
            </a:r>
            <a:r>
              <a:rPr lang="en-US" sz="1000" b="1" dirty="0">
                <a:latin typeface="Arial"/>
                <a:ea typeface="Calibri"/>
                <a:cs typeface="Times New Roman"/>
              </a:rPr>
              <a:t>transform()</a:t>
            </a:r>
            <a:r>
              <a:rPr lang="en-US" sz="1000" dirty="0">
                <a:latin typeface="Arial"/>
                <a:ea typeface="Calibri"/>
                <a:cs typeface="Times New Roman"/>
              </a:rPr>
              <a:t> and </a:t>
            </a:r>
            <a:r>
              <a:rPr lang="en-US" sz="1000" b="1" dirty="0">
                <a:latin typeface="Arial"/>
                <a:ea typeface="Calibri"/>
                <a:cs typeface="Times New Roman"/>
              </a:rPr>
              <a:t>setTransform()</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MSL-TMG1</a:t>
            </a:r>
            <a:r>
              <a:rPr lang="en-US" sz="1000" dirty="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20480B-SEA-DEV11</a:t>
            </a:r>
            <a:r>
              <a:rPr lang="en-US" sz="1000" dirty="0">
                <a:effectLst/>
                <a:latin typeface="Arial"/>
                <a:ea typeface="Times New Roman"/>
                <a:cs typeface="Times New Roman"/>
              </a:rPr>
              <a:t> virtual machine if it is not already running, and log in as </a:t>
            </a:r>
            <a:r>
              <a:rPr lang="en-US" sz="1000" b="1" dirty="0">
                <a:effectLst/>
                <a:latin typeface="Arial"/>
                <a:ea typeface="Times New Roman"/>
                <a:cs typeface="Times New Roman"/>
              </a:rPr>
              <a:t>Student</a:t>
            </a:r>
            <a:r>
              <a:rPr lang="en-US" sz="1000" dirty="0">
                <a:effectLst/>
                <a:latin typeface="Arial"/>
                <a:ea typeface="Times New Roman"/>
                <a:cs typeface="Times New Roman"/>
              </a:rPr>
              <a:t> 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Perform Simple Transformations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Windows 8 </a:t>
            </a:r>
            <a:r>
              <a:rPr lang="en-US" sz="1000" b="1" dirty="0">
                <a:effectLst/>
                <a:latin typeface="Arial"/>
                <a:ea typeface="Times New Roman"/>
                <a:cs typeface="Times New Roman"/>
              </a:rPr>
              <a:t>Start</a:t>
            </a:r>
            <a:r>
              <a:rPr lang="en-US" sz="1000" dirty="0">
                <a:effectLst/>
                <a:latin typeface="Arial"/>
                <a:ea typeface="Times New Roman"/>
                <a:cs typeface="Segoe UI"/>
              </a:rPr>
              <a:t> screen, click the </a:t>
            </a:r>
            <a:r>
              <a:rPr lang="en-US" sz="1000" b="1" dirty="0">
                <a:effectLst/>
                <a:latin typeface="Arial"/>
                <a:ea typeface="Times New Roman"/>
                <a:cs typeface="Times New Roman"/>
              </a:rPr>
              <a:t>Desktop</a:t>
            </a:r>
            <a:r>
              <a:rPr lang="en-US" sz="1000" dirty="0">
                <a:effectLst/>
                <a:latin typeface="Arial"/>
                <a:ea typeface="Times New Roman"/>
                <a:cs typeface="Segoe UI"/>
              </a:rPr>
              <a:t> tile.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Windows taskbar, click </a:t>
            </a:r>
            <a:r>
              <a:rPr lang="en-US" sz="1000" b="1" dirty="0">
                <a:effectLst/>
                <a:latin typeface="Arial"/>
                <a:ea typeface="Times New Roman"/>
                <a:cs typeface="Times New Roman"/>
              </a:rPr>
              <a:t>Internet Explorer</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Internet Explorer, open the file </a:t>
            </a:r>
            <a:r>
              <a:rPr lang="en-US" sz="1000" b="1" dirty="0">
                <a:effectLst/>
                <a:latin typeface="Arial"/>
                <a:ea typeface="Times New Roman"/>
                <a:cs typeface="Times New Roman"/>
              </a:rPr>
              <a:t>E:\Mod11\Democode\CanvasDocument.html</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If a message box appears asking if you want to allow blocked content, click the </a:t>
            </a:r>
            <a:r>
              <a:rPr lang="en-US" sz="1000" b="1" dirty="0">
                <a:effectLst/>
                <a:latin typeface="Arial"/>
                <a:ea typeface="Times New Roman"/>
                <a:cs typeface="Times New Roman"/>
              </a:rPr>
              <a:t>Allow blocked content </a:t>
            </a:r>
            <a:r>
              <a:rPr lang="en-US" sz="1000" dirty="0">
                <a:effectLst/>
                <a:latin typeface="Arial"/>
                <a:ea typeface="Times New Roman"/>
                <a:cs typeface="Segoe UI"/>
              </a:rPr>
              <a:t>button.</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Internet Explorer, click the </a:t>
            </a:r>
            <a:r>
              <a:rPr lang="en-US" sz="1000" b="1" dirty="0">
                <a:effectLst/>
                <a:latin typeface="Arial"/>
                <a:ea typeface="Times New Roman"/>
                <a:cs typeface="Times New Roman"/>
              </a:rPr>
              <a:t>Separate Transformations</a:t>
            </a:r>
            <a:r>
              <a:rPr lang="en-US" sz="1000" dirty="0">
                <a:effectLst/>
                <a:latin typeface="Arial"/>
                <a:ea typeface="Times New Roman"/>
                <a:cs typeface="Segoe UI"/>
              </a:rPr>
              <a:t> button.</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Right-click the web page in Internet Explorer, and then click </a:t>
            </a:r>
            <a:r>
              <a:rPr lang="en-US" sz="1000" b="1" dirty="0">
                <a:effectLst/>
                <a:latin typeface="Arial"/>
                <a:ea typeface="Times New Roman"/>
                <a:cs typeface="Times New Roman"/>
              </a:rPr>
              <a:t>View source</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source window, locate the </a:t>
            </a:r>
            <a:r>
              <a:rPr lang="en-US" sz="1000" b="1" dirty="0">
                <a:effectLst/>
                <a:latin typeface="Arial"/>
                <a:ea typeface="Times New Roman"/>
                <a:cs typeface="Times New Roman"/>
              </a:rPr>
              <a:t>demoSeperateTransformations</a:t>
            </a:r>
            <a:r>
              <a:rPr lang="en-US" sz="1000" dirty="0">
                <a:effectLst/>
                <a:latin typeface="Arial"/>
                <a:ea typeface="Times New Roman"/>
                <a:cs typeface="Segoe UI"/>
              </a:rPr>
              <a:t> function and review the code: </a:t>
            </a:r>
            <a:endParaRPr lang="en-US" sz="1000" dirty="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a:effectLst/>
                <a:latin typeface="Arial"/>
                <a:ea typeface="Times New Roman"/>
                <a:cs typeface="Segoe UI"/>
              </a:rPr>
              <a:t>The </a:t>
            </a:r>
            <a:r>
              <a:rPr lang="en-US" sz="1000" b="1" dirty="0">
                <a:effectLst/>
                <a:latin typeface="Arial"/>
                <a:ea typeface="Times New Roman"/>
                <a:cs typeface="Times New Roman"/>
              </a:rPr>
              <a:t> demoSeperateTransformations</a:t>
            </a:r>
            <a:r>
              <a:rPr lang="en-US" sz="1000" dirty="0">
                <a:effectLst/>
                <a:latin typeface="Arial"/>
                <a:ea typeface="Times New Roman"/>
                <a:cs typeface="Times New Roman"/>
              </a:rPr>
              <a:t> function uses the </a:t>
            </a:r>
            <a:r>
              <a:rPr lang="en-US" sz="1000" b="1" dirty="0">
                <a:effectLst/>
                <a:latin typeface="Arial"/>
                <a:ea typeface="Times New Roman"/>
                <a:cs typeface="Times New Roman"/>
              </a:rPr>
              <a:t>drawShape</a:t>
            </a:r>
            <a:r>
              <a:rPr lang="en-US" sz="1000" dirty="0">
                <a:effectLst/>
                <a:latin typeface="Arial"/>
                <a:ea typeface="Times New Roman"/>
                <a:cs typeface="Times New Roman"/>
              </a:rPr>
              <a:t> function to draw a</a:t>
            </a:r>
          </a:p>
        </p:txBody>
      </p:sp>
      <p:sp>
        <p:nvSpPr>
          <p:cNvPr id="4" name="Slide Number Placeholder 3"/>
          <p:cNvSpPr>
            <a:spLocks noGrp="1"/>
          </p:cNvSpPr>
          <p:nvPr>
            <p:ph type="sldNum" sz="quarter" idx="10"/>
          </p:nvPr>
        </p:nvSpPr>
        <p:spPr/>
        <p:txBody>
          <a:bodyPr/>
          <a:lstStyle/>
          <a:p>
            <a:fld id="{B34367CC-88F4-45C3-A14D-66EA2CB66F95}"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364205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pPr>
            <a:r>
              <a:rPr lang="en-US" sz="1000" dirty="0">
                <a:solidFill>
                  <a:prstClr val="black"/>
                </a:solidFill>
                <a:latin typeface="Arial"/>
                <a:ea typeface="Times New Roman"/>
                <a:cs typeface="Times New Roman"/>
              </a:rPr>
              <a:t>	triangle filled with an image of the Welsh flag.</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Before calling the </a:t>
            </a:r>
            <a:r>
              <a:rPr lang="en-US" sz="1000" b="1" dirty="0">
                <a:solidFill>
                  <a:prstClr val="black"/>
                </a:solidFill>
                <a:latin typeface="Arial"/>
                <a:ea typeface="Times New Roman"/>
                <a:cs typeface="Times New Roman"/>
              </a:rPr>
              <a:t>drawShape</a:t>
            </a:r>
            <a:r>
              <a:rPr lang="en-US" sz="1000" dirty="0">
                <a:solidFill>
                  <a:prstClr val="black"/>
                </a:solidFill>
                <a:latin typeface="Arial"/>
                <a:ea typeface="Times New Roman"/>
                <a:cs typeface="Times New Roman"/>
              </a:rPr>
              <a:t> function, the code transforms the context; it moves the canvas to the right and down by half the width and height of the canvas, then it scales the context by a different value in the X and Y dimensions, and then rotates the context by PI/4 radians.</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When the </a:t>
            </a:r>
            <a:r>
              <a:rPr lang="en-US" sz="1000" b="1" dirty="0">
                <a:solidFill>
                  <a:prstClr val="black"/>
                </a:solidFill>
                <a:latin typeface="Arial"/>
                <a:ea typeface="Times New Roman"/>
                <a:cs typeface="Times New Roman"/>
              </a:rPr>
              <a:t>drawShape</a:t>
            </a:r>
            <a:r>
              <a:rPr lang="en-US" sz="1000" dirty="0">
                <a:solidFill>
                  <a:prstClr val="black"/>
                </a:solidFill>
                <a:latin typeface="Arial"/>
                <a:ea typeface="Times New Roman"/>
                <a:cs typeface="Times New Roman"/>
              </a:rPr>
              <a:t> function is called, the image is transformed according to the context settings.</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If time allows, comment out each of the transformations and run the code again. Then uncomment each transformation one at a time, so that students can see the effects of each one.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Perform Matrix Transformation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Internet Explorer, click the </a:t>
            </a:r>
            <a:r>
              <a:rPr lang="en-US" sz="1000" b="1" dirty="0">
                <a:solidFill>
                  <a:prstClr val="black"/>
                </a:solidFill>
                <a:latin typeface="Arial"/>
                <a:ea typeface="Times New Roman"/>
                <a:cs typeface="Times New Roman"/>
              </a:rPr>
              <a:t>Matrix Transformations</a:t>
            </a:r>
            <a:r>
              <a:rPr lang="en-US" sz="1000" dirty="0">
                <a:solidFill>
                  <a:prstClr val="black"/>
                </a:solidFill>
                <a:latin typeface="Arial"/>
                <a:ea typeface="Times New Roman"/>
                <a:cs typeface="Segoe UI"/>
              </a:rPr>
              <a:t> button.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source window, locate the </a:t>
            </a:r>
            <a:r>
              <a:rPr lang="en-US" sz="1000" b="1" dirty="0">
                <a:solidFill>
                  <a:prstClr val="black"/>
                </a:solidFill>
                <a:latin typeface="Arial"/>
                <a:ea typeface="Times New Roman"/>
                <a:cs typeface="Times New Roman"/>
              </a:rPr>
              <a:t>demoMatrixTransformations</a:t>
            </a:r>
            <a:r>
              <a:rPr lang="en-US" sz="1000" dirty="0">
                <a:solidFill>
                  <a:prstClr val="black"/>
                </a:solidFill>
                <a:latin typeface="Arial"/>
                <a:ea typeface="Times New Roman"/>
                <a:cs typeface="Segoe UI"/>
              </a:rPr>
              <a:t> function and review the code: </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Segoe UI"/>
              </a:rPr>
              <a:t>This function is similar to the previous one in that it transforms the context and then calls the </a:t>
            </a:r>
            <a:r>
              <a:rPr lang="en-US" sz="1000" b="1" dirty="0">
                <a:solidFill>
                  <a:prstClr val="black"/>
                </a:solidFill>
                <a:latin typeface="Arial"/>
                <a:ea typeface="Times New Roman"/>
                <a:cs typeface="Times New Roman"/>
              </a:rPr>
              <a:t>drawShape</a:t>
            </a:r>
            <a:r>
              <a:rPr lang="en-US" sz="1000" dirty="0">
                <a:solidFill>
                  <a:prstClr val="black"/>
                </a:solidFill>
                <a:latin typeface="Arial"/>
                <a:ea typeface="Times New Roman"/>
                <a:cs typeface="Segoe UI"/>
              </a:rPr>
              <a:t> function to display the image.</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Segoe UI"/>
              </a:rPr>
              <a:t>The difference is that this function uses the </a:t>
            </a:r>
            <a:r>
              <a:rPr lang="en-US" sz="1000" b="1" dirty="0">
                <a:solidFill>
                  <a:prstClr val="black"/>
                </a:solidFill>
                <a:latin typeface="Arial"/>
                <a:ea typeface="Times New Roman"/>
                <a:cs typeface="Times New Roman"/>
              </a:rPr>
              <a:t>transform</a:t>
            </a:r>
            <a:r>
              <a:rPr lang="en-US" sz="1000" dirty="0">
                <a:solidFill>
                  <a:prstClr val="black"/>
                </a:solidFill>
                <a:latin typeface="Arial"/>
                <a:ea typeface="Times New Roman"/>
                <a:cs typeface="Segoe UI"/>
              </a:rPr>
              <a:t> function to perform a matrix transformation, scaling, skewing, and translating the context in a single function call.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Close the source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Close Internet Explorer.</a:t>
            </a: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21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3122046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Read the Lab Scenario to students and point out that they should read each scenario before attempting the lab for a module.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Visual Studio, and open the </a:t>
            </a:r>
            <a:r>
              <a:rPr lang="en-US" sz="1000" b="1" dirty="0">
                <a:effectLst/>
                <a:latin typeface="Arial"/>
                <a:ea typeface="Times New Roman"/>
                <a:cs typeface="Times New Roman"/>
              </a:rPr>
              <a:t>ContosoConf.sln</a:t>
            </a:r>
            <a:r>
              <a:rPr lang="en-US" sz="1000" dirty="0">
                <a:effectLst/>
                <a:latin typeface="Arial"/>
                <a:ea typeface="Times New Roman"/>
                <a:cs typeface="Segoe UI"/>
              </a:rPr>
              <a:t> solution in the </a:t>
            </a:r>
            <a:r>
              <a:rPr lang="en-US" sz="1000" b="1" dirty="0">
                <a:effectLst/>
                <a:latin typeface="Arial"/>
                <a:ea typeface="Times New Roman"/>
                <a:cs typeface="Times New Roman"/>
              </a:rPr>
              <a:t>E:\Mod11\Labfiles\Solution\Exercise 2</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Debug</a:t>
            </a:r>
            <a:r>
              <a:rPr lang="en-US" sz="1000" dirty="0">
                <a:effectLst/>
                <a:latin typeface="Arial"/>
                <a:ea typeface="Times New Roman"/>
                <a:cs typeface="Segoe UI"/>
              </a:rPr>
              <a:t> menu, click </a:t>
            </a:r>
            <a:r>
              <a:rPr lang="en-US" sz="1000" b="1" dirty="0">
                <a:effectLst/>
                <a:latin typeface="Arial"/>
                <a:ea typeface="Times New Roman"/>
                <a:cs typeface="Times New Roman"/>
              </a:rPr>
              <a:t>Start Without Debugging</a:t>
            </a:r>
            <a:r>
              <a:rPr lang="en-US" sz="1000" dirty="0">
                <a:effectLst/>
                <a:latin typeface="Arial"/>
                <a:ea typeface="Times New Roman"/>
                <a:cs typeface="Segoe UI"/>
              </a:rPr>
              <a:t>.</a:t>
            </a:r>
            <a:endParaRPr lang="en-US" sz="1000" dirty="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Internet Explorer, on the navigation bar, click </a:t>
            </a:r>
            <a:r>
              <a:rPr lang="en-US" sz="1000" b="1" dirty="0">
                <a:effectLst/>
                <a:latin typeface="Arial"/>
                <a:ea typeface="Times New Roman"/>
                <a:cs typeface="Times New Roman"/>
              </a:rPr>
              <a:t>Location</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the message box </a:t>
            </a:r>
            <a:r>
              <a:rPr lang="en-US" sz="1000" b="1" dirty="0">
                <a:effectLst/>
                <a:latin typeface="Arial"/>
                <a:ea typeface="Times New Roman"/>
                <a:cs typeface="Times New Roman"/>
              </a:rPr>
              <a:t>localhost wants to track your physical location</a:t>
            </a:r>
            <a:r>
              <a:rPr lang="en-US" sz="1000" dirty="0">
                <a:effectLst/>
                <a:latin typeface="Arial"/>
                <a:ea typeface="Times New Roman"/>
                <a:cs typeface="Segoe UI"/>
              </a:rPr>
              <a:t>, click </a:t>
            </a:r>
            <a:r>
              <a:rPr lang="en-US" sz="1000" b="1" dirty="0">
                <a:effectLst/>
                <a:latin typeface="Arial"/>
                <a:ea typeface="Times New Roman"/>
                <a:cs typeface="Times New Roman"/>
              </a:rPr>
              <a:t>Allow once</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Scroll down and point out the location map. Mention that students will implement part of this map in exercise 1.</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the location map, click </a:t>
            </a:r>
            <a:r>
              <a:rPr lang="en-US" sz="1000" b="1" dirty="0">
                <a:effectLst/>
                <a:latin typeface="Arial"/>
                <a:ea typeface="Times New Roman"/>
                <a:cs typeface="Times New Roman"/>
              </a:rPr>
              <a:t>Room B</a:t>
            </a:r>
            <a:r>
              <a:rPr lang="en-US" sz="1000" dirty="0">
                <a:effectLst/>
                <a:latin typeface="Arial"/>
                <a:ea typeface="Times New Roman"/>
                <a:cs typeface="Segoe UI"/>
              </a:rPr>
              <a:t>. Point out that that students will write code to catch the click event of the SVG element that defines the map for room B and use this event to display the sessions being held in that room.</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Close Internet Explorer.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ContosoConf</a:t>
            </a:r>
            <a:r>
              <a:rPr lang="en-US" sz="1000" dirty="0">
                <a:effectLst/>
                <a:latin typeface="Arial"/>
                <a:ea typeface="Times New Roman"/>
                <a:cs typeface="Segoe UI"/>
              </a:rPr>
              <a:t> project, and then double-click </a:t>
            </a:r>
            <a:r>
              <a:rPr lang="en-US" sz="1000" b="1" dirty="0">
                <a:effectLst/>
                <a:latin typeface="Arial"/>
                <a:ea typeface="Times New Roman"/>
                <a:cs typeface="Times New Roman"/>
              </a:rPr>
              <a:t>location.htm</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the Code Editor window, find the </a:t>
            </a:r>
            <a:r>
              <a:rPr lang="en-US" sz="1000" b="1" dirty="0">
                <a:effectLst/>
                <a:latin typeface="Arial"/>
                <a:ea typeface="Times New Roman"/>
                <a:cs typeface="Times New Roman"/>
              </a:rPr>
              <a:t>&lt;svg viewBox …&gt; </a:t>
            </a:r>
            <a:r>
              <a:rPr lang="en-US" sz="1000" dirty="0">
                <a:effectLst/>
                <a:latin typeface="Arial"/>
                <a:ea typeface="Times New Roman"/>
                <a:cs typeface="Segoe UI"/>
              </a:rPr>
              <a:t>element, and explain that students will implement this element to draw venue map for Room B.</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scripts</a:t>
            </a:r>
            <a:r>
              <a:rPr lang="en-US" sz="1000" dirty="0">
                <a:effectLst/>
                <a:latin typeface="Arial"/>
                <a:ea typeface="Times New Roman"/>
                <a:cs typeface="Segoe UI"/>
              </a:rPr>
              <a:t> folder, expand the </a:t>
            </a:r>
            <a:r>
              <a:rPr lang="en-US" sz="1000" b="1" dirty="0">
                <a:effectLst/>
                <a:latin typeface="Arial"/>
                <a:ea typeface="Times New Roman"/>
                <a:cs typeface="Times New Roman"/>
              </a:rPr>
              <a:t>pages</a:t>
            </a:r>
            <a:r>
              <a:rPr lang="en-US" sz="1000" dirty="0">
                <a:effectLst/>
                <a:latin typeface="Arial"/>
                <a:ea typeface="Times New Roman"/>
                <a:cs typeface="Segoe UI"/>
              </a:rPr>
              <a:t> folder, and then double-click </a:t>
            </a:r>
            <a:r>
              <a:rPr lang="en-US" sz="1000" b="1" dirty="0">
                <a:effectLst/>
                <a:latin typeface="Arial"/>
                <a:ea typeface="Times New Roman"/>
                <a:cs typeface="Times New Roman"/>
              </a:rPr>
              <a:t>location-venue.js</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indent="-342900">
              <a:lnSpc>
                <a:spcPct val="115000"/>
              </a:lnSpc>
              <a:spcAft>
                <a:spcPts val="995"/>
              </a:spcAft>
              <a:buFont typeface="+mj-lt"/>
              <a:buAutoNum type="arabicPeriod" startAt="5"/>
            </a:pPr>
            <a:r>
              <a:rPr lang="en-US" sz="1000" dirty="0">
                <a:effectLst/>
                <a:latin typeface="Arial"/>
                <a:ea typeface="Times New Roman"/>
                <a:cs typeface="Segoe UI"/>
              </a:rPr>
              <a:t>In the Code Editor window, explain that the code in this file handles the click event for the </a:t>
            </a:r>
            <a:r>
              <a:rPr lang="en-US" sz="1000" b="1" dirty="0">
                <a:effectLst/>
                <a:latin typeface="Arial"/>
                <a:ea typeface="Times New Roman"/>
                <a:cs typeface="Times New Roman"/>
              </a:rPr>
              <a:t>&lt;</a:t>
            </a:r>
            <a:r>
              <a:rPr lang="en-US" sz="1000" b="1" dirty="0" err="1">
                <a:effectLst/>
                <a:latin typeface="Arial"/>
                <a:ea typeface="Times New Roman"/>
                <a:cs typeface="Times New Roman"/>
              </a:rPr>
              <a:t>svg</a:t>
            </a:r>
            <a:r>
              <a:rPr lang="en-US" sz="1000" b="1" dirty="0">
                <a:effectLst/>
                <a:latin typeface="Arial"/>
                <a:ea typeface="Times New Roman"/>
                <a:cs typeface="Times New Roman"/>
              </a:rPr>
              <a:t>&gt; </a:t>
            </a:r>
            <a:r>
              <a:rPr lang="en-US" sz="1000" dirty="0">
                <a:solidFill>
                  <a:prstClr val="black"/>
                </a:solidFill>
                <a:latin typeface="Arial"/>
                <a:ea typeface="Times New Roman"/>
                <a:cs typeface="Segoe UI"/>
              </a:rPr>
              <a:t>element and displays the list of sessions that run in the room that the user clicked.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62459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speaker-badge.htm</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the Code Editor window, find the following section: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&lt;section class="page-section badge"&gt;</a:t>
            </a:r>
          </a:p>
          <a:p>
            <a:pPr marL="100330" marR="100330" lvl="0">
              <a:lnSpc>
                <a:spcPct val="115000"/>
              </a:lnSpc>
              <a:spcAft>
                <a:spcPts val="995"/>
              </a:spcAft>
            </a:pPr>
            <a:r>
              <a:rPr lang="en-US" sz="1000" dirty="0">
                <a:solidFill>
                  <a:prstClr val="black"/>
                </a:solidFill>
                <a:latin typeface="Arial"/>
                <a:ea typeface="Times New Roman"/>
                <a:cs typeface="Times New Roman"/>
              </a:rPr>
              <a:t>    &lt;div class="container"&gt;</a:t>
            </a:r>
          </a:p>
          <a:p>
            <a:pPr marL="100330" marR="100330" lvl="0">
              <a:lnSpc>
                <a:spcPct val="115000"/>
              </a:lnSpc>
              <a:spcAft>
                <a:spcPts val="995"/>
              </a:spcAft>
            </a:pPr>
            <a:r>
              <a:rPr lang="en-US" sz="1000" dirty="0">
                <a:solidFill>
                  <a:prstClr val="black"/>
                </a:solidFill>
                <a:latin typeface="Arial"/>
                <a:ea typeface="Times New Roman"/>
                <a:cs typeface="Times New Roman"/>
              </a:rPr>
              <a:t>        &lt;h1&gt;Create your speaker badge for ContosoConf&lt;/h1&gt;</a:t>
            </a:r>
          </a:p>
          <a:p>
            <a:pPr marL="100330" marR="100330" lvl="0">
              <a:lnSpc>
                <a:spcPct val="115000"/>
              </a:lnSpc>
              <a:spcAft>
                <a:spcPts val="995"/>
              </a:spcAft>
            </a:pPr>
            <a:r>
              <a:rPr lang="en-US" sz="1000" dirty="0">
                <a:solidFill>
                  <a:prstClr val="black"/>
                </a:solidFill>
                <a:latin typeface="Arial"/>
                <a:ea typeface="Times New Roman"/>
                <a:cs typeface="Times New Roman"/>
              </a:rPr>
              <a:t>        &lt;!-- TODO: Add canvas here --&gt;</a:t>
            </a:r>
          </a:p>
          <a:p>
            <a:pPr marL="100330" marR="100330" lvl="0">
              <a:lnSpc>
                <a:spcPct val="115000"/>
              </a:lnSpc>
              <a:spcAft>
                <a:spcPts val="995"/>
              </a:spcAft>
            </a:pPr>
            <a:r>
              <a:rPr lang="en-US" sz="1000" dirty="0">
                <a:solidFill>
                  <a:prstClr val="black"/>
                </a:solidFill>
                <a:latin typeface="Arial"/>
                <a:ea typeface="Times New Roman"/>
                <a:cs typeface="Times New Roman"/>
              </a:rPr>
              <a:t>        &lt;canvas</a:t>
            </a:r>
          </a:p>
          <a:p>
            <a:pPr marL="100330" marR="100330" lvl="0">
              <a:lnSpc>
                <a:spcPct val="115000"/>
              </a:lnSpc>
              <a:spcAft>
                <a:spcPts val="995"/>
              </a:spcAft>
            </a:pPr>
            <a:r>
              <a:rPr lang="en-US" sz="1000" dirty="0">
                <a:solidFill>
                  <a:prstClr val="black"/>
                </a:solidFill>
                <a:latin typeface="Arial"/>
                <a:ea typeface="Times New Roman"/>
                <a:cs typeface="Times New Roman"/>
              </a:rPr>
              <a:t>            width="500"</a:t>
            </a:r>
          </a:p>
          <a:p>
            <a:pPr marL="100330" marR="100330" lvl="0">
              <a:lnSpc>
                <a:spcPct val="115000"/>
              </a:lnSpc>
              <a:spcAft>
                <a:spcPts val="995"/>
              </a:spcAft>
            </a:pPr>
            <a:r>
              <a:rPr lang="en-US" sz="1000" dirty="0">
                <a:solidFill>
                  <a:prstClr val="black"/>
                </a:solidFill>
                <a:latin typeface="Arial"/>
                <a:ea typeface="Times New Roman"/>
                <a:cs typeface="Times New Roman"/>
              </a:rPr>
              <a:t>            height="200"</a:t>
            </a:r>
          </a:p>
          <a:p>
            <a:pPr marL="100330" marR="100330" lvl="0">
              <a:lnSpc>
                <a:spcPct val="115000"/>
              </a:lnSpc>
              <a:spcAft>
                <a:spcPts val="995"/>
              </a:spcAft>
            </a:pPr>
            <a:r>
              <a:rPr lang="en-US" sz="1000" dirty="0">
                <a:solidFill>
                  <a:prstClr val="black"/>
                </a:solidFill>
                <a:latin typeface="Arial"/>
                <a:ea typeface="Times New Roman"/>
                <a:cs typeface="Times New Roman"/>
              </a:rPr>
              <a:t>            style="border: 1px solid #888"</a:t>
            </a:r>
          </a:p>
          <a:p>
            <a:pPr marL="100330" marR="100330" lvl="0">
              <a:lnSpc>
                <a:spcPct val="115000"/>
              </a:lnSpc>
              <a:spcAft>
                <a:spcPts val="995"/>
              </a:spcAft>
            </a:pPr>
            <a:r>
              <a:rPr lang="en-US" sz="1000" dirty="0">
                <a:solidFill>
                  <a:prstClr val="black"/>
                </a:solidFill>
                <a:latin typeface="Arial"/>
                <a:ea typeface="Times New Roman"/>
                <a:cs typeface="Times New Roman"/>
              </a:rPr>
              <a:t>            data-speaker-id="234724"</a:t>
            </a:r>
          </a:p>
          <a:p>
            <a:pPr marL="100330" marR="100330" lvl="0">
              <a:lnSpc>
                <a:spcPct val="115000"/>
              </a:lnSpc>
              <a:spcAft>
                <a:spcPts val="995"/>
              </a:spcAft>
            </a:pPr>
            <a:r>
              <a:rPr lang="en-US" sz="1000" dirty="0">
                <a:solidFill>
                  <a:prstClr val="black"/>
                </a:solidFill>
                <a:latin typeface="Arial"/>
                <a:ea typeface="Times New Roman"/>
                <a:cs typeface="Times New Roman"/>
              </a:rPr>
              <a:t>            data-speaker-name="Mark Hanson"&gt;</a:t>
            </a:r>
          </a:p>
          <a:p>
            <a:pPr marL="100330" marR="100330" lvl="0">
              <a:lnSpc>
                <a:spcPct val="115000"/>
              </a:lnSpc>
              <a:spcAft>
                <a:spcPts val="995"/>
              </a:spcAft>
            </a:pPr>
            <a:r>
              <a:rPr lang="en-US" sz="1000" dirty="0">
                <a:solidFill>
                  <a:prstClr val="black"/>
                </a:solidFill>
                <a:latin typeface="Arial"/>
                <a:ea typeface="Times New Roman"/>
                <a:cs typeface="Times New Roman"/>
              </a:rPr>
              <a:t>        &lt;/canvas&gt;</a:t>
            </a:r>
          </a:p>
          <a:p>
            <a:pPr marL="100330" marR="100330" lvl="0">
              <a:lnSpc>
                <a:spcPct val="115000"/>
              </a:lnSpc>
              <a:spcAft>
                <a:spcPts val="995"/>
              </a:spcAft>
            </a:pPr>
            <a:r>
              <a:rPr lang="en-US" sz="1000" dirty="0">
                <a:solidFill>
                  <a:prstClr val="black"/>
                </a:solidFill>
                <a:latin typeface="Arial"/>
                <a:ea typeface="Times New Roman"/>
                <a:cs typeface="Times New Roman"/>
              </a:rPr>
              <a:t>    &lt;/div&gt;</a:t>
            </a:r>
          </a:p>
          <a:p>
            <a:pPr marL="100330" marR="100330" lvl="0">
              <a:lnSpc>
                <a:spcPct val="115000"/>
              </a:lnSpc>
              <a:spcAft>
                <a:spcPts val="995"/>
              </a:spcAft>
            </a:pPr>
            <a:r>
              <a:rPr lang="en-US" sz="1000" dirty="0">
                <a:solidFill>
                  <a:prstClr val="black"/>
                </a:solidFill>
                <a:latin typeface="Arial"/>
                <a:ea typeface="Times New Roman"/>
                <a:cs typeface="Times New Roman"/>
              </a:rPr>
              <a:t>&lt;/section&gt;</a:t>
            </a: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Segoe UI"/>
              </a:rPr>
              <a:t>Explain that in exercise 2 students will create the </a:t>
            </a:r>
            <a:r>
              <a:rPr lang="en-US" sz="1000" b="1" dirty="0">
                <a:solidFill>
                  <a:prstClr val="black"/>
                </a:solidFill>
                <a:latin typeface="Arial"/>
                <a:ea typeface="Times New Roman"/>
                <a:cs typeface="Times New Roman"/>
              </a:rPr>
              <a:t>&lt;canvas&gt;</a:t>
            </a:r>
            <a:r>
              <a:rPr lang="en-US" sz="1000" dirty="0">
                <a:solidFill>
                  <a:prstClr val="black"/>
                </a:solidFill>
                <a:latin typeface="Arial"/>
                <a:ea typeface="Times New Roman"/>
                <a:cs typeface="Segoe UI"/>
              </a:rPr>
              <a:t> element in this section and use it to display the photograph of the instructor, rather than using an </a:t>
            </a:r>
            <a:r>
              <a:rPr lang="en-US" sz="1000" b="1" dirty="0">
                <a:solidFill>
                  <a:prstClr val="black"/>
                </a:solidFill>
                <a:latin typeface="Arial"/>
                <a:ea typeface="Times New Roman"/>
                <a:cs typeface="Times New Roman"/>
              </a:rPr>
              <a:t>&lt;img&gt;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Arial" pitchFamily="34" charset="0"/>
              <a:buChar char="•"/>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Arial" pitchFamily="34" charset="0"/>
              <a:buChar char="•"/>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if it is not already running,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23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3184633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Segoe UI"/>
              </a:rPr>
              <a:t>Exercise 1: Creating an Interactive Venue Map by Using SVG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an interactive conference venue map.</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complete the partially completed SVG mark-up of the venue map. Next, you will add interactive styling to the SVG by using CSS. Then you will handle SVG element click events to display extra information about conference rooms. Finally, you will run the application, view the Location page, and verify that the venue map is interactive.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Mention to students that a working solution for this exercise is available in the </a:t>
            </a:r>
            <a:r>
              <a:rPr lang="en-US" sz="1000" b="1" dirty="0">
                <a:latin typeface="Arial"/>
                <a:ea typeface="Calibri"/>
                <a:cs typeface="Times New Roman"/>
              </a:rPr>
              <a:t>E:\Mod11\Labfiles\Solution\Exercise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Creating a Speaker Badge by Using the Canvas API</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use the Canvas API to draw the elements of a conference speaker’s badge.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create a canvas element on the speaker badge page. Next, you will write JavaScript code to implement methods that draw parts of the badge. Finally, you will run the application and test the speaker badge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E:\Mod11\Labfiles\Starter\Exercise 2</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a working solution for this exercise is available in the </a:t>
            </a:r>
            <a:r>
              <a:rPr lang="en-US" sz="1000" b="1" dirty="0">
                <a:latin typeface="Arial"/>
                <a:ea typeface="Calibri"/>
                <a:cs typeface="Times New Roman"/>
              </a:rPr>
              <a:t>E:\Mod11\Labfiles\Solution\Exercise 2</a:t>
            </a:r>
            <a:r>
              <a:rPr lang="en-US" sz="1000" dirty="0">
                <a:latin typeface="Arial"/>
                <a:ea typeface="Calibri"/>
                <a:cs typeface="Segoe UI"/>
              </a:rPr>
              <a:t>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3751430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B34367CC-88F4-45C3-A14D-66EA2CB66F95}"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2411740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statements about SVG is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You can use SVG to draw complex shapes, and fill them with gradients and patterns.</a:t>
            </a:r>
          </a:p>
          <a:p>
            <a:pPr>
              <a:lnSpc>
                <a:spcPct val="115000"/>
              </a:lnSpc>
              <a:spcAft>
                <a:spcPts val="1000"/>
              </a:spcAft>
            </a:pPr>
            <a:r>
              <a:rPr lang="en-US" sz="1000" dirty="0">
                <a:latin typeface="Arial"/>
                <a:ea typeface="Calibri"/>
                <a:cs typeface="Times New Roman"/>
              </a:rPr>
              <a:t>(   )Option 2: SVG elements are parsed by the browser when the page is first loaded, and they are then discarded from memory.</a:t>
            </a:r>
          </a:p>
          <a:p>
            <a:pPr>
              <a:lnSpc>
                <a:spcPct val="115000"/>
              </a:lnSpc>
              <a:spcAft>
                <a:spcPts val="1000"/>
              </a:spcAft>
            </a:pPr>
            <a:r>
              <a:rPr lang="en-US" sz="1000" dirty="0">
                <a:latin typeface="Arial"/>
                <a:ea typeface="Calibri"/>
                <a:cs typeface="Times New Roman"/>
              </a:rPr>
              <a:t>(   )Option 3: You can create SVG elements dynamically by using DOM functions such as document.createElement().</a:t>
            </a:r>
          </a:p>
          <a:p>
            <a:pPr>
              <a:lnSpc>
                <a:spcPct val="115000"/>
              </a:lnSpc>
              <a:spcAft>
                <a:spcPts val="1000"/>
              </a:spcAft>
            </a:pPr>
            <a:r>
              <a:rPr lang="en-US" sz="1000" dirty="0">
                <a:latin typeface="Arial"/>
                <a:ea typeface="Calibri"/>
                <a:cs typeface="Times New Roman"/>
              </a:rPr>
              <a:t>(   )Option 4: You can handle events on SVG elements.</a:t>
            </a:r>
          </a:p>
          <a:p>
            <a:pPr>
              <a:lnSpc>
                <a:spcPct val="115000"/>
              </a:lnSpc>
              <a:spcAft>
                <a:spcPts val="1000"/>
              </a:spcAft>
            </a:pPr>
            <a:r>
              <a:rPr lang="en-US" sz="1000" dirty="0">
                <a:latin typeface="Arial"/>
                <a:ea typeface="Calibri"/>
                <a:cs typeface="Times New Roman"/>
              </a:rPr>
              <a:t>(   )Option 5: SVG elements must be enclosed in an &lt;svg&gt; container element on a web page.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SVG elements are parsed by the browser when the page is first loaded, and they are then discarded from memory.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When might you consider using the Canvas API instead of using SVG?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3862844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SVG is very powerful API, but it is also very low level. This lesson concentrates on the core syntax and features of SVG. In the real world, students are likely to use drawing tools and other utilities that can generate the SVG elements as output, and import the resulting content into their websites.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2383672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key points to mention in this topic are that SVG is scalable and vector-based (hence its name). This enables a developer to define graphics that automatically scale to the user's device, but at the cost of the time and memory required to perform the necessary calculations.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how the model is fully programmable, enabling a developer to write JavaScript code that can control the way in which an image responds to user input and apply styling.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1073637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SVG graphics consist of a small number of fundamental shapes to which the developer can apply effects and styles.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the file E:\Mod11\Democode\SvgShapes.html contains a copy of many of the SVG examples shown in this lesson. If time allows, open this file by using Notepad and show the code for each example, then display the file in Internet Explorer so that students can see the results.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2935590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order of graphical child elements in the </a:t>
            </a:r>
            <a:r>
              <a:rPr lang="en-US" sz="1000" b="1" dirty="0">
                <a:latin typeface="Arial"/>
                <a:ea typeface="Calibri"/>
                <a:cs typeface="Times New Roman"/>
              </a:rPr>
              <a:t>&lt;svg&gt;</a:t>
            </a:r>
            <a:r>
              <a:rPr lang="en-US" sz="1000" dirty="0">
                <a:latin typeface="Arial"/>
                <a:ea typeface="Calibri"/>
                <a:cs typeface="Segoe UI"/>
              </a:rPr>
              <a:t> element determines the Z-order in which they appear; later elements appear in front of earlier elements.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434251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&lt;path&gt;</a:t>
            </a:r>
            <a:r>
              <a:rPr lang="en-US" sz="1000" dirty="0">
                <a:latin typeface="Arial"/>
                <a:ea typeface="Calibri"/>
                <a:cs typeface="Segoe UI"/>
              </a:rPr>
              <a:t> element is particularly powerful. The commands enable a developer to draw almost any shape or curve. However, do not go into detail, but instead refer students who require more information to the additional reading highlighted in the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3163754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Point out that the results of the example code fragments shown in the notes are displayed on the slide.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732762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Do not go into detail on these elements; just point out that they are available and that developers can use them to create an amazing range of effects. However, remind students that complex SVG effects can be processor intensive, so a web page that uses them might incur a performance hit, resulting in slower response times to user actions. Remind students that not all users will necessarily be running a web browser on a -powerful computer that can quickly perform complex arithmetic.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4367CC-88F4-45C3-A14D-66EA2CB66F95}"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Creating Advanced Graphics</a:t>
            </a:r>
          </a:p>
        </p:txBody>
      </p:sp>
    </p:spTree>
    <p:extLst>
      <p:ext uri="{BB962C8B-B14F-4D97-AF65-F5344CB8AC3E}">
        <p14:creationId xmlns:p14="http://schemas.microsoft.com/office/powerpoint/2010/main" val="124119126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6704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a:t>Module 11</a:t>
            </a:r>
          </a:p>
        </p:txBody>
      </p:sp>
      <p:sp>
        <p:nvSpPr>
          <p:cNvPr id="3" name="Subtitle 2"/>
          <p:cNvSpPr>
            <a:spLocks noGrp="1"/>
          </p:cNvSpPr>
          <p:nvPr>
            <p:ph type="subTitle" sz="quarter" idx="1"/>
          </p:nvPr>
        </p:nvSpPr>
        <p:spPr/>
        <p:txBody>
          <a:bodyPr/>
          <a:lstStyle/>
          <a:p>
            <a:r>
              <a:rPr lang="en-US" dirty="0"/>
              <a:t>Creating Advanced Graphics
</a:t>
            </a:r>
          </a:p>
        </p:txBody>
      </p:sp>
    </p:spTree>
    <p:extLst>
      <p:ext uri="{BB962C8B-B14F-4D97-AF65-F5344CB8AC3E}">
        <p14:creationId xmlns:p14="http://schemas.microsoft.com/office/powerpoint/2010/main" val="3668492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421109f2-0680-4f24-9f11-7540047e02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Graphical Text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draw text:</a:t>
            </a:r>
          </a:p>
          <a:p>
            <a:r>
              <a:rPr lang="en-GB" dirty="0"/>
              <a:t>Use the following </a:t>
            </a:r>
            <a:br>
              <a:rPr lang="en-GB" dirty="0"/>
            </a:br>
            <a:r>
              <a:rPr lang="en-GB" dirty="0"/>
              <a:t>elements to achieve additional text effects:</a:t>
            </a:r>
          </a:p>
          <a:p>
            <a:pPr lvl="1"/>
            <a:r>
              <a:rPr lang="en-GB" dirty="0">
                <a:latin typeface="Lucida Console" pitchFamily="49" charset="0"/>
              </a:rPr>
              <a:t>&lt;linearGradient&gt;</a:t>
            </a:r>
            <a:r>
              <a:rPr lang="en-GB" dirty="0"/>
              <a:t>, </a:t>
            </a:r>
            <a:r>
              <a:rPr lang="en-GB" dirty="0">
                <a:latin typeface="Lucida Console" pitchFamily="49" charset="0"/>
              </a:rPr>
              <a:t>&lt;radialGradient&gt;</a:t>
            </a:r>
            <a:r>
              <a:rPr lang="en-GB" dirty="0"/>
              <a:t>, </a:t>
            </a:r>
            <a:r>
              <a:rPr lang="en-GB" dirty="0">
                <a:latin typeface="Lucida Console" pitchFamily="49" charset="0"/>
              </a:rPr>
              <a:t>&lt;pattern&gt;</a:t>
            </a:r>
            <a:endParaRPr lang="en-GB" dirty="0"/>
          </a:p>
          <a:p>
            <a:pPr lvl="1"/>
            <a:r>
              <a:rPr lang="en-GB" dirty="0">
                <a:latin typeface="Lucida Console" pitchFamily="49" charset="0"/>
              </a:rPr>
              <a:t>&lt;textPath&gt;</a:t>
            </a:r>
            <a:endParaRPr lang="en-GB" dirty="0"/>
          </a:p>
          <a:p>
            <a:pPr lvl="1"/>
            <a:r>
              <a:rPr lang="en-GB" dirty="0">
                <a:latin typeface="Lucida Console" pitchFamily="49" charset="0"/>
              </a:rPr>
              <a:t>&lt;tspan&gt;</a:t>
            </a:r>
            <a:endParaRPr lang="en-GB" dirty="0"/>
          </a:p>
          <a:p>
            <a:endParaRPr lang="en-US" dirty="0"/>
          </a:p>
          <a:p>
            <a:endParaRPr lang="en-US" dirty="0"/>
          </a:p>
        </p:txBody>
      </p:sp>
      <p:sp>
        <p:nvSpPr>
          <p:cNvPr id="5" name="TextBox 3"/>
          <p:cNvSpPr txBox="1"/>
          <p:nvPr/>
        </p:nvSpPr>
        <p:spPr>
          <a:xfrm>
            <a:off x="4610100" y="1018170"/>
            <a:ext cx="42291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&lt;text x="20" y="100"&gt;</a:t>
            </a:r>
          </a:p>
          <a:p>
            <a:r>
              <a:rPr lang="en-GB" b="0" dirty="0">
                <a:latin typeface="Lucida Sans Unicode" pitchFamily="34" charset="0"/>
                <a:cs typeface="Lucida Sans Unicode" pitchFamily="34" charset="0"/>
              </a:rPr>
              <a:t>  Simple text</a:t>
            </a:r>
          </a:p>
          <a:p>
            <a:r>
              <a:rPr lang="en-GB" b="0" dirty="0">
                <a:latin typeface="Lucida Sans Unicode" pitchFamily="34" charset="0"/>
                <a:cs typeface="Lucida Sans Unicode" pitchFamily="34" charset="0"/>
              </a:rPr>
              <a:t>&lt;/text&gt;</a:t>
            </a:r>
          </a:p>
        </p:txBody>
      </p:sp>
      <p:pic>
        <p:nvPicPr>
          <p:cNvPr id="6" name="Picture 5" descr="An image showing decoared text drawn by using &lt;text&gt; ele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37" y="4233899"/>
            <a:ext cx="4204144" cy="2504701"/>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An image showing text drawn by using a &lt;textpath&gt; element and a path drawn by using a &lt;path&gt; el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412" y="4233900"/>
            <a:ext cx="4029075" cy="104375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An image showing text drawn by using a &lt;text&gt; element and filled with a graphics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016" y="3262683"/>
            <a:ext cx="5817471" cy="69809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An image showing text drawn by using a &lt;textpath&gt; element and a path drawn by using a &lt;path&gt; elem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021" y="5583903"/>
            <a:ext cx="4034130" cy="115469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74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7f374183-ac8d-46a3-b691-8408050357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SVG Elements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To transform SVG elements, set the </a:t>
            </a:r>
            <a:r>
              <a:rPr lang="en-GB" dirty="0">
                <a:latin typeface="Lucida Console" pitchFamily="49" charset="0"/>
              </a:rPr>
              <a:t>transform</a:t>
            </a:r>
            <a:r>
              <a:rPr lang="en-GB" dirty="0"/>
              <a:t> attribute to a transformation function</a:t>
            </a:r>
          </a:p>
          <a:p>
            <a:endParaRPr lang="en-GB" dirty="0"/>
          </a:p>
          <a:p>
            <a:endParaRPr lang="en-GB" dirty="0"/>
          </a:p>
          <a:p>
            <a:endParaRPr lang="en-GB" dirty="0"/>
          </a:p>
          <a:p>
            <a:endParaRPr lang="en-GB" dirty="0"/>
          </a:p>
          <a:p>
            <a:endParaRPr lang="en-GB" dirty="0"/>
          </a:p>
          <a:p>
            <a:endParaRPr lang="en-GB" dirty="0"/>
          </a:p>
          <a:p>
            <a:r>
              <a:rPr lang="en-GB" dirty="0"/>
              <a:t>To perform a transformation on several elements enclose elements in a </a:t>
            </a:r>
            <a:r>
              <a:rPr lang="en-GB" dirty="0">
                <a:latin typeface="Lucida Console" pitchFamily="49" charset="0"/>
              </a:rPr>
              <a:t>&lt;g&gt;</a:t>
            </a:r>
            <a:r>
              <a:rPr lang="en-GB" dirty="0"/>
              <a:t> element, and transform the </a:t>
            </a:r>
            <a:r>
              <a:rPr lang="en-GB" dirty="0">
                <a:latin typeface="Lucida Console" pitchFamily="49" charset="0"/>
              </a:rPr>
              <a:t>&lt;g&gt;</a:t>
            </a:r>
          </a:p>
          <a:p>
            <a:endParaRPr lang="en-GB" dirty="0">
              <a:latin typeface="Lucida Console" pitchFamily="49" charset="0"/>
            </a:endParaRPr>
          </a:p>
          <a:p>
            <a:endParaRPr lang="en-GB" dirty="0"/>
          </a:p>
          <a:p>
            <a:endParaRPr lang="en-US" dirty="0"/>
          </a:p>
        </p:txBody>
      </p:sp>
      <p:sp>
        <p:nvSpPr>
          <p:cNvPr id="5" name="TextBox 3"/>
          <p:cNvSpPr txBox="1"/>
          <p:nvPr/>
        </p:nvSpPr>
        <p:spPr>
          <a:xfrm>
            <a:off x="595819" y="2075872"/>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rotate(angle, cx, cy)</a:t>
            </a:r>
          </a:p>
        </p:txBody>
      </p:sp>
      <p:sp>
        <p:nvSpPr>
          <p:cNvPr id="6" name="TextBox 4"/>
          <p:cNvSpPr txBox="1"/>
          <p:nvPr/>
        </p:nvSpPr>
        <p:spPr>
          <a:xfrm>
            <a:off x="595819" y="2673804"/>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translate(dx, dy)</a:t>
            </a:r>
          </a:p>
        </p:txBody>
      </p:sp>
      <p:sp>
        <p:nvSpPr>
          <p:cNvPr id="7" name="TextBox 5"/>
          <p:cNvSpPr txBox="1"/>
          <p:nvPr/>
        </p:nvSpPr>
        <p:spPr>
          <a:xfrm>
            <a:off x="595819" y="3246673"/>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scale(sx, sy)</a:t>
            </a:r>
          </a:p>
        </p:txBody>
      </p:sp>
      <p:sp>
        <p:nvSpPr>
          <p:cNvPr id="8" name="TextBox 6"/>
          <p:cNvSpPr txBox="1"/>
          <p:nvPr/>
        </p:nvSpPr>
        <p:spPr>
          <a:xfrm>
            <a:off x="595819" y="3816804"/>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skewX(angle)</a:t>
            </a:r>
          </a:p>
        </p:txBody>
      </p:sp>
      <p:sp>
        <p:nvSpPr>
          <p:cNvPr id="9" name="TextBox 7"/>
          <p:cNvSpPr txBox="1"/>
          <p:nvPr/>
        </p:nvSpPr>
        <p:spPr>
          <a:xfrm>
            <a:off x="595819" y="4426404"/>
            <a:ext cx="2633764"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skewY(angle)</a:t>
            </a:r>
          </a:p>
        </p:txBody>
      </p:sp>
      <p:pic>
        <p:nvPicPr>
          <p:cNvPr id="10" name="Picture 9" descr="An image showing a rectangle transformed, scaled, and rotated by using an &lt;svg&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057" y="1875006"/>
            <a:ext cx="324802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96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02ca130-d666-4727-9694-0d3e399db5b7">
    <p:spTree>
      <p:nvGrpSpPr>
        <p:cNvPr id="1" name=""/>
        <p:cNvGrpSpPr/>
        <p:nvPr/>
      </p:nvGrpSpPr>
      <p:grpSpPr>
        <a:xfrm>
          <a:off x="0" y="0"/>
          <a:ext cx="0" cy="0"/>
          <a:chOff x="0" y="0"/>
          <a:chExt cx="0" cy="0"/>
        </a:xfrm>
      </p:grpSpPr>
      <p:sp>
        <p:nvSpPr>
          <p:cNvPr id="2" name="Title 1"/>
          <p:cNvSpPr>
            <a:spLocks noGrp="1"/>
          </p:cNvSpPr>
          <p:nvPr>
            <p:ph type="title"/>
          </p:nvPr>
        </p:nvSpPr>
        <p:spPr>
          <a:xfrm>
            <a:off x="395536" y="-2"/>
            <a:ext cx="8683625" cy="740664"/>
          </a:xfrm>
        </p:spPr>
        <p:txBody>
          <a:bodyPr/>
          <a:lstStyle/>
          <a:p>
            <a:r>
              <a:rPr lang="en-GB" dirty="0"/>
              <a:t>Demonstration: Using SVG Transformations and 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Complete Demo 1 in lesson 11</a:t>
            </a:r>
          </a:p>
        </p:txBody>
      </p:sp>
    </p:spTree>
    <p:extLst>
      <p:ext uri="{BB962C8B-B14F-4D97-AF65-F5344CB8AC3E}">
        <p14:creationId xmlns:p14="http://schemas.microsoft.com/office/powerpoint/2010/main" val="4133849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736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Lesson 2: Drawing Graphics by Using the Canvas API</a:t>
            </a:r>
            <a:endParaRPr lang="en-US" dirty="0"/>
          </a:p>
        </p:txBody>
      </p:sp>
      <p:sp>
        <p:nvSpPr>
          <p:cNvPr id="3" name="Text Placeholder 2"/>
          <p:cNvSpPr>
            <a:spLocks noGrp="1"/>
          </p:cNvSpPr>
          <p:nvPr>
            <p:ph type="body" idx="1"/>
          </p:nvPr>
        </p:nvSpPr>
        <p:spPr/>
        <p:txBody>
          <a:bodyPr/>
          <a:lstStyle/>
          <a:p>
            <a:r>
              <a:rPr lang="en-GB" dirty="0"/>
              <a:t>What is the Canvas API?
Using the Canvas API
Drawing Paths
Using Gradients and Patterns
Transforming Shapes
Demonstration: Performing Transformations by Using the Canvas API
Demonstration: Creating Advanced Graphics</a:t>
            </a:r>
            <a:endParaRPr lang="en-US" dirty="0"/>
          </a:p>
        </p:txBody>
      </p:sp>
    </p:spTree>
    <p:extLst>
      <p:ext uri="{BB962C8B-B14F-4D97-AF65-F5344CB8AC3E}">
        <p14:creationId xmlns:p14="http://schemas.microsoft.com/office/powerpoint/2010/main" val="215460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the Canvas API?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The Canvas API enables you to draw onto a bitmap area </a:t>
            </a:r>
          </a:p>
          <a:p>
            <a:pPr marL="627063" lvl="1" indent="-342900"/>
            <a:r>
              <a:rPr lang="en-GB" dirty="0"/>
              <a:t>Immediate mode: "fire and forget" </a:t>
            </a:r>
          </a:p>
          <a:p>
            <a:pPr marL="627063" lvl="1" indent="-342900"/>
            <a:r>
              <a:rPr lang="en-GB" dirty="0"/>
              <a:t>It does not remember what you drew last</a:t>
            </a:r>
          </a:p>
          <a:p>
            <a:pPr marL="0" indent="0">
              <a:buNone/>
            </a:pPr>
            <a:endParaRPr lang="en-GB" dirty="0"/>
          </a:p>
          <a:p>
            <a:r>
              <a:rPr lang="en-GB" dirty="0"/>
              <a:t>JavaScript APIs and drawing primitives </a:t>
            </a:r>
          </a:p>
          <a:p>
            <a:pPr lvl="1"/>
            <a:r>
              <a:rPr lang="en-GB" dirty="0"/>
              <a:t>Simple API: 45 methods, 21 attributes </a:t>
            </a:r>
          </a:p>
          <a:p>
            <a:pPr lvl="1"/>
            <a:r>
              <a:rPr lang="en-GB" dirty="0"/>
              <a:t>Rectangles, lines, fills, arcs, Bezier curves, …</a:t>
            </a:r>
          </a:p>
          <a:p>
            <a:pPr marL="0" indent="0">
              <a:buNone/>
            </a:pPr>
            <a:endParaRPr lang="en-GB" dirty="0"/>
          </a:p>
          <a:p>
            <a:r>
              <a:rPr lang="en-GB" dirty="0"/>
              <a:t>No DOM support</a:t>
            </a:r>
          </a:p>
          <a:p>
            <a:pPr marL="627063" lvl="1" indent="-342900"/>
            <a:r>
              <a:rPr lang="en-GB" dirty="0"/>
              <a:t>A canvas is a "black box"</a:t>
            </a:r>
          </a:p>
          <a:p>
            <a:endParaRPr lang="en-US" dirty="0"/>
          </a:p>
        </p:txBody>
      </p:sp>
    </p:spTree>
    <p:extLst>
      <p:ext uri="{BB962C8B-B14F-4D97-AF65-F5344CB8AC3E}">
        <p14:creationId xmlns:p14="http://schemas.microsoft.com/office/powerpoint/2010/main" val="3695058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Canvas API</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a </a:t>
            </a:r>
            <a:r>
              <a:rPr lang="en-US" b="1" dirty="0"/>
              <a:t>&lt;canvas&gt; </a:t>
            </a:r>
            <a:r>
              <a:rPr lang="en-US" dirty="0"/>
              <a:t>element</a:t>
            </a:r>
          </a:p>
          <a:p>
            <a:endParaRPr lang="en-US" dirty="0"/>
          </a:p>
          <a:p>
            <a:endParaRPr lang="en-US" dirty="0"/>
          </a:p>
          <a:p>
            <a:r>
              <a:rPr lang="en-US" dirty="0"/>
              <a:t>Define styles for the </a:t>
            </a:r>
            <a:r>
              <a:rPr lang="en-US" b="1" dirty="0"/>
              <a:t>&lt;canvas&gt; </a:t>
            </a:r>
            <a:r>
              <a:rPr lang="en-US" dirty="0"/>
              <a:t>element</a:t>
            </a:r>
          </a:p>
          <a:p>
            <a:endParaRPr lang="en-US" dirty="0"/>
          </a:p>
          <a:p>
            <a:endParaRPr lang="en-US" dirty="0"/>
          </a:p>
          <a:p>
            <a:endParaRPr lang="en-US" dirty="0"/>
          </a:p>
          <a:p>
            <a:r>
              <a:rPr lang="en-US" dirty="0"/>
              <a:t>Write JavaScript code to draw on the canvas</a:t>
            </a:r>
          </a:p>
        </p:txBody>
      </p:sp>
      <p:sp>
        <p:nvSpPr>
          <p:cNvPr id="5" name="TextBox 3"/>
          <p:cNvSpPr txBox="1"/>
          <p:nvPr/>
        </p:nvSpPr>
        <p:spPr>
          <a:xfrm>
            <a:off x="381000" y="1447800"/>
            <a:ext cx="8305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&lt;h1&gt;Getting started with canvas&lt;/h1&gt;</a:t>
            </a:r>
          </a:p>
          <a:p>
            <a:r>
              <a:rPr lang="en-GB" b="0" dirty="0">
                <a:latin typeface="Lucida Sans Unicode" pitchFamily="34" charset="0"/>
                <a:cs typeface="Lucida Sans Unicode" pitchFamily="34" charset="0"/>
              </a:rPr>
              <a:t>&lt;canvas id="myCanvas"&gt;No canvas support&lt;/canvas&gt;</a:t>
            </a:r>
          </a:p>
        </p:txBody>
      </p:sp>
      <p:sp>
        <p:nvSpPr>
          <p:cNvPr id="6" name="TextBox 5"/>
          <p:cNvSpPr txBox="1"/>
          <p:nvPr/>
        </p:nvSpPr>
        <p:spPr>
          <a:xfrm>
            <a:off x="381000" y="5008602"/>
            <a:ext cx="83058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canvas = document.getElementById('myCanvas');</a:t>
            </a:r>
          </a:p>
          <a:p>
            <a:r>
              <a:rPr lang="en-GB" b="0" dirty="0">
                <a:latin typeface="Lucida Sans Unicode" pitchFamily="34" charset="0"/>
                <a:cs typeface="Lucida Sans Unicode" pitchFamily="34" charset="0"/>
              </a:rPr>
              <a:t>var context = canvas.getContext('2d');</a:t>
            </a:r>
          </a:p>
          <a:p>
            <a:r>
              <a:rPr lang="en-GB" b="0" dirty="0">
                <a:latin typeface="Lucida Sans Unicode" pitchFamily="34" charset="0"/>
                <a:cs typeface="Lucida Sans Unicode" pitchFamily="34" charset="0"/>
              </a:rPr>
              <a:t>context.fillStyle = "red";</a:t>
            </a:r>
          </a:p>
          <a:p>
            <a:r>
              <a:rPr lang="en-GB" b="0" dirty="0">
                <a:latin typeface="Lucida Sans Unicode" pitchFamily="34" charset="0"/>
                <a:cs typeface="Lucida Sans Unicode" pitchFamily="34" charset="0"/>
              </a:rPr>
              <a:t>context.fillRect(20, 20, canvas.width - 40, canvas.height - 40);</a:t>
            </a:r>
          </a:p>
        </p:txBody>
      </p:sp>
      <p:sp>
        <p:nvSpPr>
          <p:cNvPr id="7" name="TextBox 6"/>
          <p:cNvSpPr txBox="1"/>
          <p:nvPr/>
        </p:nvSpPr>
        <p:spPr>
          <a:xfrm>
            <a:off x="381000" y="3106366"/>
            <a:ext cx="49530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canvas {</a:t>
            </a:r>
          </a:p>
          <a:p>
            <a:r>
              <a:rPr lang="en-GB" b="0" dirty="0">
                <a:latin typeface="Lucida Sans Unicode" pitchFamily="34" charset="0"/>
                <a:cs typeface="Lucida Sans Unicode" pitchFamily="34" charset="0"/>
              </a:rPr>
              <a:t>    border: 2px solid darkblue;</a:t>
            </a:r>
          </a:p>
          <a:p>
            <a:r>
              <a:rPr lang="en-GB" b="0" dirty="0">
                <a:latin typeface="Lucida Sans Unicode" pitchFamily="34" charset="0"/>
                <a:cs typeface="Lucida Sans Unicode" pitchFamily="34" charset="0"/>
              </a:rPr>
              <a:t>    background-color: lightgreen;  </a:t>
            </a:r>
          </a:p>
          <a:p>
            <a:r>
              <a:rPr lang="en-GB" b="0" dirty="0">
                <a:latin typeface="Lucida Sans Unicode" pitchFamily="34" charset="0"/>
                <a:cs typeface="Lucida Sans Unicode" pitchFamily="34" charset="0"/>
              </a:rPr>
              <a:t>  }</a:t>
            </a:r>
          </a:p>
        </p:txBody>
      </p:sp>
      <p:pic>
        <p:nvPicPr>
          <p:cNvPr id="8" name="Picture 7" descr="An image showing rectangles drawn by using the Canvas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971800"/>
            <a:ext cx="2478717" cy="1533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1942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Paths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Use a path to draw a complex shape</a:t>
            </a:r>
          </a:p>
          <a:p>
            <a:r>
              <a:rPr lang="en-GB" dirty="0"/>
              <a:t>Use the </a:t>
            </a:r>
            <a:r>
              <a:rPr lang="en-GB" b="1" dirty="0"/>
              <a:t>beginPath</a:t>
            </a:r>
            <a:r>
              <a:rPr lang="en-GB" dirty="0"/>
              <a:t>, </a:t>
            </a:r>
            <a:r>
              <a:rPr lang="en-GB" b="1" dirty="0"/>
              <a:t>moveTo</a:t>
            </a:r>
            <a:r>
              <a:rPr lang="en-GB" dirty="0"/>
              <a:t>, </a:t>
            </a:r>
            <a:r>
              <a:rPr lang="en-GB" b="1" dirty="0"/>
              <a:t>lineTo</a:t>
            </a:r>
            <a:r>
              <a:rPr lang="en-GB" dirty="0"/>
              <a:t>, and </a:t>
            </a:r>
            <a:r>
              <a:rPr lang="en-GB" b="1" dirty="0"/>
              <a:t>closePath</a:t>
            </a:r>
            <a:r>
              <a:rPr lang="en-GB" dirty="0"/>
              <a:t> functions to define the shape</a:t>
            </a:r>
          </a:p>
          <a:p>
            <a:r>
              <a:rPr lang="en-GB" dirty="0"/>
              <a:t>Draw the shape by using the </a:t>
            </a:r>
            <a:r>
              <a:rPr lang="en-GB" b="1" dirty="0"/>
              <a:t>stroke</a:t>
            </a:r>
            <a:r>
              <a:rPr lang="en-GB" dirty="0"/>
              <a:t> function</a:t>
            </a:r>
          </a:p>
          <a:p>
            <a:pPr lvl="1"/>
            <a:r>
              <a:rPr lang="en-GB" dirty="0"/>
              <a:t>Specify the style by using the </a:t>
            </a:r>
            <a:r>
              <a:rPr lang="en-GB" b="1" dirty="0"/>
              <a:t>strokeStyle</a:t>
            </a:r>
            <a:r>
              <a:rPr lang="en-GB" dirty="0"/>
              <a:t> function</a:t>
            </a:r>
          </a:p>
          <a:p>
            <a:r>
              <a:rPr lang="en-GB" dirty="0"/>
              <a:t>Fill the shape by using the </a:t>
            </a:r>
            <a:r>
              <a:rPr lang="en-GB" b="1" dirty="0"/>
              <a:t>fill</a:t>
            </a:r>
            <a:r>
              <a:rPr lang="en-GB" dirty="0"/>
              <a:t> function</a:t>
            </a:r>
          </a:p>
          <a:p>
            <a:pPr lvl="1"/>
            <a:r>
              <a:rPr lang="en-GB" dirty="0"/>
              <a:t>Specify the style by using the </a:t>
            </a:r>
            <a:r>
              <a:rPr lang="en-GB" b="1" dirty="0"/>
              <a:t>fillStyle</a:t>
            </a:r>
            <a:r>
              <a:rPr lang="en-GB" dirty="0"/>
              <a:t> function</a:t>
            </a:r>
          </a:p>
          <a:p>
            <a:endParaRPr lang="en-US" dirty="0"/>
          </a:p>
        </p:txBody>
      </p:sp>
    </p:spTree>
    <p:extLst>
      <p:ext uri="{BB962C8B-B14F-4D97-AF65-F5344CB8AC3E}">
        <p14:creationId xmlns:p14="http://schemas.microsoft.com/office/powerpoint/2010/main" val="376397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fcd3077-0627-4443-889f-abf543248b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Gradients and Patterns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To fill a shape with a gradient: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dirty="0"/>
              <a:t>To fill a shape with a pattern:</a:t>
            </a:r>
          </a:p>
          <a:p>
            <a:pPr marL="0" indent="0">
              <a:buNone/>
            </a:pPr>
            <a:endParaRPr lang="en-GB" dirty="0"/>
          </a:p>
        </p:txBody>
      </p:sp>
      <p:sp>
        <p:nvSpPr>
          <p:cNvPr id="5" name="TextBox 4"/>
          <p:cNvSpPr txBox="1"/>
          <p:nvPr/>
        </p:nvSpPr>
        <p:spPr>
          <a:xfrm>
            <a:off x="381000" y="1524000"/>
            <a:ext cx="84582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grad = ctx.createLinearGradient(x1, y1, x2, y2);</a:t>
            </a:r>
          </a:p>
          <a:p>
            <a:r>
              <a:rPr lang="en-GB" b="0" dirty="0">
                <a:latin typeface="Lucida Sans Unicode" pitchFamily="34" charset="0"/>
                <a:cs typeface="Lucida Sans Unicode" pitchFamily="34" charset="0"/>
              </a:rPr>
              <a:t>var grad = ctx.createRadialGradient(startCx, startYy, startRad,</a:t>
            </a:r>
          </a:p>
          <a:p>
            <a:r>
              <a:rPr lang="en-GB" b="0" dirty="0">
                <a:latin typeface="Lucida Sans Unicode" pitchFamily="34" charset="0"/>
                <a:cs typeface="Lucida Sans Unicode" pitchFamily="34" charset="0"/>
              </a:rPr>
              <a:t>                                                        endCx, endCy, endRad);</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grad.addColorStop(fraction1, color1); </a:t>
            </a:r>
          </a:p>
          <a:p>
            <a:r>
              <a:rPr lang="en-GB" b="0" dirty="0">
                <a:latin typeface="Lucida Sans Unicode" pitchFamily="34" charset="0"/>
                <a:cs typeface="Lucida Sans Unicode" pitchFamily="34" charset="0"/>
              </a:rPr>
              <a:t>grad.addColorStop(fraction2, color2); </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ctx.fillStyle = grad;</a:t>
            </a:r>
          </a:p>
        </p:txBody>
      </p:sp>
      <p:sp>
        <p:nvSpPr>
          <p:cNvPr id="6" name="TextBox 5"/>
          <p:cNvSpPr txBox="1"/>
          <p:nvPr/>
        </p:nvSpPr>
        <p:spPr>
          <a:xfrm>
            <a:off x="381000" y="4563070"/>
            <a:ext cx="84582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image = document.getElementById("anImageElement");</a:t>
            </a:r>
          </a:p>
          <a:p>
            <a:r>
              <a:rPr lang="en-GB" b="0" dirty="0">
                <a:latin typeface="Lucida Sans Unicode" pitchFamily="34" charset="0"/>
                <a:cs typeface="Lucida Sans Unicode" pitchFamily="34" charset="0"/>
              </a:rPr>
              <a:t>var pattern = ctx.createPattern(image, "repeat");</a:t>
            </a:r>
          </a:p>
          <a:p>
            <a:r>
              <a:rPr lang="en-GB" b="0" dirty="0">
                <a:latin typeface="Lucida Sans Unicode" pitchFamily="34" charset="0"/>
                <a:cs typeface="Lucida Sans Unicode" pitchFamily="34" charset="0"/>
              </a:rPr>
              <a:t>ctx.fillStyle = pattern;</a:t>
            </a:r>
          </a:p>
        </p:txBody>
      </p:sp>
      <p:pic>
        <p:nvPicPr>
          <p:cNvPr id="7" name="Picture 6" descr="An image showing shapes drawn and filled by using the Canvas API. The shapes are filled by using a linear grad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2502702"/>
            <a:ext cx="1676400" cy="8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An image showing shapes drawn and filled by using the Canvas API. The shapes are filled by using a radial gradi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3417971"/>
            <a:ext cx="1676400" cy="8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An image showing shapes drawn and filled by using the Canvas API. The shapes are filled by using a patter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9160" y="5024735"/>
            <a:ext cx="1676400" cy="8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5848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5be855c-4075-4ea2-ad38-74747d2db0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Shapes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To rotate the canvas context:</a:t>
            </a:r>
          </a:p>
          <a:p>
            <a:pPr marL="0" indent="0">
              <a:buNone/>
            </a:pPr>
            <a:endParaRPr lang="en-GB" dirty="0"/>
          </a:p>
          <a:p>
            <a:r>
              <a:rPr lang="en-GB" dirty="0"/>
              <a:t>To translate the canvas context:</a:t>
            </a:r>
          </a:p>
          <a:p>
            <a:pPr marL="0" indent="0">
              <a:buNone/>
            </a:pPr>
            <a:endParaRPr lang="en-GB" dirty="0"/>
          </a:p>
          <a:p>
            <a:r>
              <a:rPr lang="en-GB" dirty="0"/>
              <a:t>To scale the canvas context:</a:t>
            </a:r>
          </a:p>
          <a:p>
            <a:pPr marL="0" indent="0">
              <a:buNone/>
            </a:pPr>
            <a:endParaRPr lang="en-GB" dirty="0"/>
          </a:p>
          <a:p>
            <a:r>
              <a:rPr lang="en-GB" dirty="0"/>
              <a:t>To adjust the current transformation matrix:</a:t>
            </a:r>
          </a:p>
          <a:p>
            <a:pPr marL="0" indent="0">
              <a:buNone/>
            </a:pPr>
            <a:endParaRPr lang="en-GB" dirty="0"/>
          </a:p>
          <a:p>
            <a:r>
              <a:rPr lang="en-GB" dirty="0"/>
              <a:t>To set a new transformation matrix:</a:t>
            </a:r>
          </a:p>
          <a:p>
            <a:pPr marL="0" indent="0">
              <a:buNone/>
            </a:pPr>
            <a:endParaRPr lang="en-GB" dirty="0"/>
          </a:p>
          <a:p>
            <a:pPr marL="0" indent="0">
              <a:buNone/>
            </a:pPr>
            <a:endParaRPr lang="en-GB" dirty="0"/>
          </a:p>
          <a:p>
            <a:pPr marL="0" indent="0">
              <a:buNone/>
            </a:pPr>
            <a:endParaRPr lang="en-GB" dirty="0"/>
          </a:p>
        </p:txBody>
      </p:sp>
      <p:sp>
        <p:nvSpPr>
          <p:cNvPr id="5" name="TextBox 9"/>
          <p:cNvSpPr txBox="1"/>
          <p:nvPr/>
        </p:nvSpPr>
        <p:spPr>
          <a:xfrm>
            <a:off x="381000" y="1524000"/>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ctx.rotate(clockwiseAngleInRadians);</a:t>
            </a:r>
          </a:p>
        </p:txBody>
      </p:sp>
      <p:sp>
        <p:nvSpPr>
          <p:cNvPr id="6" name="TextBox 10"/>
          <p:cNvSpPr txBox="1"/>
          <p:nvPr/>
        </p:nvSpPr>
        <p:spPr>
          <a:xfrm>
            <a:off x="381000" y="2450068"/>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ctx.translate(deltaX, deltaY);</a:t>
            </a:r>
          </a:p>
        </p:txBody>
      </p:sp>
      <p:sp>
        <p:nvSpPr>
          <p:cNvPr id="7" name="TextBox 11"/>
          <p:cNvSpPr txBox="1"/>
          <p:nvPr/>
        </p:nvSpPr>
        <p:spPr>
          <a:xfrm>
            <a:off x="381000" y="3440668"/>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ctx.scale(xScaleMultiple, yScaleMultiple);</a:t>
            </a:r>
          </a:p>
        </p:txBody>
      </p:sp>
      <p:sp>
        <p:nvSpPr>
          <p:cNvPr id="8" name="TextBox 12"/>
          <p:cNvSpPr txBox="1"/>
          <p:nvPr/>
        </p:nvSpPr>
        <p:spPr>
          <a:xfrm>
            <a:off x="381000" y="4507468"/>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ctx.transform(scaleX, skewX, scaleY, skewY, translateX, translateY);</a:t>
            </a:r>
          </a:p>
        </p:txBody>
      </p:sp>
      <p:sp>
        <p:nvSpPr>
          <p:cNvPr id="9" name="TextBox 13"/>
          <p:cNvSpPr txBox="1"/>
          <p:nvPr/>
        </p:nvSpPr>
        <p:spPr>
          <a:xfrm>
            <a:off x="381000" y="5486400"/>
            <a:ext cx="8458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ctx.setTransform(scaleX, skewX, scaleY, skewY, translateX, translateY);</a:t>
            </a:r>
          </a:p>
        </p:txBody>
      </p:sp>
    </p:spTree>
    <p:extLst>
      <p:ext uri="{BB962C8B-B14F-4D97-AF65-F5344CB8AC3E}">
        <p14:creationId xmlns:p14="http://schemas.microsoft.com/office/powerpoint/2010/main" val="203687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Creating Interactive Graphics by Using SVG
Drawing Graphics by Using the Canvas API</a:t>
            </a:r>
            <a:endParaRPr lang="en-US" dirty="0"/>
          </a:p>
        </p:txBody>
      </p:sp>
    </p:spTree>
    <p:extLst>
      <p:ext uri="{BB962C8B-B14F-4D97-AF65-F5344CB8AC3E}">
        <p14:creationId xmlns:p14="http://schemas.microsoft.com/office/powerpoint/2010/main" val="3997458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3cb2728-2df9-4e83-a981-a2adb0e5655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Demonstration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Complete Demo 2 in lesson 11 and review Demo 3</a:t>
            </a:r>
          </a:p>
        </p:txBody>
      </p:sp>
    </p:spTree>
    <p:extLst>
      <p:ext uri="{BB962C8B-B14F-4D97-AF65-F5344CB8AC3E}">
        <p14:creationId xmlns:p14="http://schemas.microsoft.com/office/powerpoint/2010/main" val="2796805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2503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name="d6f41ab8-5ab8-400f-9b68-cd828aeb31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Creating Advanced Graphics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p>
        </p:txBody>
      </p:sp>
    </p:spTree>
    <p:extLst>
      <p:ext uri="{BB962C8B-B14F-4D97-AF65-F5344CB8AC3E}">
        <p14:creationId xmlns:p14="http://schemas.microsoft.com/office/powerpoint/2010/main" val="2523568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2828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Creating Advanced Graphics</a:t>
            </a:r>
          </a:p>
        </p:txBody>
      </p:sp>
      <p:sp>
        <p:nvSpPr>
          <p:cNvPr id="3" name="Text Placeholder 2"/>
          <p:cNvSpPr>
            <a:spLocks noGrp="1"/>
          </p:cNvSpPr>
          <p:nvPr>
            <p:ph type="body" idx="1"/>
          </p:nvPr>
        </p:nvSpPr>
        <p:spPr/>
        <p:txBody>
          <a:bodyPr/>
          <a:lstStyle/>
          <a:p>
            <a:r>
              <a:rPr lang="en-GB" dirty="0"/>
              <a:t>Exercise 1: Creating an Interactive Venue Map by Using SVG
Exercise 2: Creating a Speaker Badge by Using the Canvas API</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User Name: </a:t>
            </a:r>
            <a:r>
              <a:rPr lang="en-US" sz="2800" b="1" i="0" u="none" strike="noStrike" baseline="0" dirty="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Password: </a:t>
            </a:r>
            <a:r>
              <a:rPr lang="en-US" sz="2800" b="1" i="0" u="none" strike="noStrike" baseline="0" dirty="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1545944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4565737"/>
          </a:xfrm>
          <a:prstGeom prst="rect">
            <a:avLst/>
          </a:prstGeom>
          <a:noFill/>
        </p:spPr>
        <p:txBody>
          <a:bodyPr vert="horz" wrap="square" rtlCol="0">
            <a:spAutoFit/>
          </a:bodyPr>
          <a:lstStyle/>
          <a:p>
            <a:pPr>
              <a:lnSpc>
                <a:spcPct val="115000"/>
              </a:lnSpc>
              <a:spcAft>
                <a:spcPts val="1000"/>
              </a:spcAft>
            </a:pPr>
            <a:r>
              <a:rPr lang="en-US" sz="2000" dirty="0">
                <a:effectLst/>
                <a:latin typeface="Segoe UI"/>
                <a:ea typeface="Times New Roman"/>
                <a:cs typeface="Segoe UI"/>
              </a:rPr>
              <a:t>The conference organizers would like a venue map displayed on the website. Conference attendees will use the map to find out more about the rooms of the conference facility. Therefore, the map should be interactive, responding to mouse clicks. The floor plans are available in a vector format, so they can be displayed in a resolution-independent format. </a:t>
            </a:r>
            <a:endParaRPr lang="en-US" sz="2000" dirty="0">
              <a:effectLst/>
              <a:latin typeface="Segoe UI"/>
              <a:ea typeface="Times New Roman"/>
              <a:cs typeface="Times New Roman"/>
            </a:endParaRPr>
          </a:p>
          <a:p>
            <a:pPr>
              <a:lnSpc>
                <a:spcPct val="115000"/>
              </a:lnSpc>
              <a:spcAft>
                <a:spcPts val="1000"/>
              </a:spcAft>
            </a:pPr>
            <a:r>
              <a:rPr lang="en-US" sz="2000" dirty="0">
                <a:effectLst/>
                <a:latin typeface="Segoe UI"/>
                <a:ea typeface="Times New Roman"/>
                <a:cs typeface="Segoe UI"/>
              </a:rPr>
              <a:t> </a:t>
            </a:r>
            <a:endParaRPr lang="en-US" sz="2000" dirty="0">
              <a:effectLst/>
              <a:latin typeface="Segoe UI"/>
              <a:ea typeface="Times New Roman"/>
              <a:cs typeface="Times New Roman"/>
            </a:endParaRPr>
          </a:p>
          <a:p>
            <a:pPr>
              <a:lnSpc>
                <a:spcPct val="115000"/>
              </a:lnSpc>
              <a:spcAft>
                <a:spcPts val="1000"/>
              </a:spcAft>
            </a:pPr>
            <a:r>
              <a:rPr lang="en-US" sz="2000" dirty="0">
                <a:solidFill>
                  <a:srgbClr val="000000"/>
                </a:solidFill>
                <a:latin typeface="Segoe UI"/>
                <a:ea typeface="Times New Roman"/>
                <a:cs typeface="Segoe UI"/>
              </a:rPr>
              <a:t>Conference speakers need badges with their photo, name, and ID. The ID is in the form of a barcode to make it easy for security personnel to scan and verify the holder’s identity before allowing backstage access. You have been asked to create a web page that enables a speaker to create a badge.</a:t>
            </a:r>
            <a:endParaRPr lang="en-US" sz="2000" dirty="0">
              <a:effectLst/>
              <a:latin typeface="Segoe UI"/>
              <a:ea typeface="Times New Roman"/>
              <a:cs typeface="Times New Roman"/>
            </a:endParaRPr>
          </a:p>
        </p:txBody>
      </p:sp>
    </p:spTree>
    <p:extLst>
      <p:ext uri="{BB962C8B-B14F-4D97-AF65-F5344CB8AC3E}">
        <p14:creationId xmlns:p14="http://schemas.microsoft.com/office/powerpoint/2010/main" val="3431147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474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Lesson 1: Creating Interactive Graphics by Using SVG</a:t>
            </a:r>
            <a:endParaRPr lang="en-US" dirty="0"/>
          </a:p>
        </p:txBody>
      </p:sp>
      <p:sp>
        <p:nvSpPr>
          <p:cNvPr id="3" name="Text Placeholder 2"/>
          <p:cNvSpPr>
            <a:spLocks noGrp="1"/>
          </p:cNvSpPr>
          <p:nvPr>
            <p:ph type="body" idx="1"/>
          </p:nvPr>
        </p:nvSpPr>
        <p:spPr/>
        <p:txBody>
          <a:bodyPr/>
          <a:lstStyle/>
          <a:p>
            <a:r>
              <a:rPr lang="en-US" dirty="0"/>
              <a:t>What is SVG?
Creating SVG Graphics
Drawing Circles and Ellipses
Drawing Complex Shapes
Specifying Fill Styles and Stroke Styles
Using Gradients and Patterns
Drawing Graphical Text
Transforming SVG Elements
Demonstration: Using SVG Transformations and Events</a:t>
            </a:r>
          </a:p>
        </p:txBody>
      </p:sp>
    </p:spTree>
    <p:extLst>
      <p:ext uri="{BB962C8B-B14F-4D97-AF65-F5344CB8AC3E}">
        <p14:creationId xmlns:p14="http://schemas.microsoft.com/office/powerpoint/2010/main" val="281247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SVG?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SVG enables you to draw 2D vector graphics  </a:t>
            </a:r>
          </a:p>
          <a:p>
            <a:pPr lvl="1"/>
            <a:r>
              <a:rPr lang="en-GB" dirty="0"/>
              <a:t>It defines XML elements to represent a wide range of shapes</a:t>
            </a:r>
          </a:p>
          <a:p>
            <a:r>
              <a:rPr lang="en-GB" dirty="0"/>
              <a:t>SVG uses a "retained mode" model</a:t>
            </a:r>
          </a:p>
          <a:p>
            <a:pPr lvl="1"/>
            <a:r>
              <a:rPr lang="en-GB" dirty="0"/>
              <a:t>The objects tree is kept in memory</a:t>
            </a:r>
          </a:p>
          <a:p>
            <a:pPr lvl="1"/>
            <a:r>
              <a:rPr lang="en-GB" dirty="0"/>
              <a:t>Rendering speed depends on the number of elements</a:t>
            </a:r>
          </a:p>
          <a:p>
            <a:r>
              <a:rPr lang="en-GB" dirty="0"/>
              <a:t>You can perform the following operations on SVG-related elements:</a:t>
            </a:r>
          </a:p>
          <a:p>
            <a:pPr lvl="1"/>
            <a:r>
              <a:rPr lang="en-GB" dirty="0"/>
              <a:t>Access elements through DOM</a:t>
            </a:r>
          </a:p>
          <a:p>
            <a:pPr lvl="1"/>
            <a:r>
              <a:rPr lang="en-GB" dirty="0"/>
              <a:t>Style elements with CSS</a:t>
            </a:r>
          </a:p>
          <a:p>
            <a:pPr lvl="1"/>
            <a:r>
              <a:rPr lang="en-GB" dirty="0"/>
              <a:t>Handle user-interaction events</a:t>
            </a:r>
          </a:p>
          <a:p>
            <a:endParaRPr lang="en-US" dirty="0"/>
          </a:p>
        </p:txBody>
      </p:sp>
    </p:spTree>
    <p:extLst>
      <p:ext uri="{BB962C8B-B14F-4D97-AF65-F5344CB8AC3E}">
        <p14:creationId xmlns:p14="http://schemas.microsoft.com/office/powerpoint/2010/main" val="315541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SVG Graphics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an </a:t>
            </a:r>
            <a:r>
              <a:rPr lang="en-US" b="1" dirty="0"/>
              <a:t>&lt;svg&gt; </a:t>
            </a:r>
            <a:r>
              <a:rPr lang="en-US" dirty="0"/>
              <a:t>element and embed child elements that define the graphics:</a:t>
            </a:r>
          </a:p>
          <a:p>
            <a:endParaRPr lang="en-US" dirty="0"/>
          </a:p>
          <a:p>
            <a:endParaRPr lang="en-US" dirty="0"/>
          </a:p>
          <a:p>
            <a:endParaRPr lang="en-US" dirty="0"/>
          </a:p>
          <a:p>
            <a:endParaRPr lang="en-US" dirty="0"/>
          </a:p>
          <a:p>
            <a:endParaRPr lang="en-US" dirty="0"/>
          </a:p>
          <a:p>
            <a:r>
              <a:rPr lang="en-US" dirty="0"/>
              <a:t>Style SVG elements </a:t>
            </a:r>
            <a:br>
              <a:rPr lang="en-US" dirty="0"/>
            </a:br>
            <a:r>
              <a:rPr lang="en-US" dirty="0"/>
              <a:t>by using CSS:</a:t>
            </a:r>
          </a:p>
        </p:txBody>
      </p:sp>
      <p:sp>
        <p:nvSpPr>
          <p:cNvPr id="5" name="TextBox 3"/>
          <p:cNvSpPr txBox="1"/>
          <p:nvPr/>
        </p:nvSpPr>
        <p:spPr>
          <a:xfrm>
            <a:off x="381000" y="1981200"/>
            <a:ext cx="63246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&lt;svg xmlns="http://www.w3.org/2000/svg"&gt;</a:t>
            </a:r>
          </a:p>
          <a:p>
            <a:r>
              <a:rPr lang="en-GB" b="0" dirty="0">
                <a:latin typeface="Lucida Sans Unicode" pitchFamily="34" charset="0"/>
                <a:cs typeface="Lucida Sans Unicode" pitchFamily="34" charset="0"/>
              </a:rPr>
              <a:t>  &lt;rect x="50" y="50" width="100" height="75" </a:t>
            </a:r>
          </a:p>
          <a:p>
            <a:r>
              <a:rPr lang="en-GB" b="0" dirty="0">
                <a:latin typeface="Lucida Sans Unicode" pitchFamily="34" charset="0"/>
                <a:cs typeface="Lucida Sans Unicode" pitchFamily="34" charset="0"/>
              </a:rPr>
              <a:t>           rx="20" ry="20" fill="red" stroke="blue" /&gt;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&lt;rect x="75" y="75" width="100" height="75"</a:t>
            </a:r>
          </a:p>
          <a:p>
            <a:r>
              <a:rPr lang="en-GB" b="0" dirty="0">
                <a:latin typeface="Lucida Sans Unicode" pitchFamily="34" charset="0"/>
                <a:cs typeface="Lucida Sans Unicode" pitchFamily="34" charset="0"/>
              </a:rPr>
              <a:t>           fill="yellow" stroke="blue" /&gt;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&lt;/svg&gt; </a:t>
            </a:r>
          </a:p>
        </p:txBody>
      </p:sp>
      <p:pic>
        <p:nvPicPr>
          <p:cNvPr id="6" name="Picture 5" descr="An image of rectangles drawn by using an &lt;svg&gt; element and styled by using CSS."/>
          <p:cNvPicPr>
            <a:picLocks noChangeAspect="1" noChangeArrowheads="1"/>
          </p:cNvPicPr>
          <p:nvPr/>
        </p:nvPicPr>
        <p:blipFill rotWithShape="1">
          <a:blip r:embed="rId3">
            <a:extLst>
              <a:ext uri="{28A0092B-C50C-407E-A947-70E740481C1C}">
                <a14:useLocalDpi xmlns:a14="http://schemas.microsoft.com/office/drawing/2010/main" val="0"/>
              </a:ext>
            </a:extLst>
          </a:blip>
          <a:srcRect t="17097"/>
          <a:stretch/>
        </p:blipFill>
        <p:spPr bwMode="auto">
          <a:xfrm>
            <a:off x="6248400" y="2269787"/>
            <a:ext cx="2590800" cy="17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5"/>
          <p:cNvSpPr txBox="1"/>
          <p:nvPr/>
        </p:nvSpPr>
        <p:spPr>
          <a:xfrm>
            <a:off x="4191000" y="4419600"/>
            <a:ext cx="47244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&lt;style type="text/css"&gt;</a:t>
            </a:r>
          </a:p>
          <a:p>
            <a:r>
              <a:rPr lang="en-GB" b="0" dirty="0">
                <a:latin typeface="Lucida Sans Unicode" pitchFamily="34" charset="0"/>
                <a:cs typeface="Lucida Sans Unicode" pitchFamily="34" charset="0"/>
              </a:rPr>
              <a:t>  svg {</a:t>
            </a:r>
          </a:p>
          <a:p>
            <a:r>
              <a:rPr lang="en-GB" b="0" dirty="0">
                <a:latin typeface="Lucida Sans Unicode" pitchFamily="34" charset="0"/>
                <a:cs typeface="Lucida Sans Unicode" pitchFamily="34" charset="0"/>
              </a:rPr>
              <a:t>    border: 2px solid darkblue;</a:t>
            </a:r>
          </a:p>
          <a:p>
            <a:r>
              <a:rPr lang="en-GB" b="0" dirty="0">
                <a:latin typeface="Lucida Sans Unicode" pitchFamily="34" charset="0"/>
                <a:cs typeface="Lucida Sans Unicode" pitchFamily="34" charset="0"/>
              </a:rPr>
              <a:t>    background-color: lightgreen;</a:t>
            </a:r>
          </a:p>
          <a:p>
            <a:r>
              <a:rPr lang="en-GB" b="0" dirty="0">
                <a:latin typeface="Lucida Sans Unicode" pitchFamily="34" charset="0"/>
                <a:cs typeface="Lucida Sans Unicode" pitchFamily="34" charset="0"/>
              </a:rPr>
              <a:t>    width: 300px;</a:t>
            </a:r>
          </a:p>
          <a:p>
            <a:r>
              <a:rPr lang="en-GB" b="0" dirty="0">
                <a:latin typeface="Lucida Sans Unicode" pitchFamily="34" charset="0"/>
                <a:cs typeface="Lucida Sans Unicode" pitchFamily="34" charset="0"/>
              </a:rPr>
              <a:t>    height: 200px;</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&lt;/style&gt;</a:t>
            </a:r>
          </a:p>
        </p:txBody>
      </p:sp>
    </p:spTree>
    <p:extLst>
      <p:ext uri="{BB962C8B-B14F-4D97-AF65-F5344CB8AC3E}">
        <p14:creationId xmlns:p14="http://schemas.microsoft.com/office/powerpoint/2010/main" val="2527707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Circles and Ellipses</a:t>
            </a:r>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To draw circles:</a:t>
            </a:r>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0" indent="0">
              <a:buNone/>
            </a:pPr>
            <a:r>
              <a:rPr lang="en-GB" dirty="0"/>
              <a:t>To draw ellipses:</a:t>
            </a:r>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p:txBody>
      </p:sp>
      <p:sp>
        <p:nvSpPr>
          <p:cNvPr id="5" name="TextBox 9"/>
          <p:cNvSpPr txBox="1"/>
          <p:nvPr/>
        </p:nvSpPr>
        <p:spPr>
          <a:xfrm>
            <a:off x="381000" y="1524000"/>
            <a:ext cx="84582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&lt;circle cx="120" cy="80" r="40"</a:t>
            </a:r>
          </a:p>
          <a:p>
            <a:r>
              <a:rPr lang="en-GB" b="0" dirty="0">
                <a:latin typeface="Lucida Sans Unicode" pitchFamily="34" charset="0"/>
                <a:cs typeface="Lucida Sans Unicode" pitchFamily="34" charset="0"/>
              </a:rPr>
              <a:t>        stroke="blue" fill="red" /&gt;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&lt;circle cx="160" cy="120" r="60"</a:t>
            </a:r>
          </a:p>
          <a:p>
            <a:r>
              <a:rPr lang="en-GB" b="0" dirty="0">
                <a:latin typeface="Lucida Sans Unicode" pitchFamily="34" charset="0"/>
                <a:cs typeface="Lucida Sans Unicode" pitchFamily="34" charset="0"/>
              </a:rPr>
              <a:t>        stroke="blue" fill="yellow" /&gt;	</a:t>
            </a:r>
          </a:p>
        </p:txBody>
      </p:sp>
      <p:sp>
        <p:nvSpPr>
          <p:cNvPr id="6" name="TextBox 10"/>
          <p:cNvSpPr txBox="1"/>
          <p:nvPr/>
        </p:nvSpPr>
        <p:spPr>
          <a:xfrm>
            <a:off x="381000" y="4230469"/>
            <a:ext cx="84582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&lt;ellipse cx="150" cy="60" rx="110" ry="30"</a:t>
            </a:r>
          </a:p>
          <a:p>
            <a:r>
              <a:rPr lang="en-GB" b="0" dirty="0">
                <a:latin typeface="Lucida Sans Unicode" pitchFamily="34" charset="0"/>
                <a:cs typeface="Lucida Sans Unicode" pitchFamily="34" charset="0"/>
              </a:rPr>
              <a:t>         stroke="blue" fill="red" /&gt;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&lt;ellipse cx="150" cy="140" rx="110" ry="30"</a:t>
            </a:r>
          </a:p>
          <a:p>
            <a:r>
              <a:rPr lang="en-GB" b="0" dirty="0">
                <a:latin typeface="Lucida Sans Unicode" pitchFamily="34" charset="0"/>
                <a:cs typeface="Lucida Sans Unicode" pitchFamily="34" charset="0"/>
              </a:rPr>
              <a:t>         stroke="blue" fill="yellow" /&gt;	</a:t>
            </a:r>
          </a:p>
        </p:txBody>
      </p:sp>
      <p:pic>
        <p:nvPicPr>
          <p:cNvPr id="7" name="Picture 6" descr="An image of ellipses drawn by using an &lt;svg&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421442"/>
            <a:ext cx="2019663" cy="1750758"/>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An image of circles drawn by using an &lt;svg&gt; el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721599"/>
            <a:ext cx="2047875" cy="177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696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872f2d8-0299-40c6-a74b-ee8b9424b7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Complex Shapes</a:t>
            </a:r>
          </a:p>
        </p:txBody>
      </p:sp>
      <p:sp>
        <p:nvSpPr>
          <p:cNvPr id="4" name="Content Placeholder 3"/>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To draw a polyline:</a:t>
            </a:r>
          </a:p>
          <a:p>
            <a:pPr marL="0" indent="0">
              <a:buNone/>
            </a:pPr>
            <a:endParaRPr lang="en-GB" dirty="0"/>
          </a:p>
          <a:p>
            <a:pPr marL="288925" lvl="1" indent="0">
              <a:buNone/>
            </a:pPr>
            <a:endParaRPr lang="en-GB" dirty="0"/>
          </a:p>
          <a:p>
            <a:pPr marL="457200" lvl="1" indent="0">
              <a:buNone/>
            </a:pPr>
            <a:endParaRPr lang="en-GB" dirty="0"/>
          </a:p>
          <a:p>
            <a:r>
              <a:rPr lang="en-GB" dirty="0"/>
              <a:t>To draw a polygon:</a:t>
            </a:r>
          </a:p>
          <a:p>
            <a:pPr marL="0" indent="0">
              <a:buNone/>
            </a:pPr>
            <a:endParaRPr lang="en-GB" dirty="0"/>
          </a:p>
          <a:p>
            <a:pPr marL="0" indent="0">
              <a:buNone/>
            </a:pPr>
            <a:endParaRPr lang="en-GB" dirty="0"/>
          </a:p>
          <a:p>
            <a:pPr marL="0" indent="0">
              <a:buNone/>
            </a:pPr>
            <a:endParaRPr lang="en-GB" dirty="0"/>
          </a:p>
          <a:p>
            <a:r>
              <a:rPr lang="en-GB" dirty="0"/>
              <a:t>To draw a path:</a:t>
            </a:r>
          </a:p>
          <a:p>
            <a:pPr marL="0" indent="0">
              <a:buNone/>
            </a:pPr>
            <a:endParaRPr lang="en-GB" dirty="0"/>
          </a:p>
          <a:p>
            <a:pPr marL="288925" lvl="1" indent="0">
              <a:buNone/>
            </a:pPr>
            <a:endParaRPr lang="en-GB" dirty="0"/>
          </a:p>
          <a:p>
            <a:pPr marL="288925" lvl="1" indent="0">
              <a:buNone/>
            </a:pPr>
            <a:endParaRPr lang="en-GB" dirty="0"/>
          </a:p>
          <a:p>
            <a:pPr marL="288925" lvl="1" indent="0">
              <a:buNone/>
            </a:pPr>
            <a:endParaRPr lang="en-GB" dirty="0"/>
          </a:p>
          <a:p>
            <a:pPr marL="0" indent="0">
              <a:buNone/>
            </a:pPr>
            <a:endParaRPr lang="en-GB" dirty="0"/>
          </a:p>
          <a:p>
            <a:pPr marL="0" indent="0">
              <a:buNone/>
            </a:pPr>
            <a:endParaRPr lang="en-GB" dirty="0"/>
          </a:p>
        </p:txBody>
      </p:sp>
      <p:sp>
        <p:nvSpPr>
          <p:cNvPr id="5" name="TextBox 4"/>
          <p:cNvSpPr txBox="1"/>
          <p:nvPr/>
        </p:nvSpPr>
        <p:spPr>
          <a:xfrm>
            <a:off x="381000" y="1524000"/>
            <a:ext cx="8458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&lt;polyline points="105 100, 120 100, 125 90, 135 110, 145 90, … </a:t>
            </a:r>
          </a:p>
          <a:p>
            <a:r>
              <a:rPr lang="en-GB" b="0" dirty="0">
                <a:latin typeface="Lucida Sans Unicode" pitchFamily="34" charset="0"/>
                <a:cs typeface="Lucida Sans Unicode" pitchFamily="34" charset="0"/>
              </a:rPr>
              <a:t>                fill="none" stroke="blue" /&gt;</a:t>
            </a:r>
          </a:p>
        </p:txBody>
      </p:sp>
      <p:pic>
        <p:nvPicPr>
          <p:cNvPr id="6" name="Picture 5" descr="An image a polyline drawn by using an &lt;svg&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309" y="1905000"/>
            <a:ext cx="1242609" cy="1070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81000" y="5486400"/>
            <a:ext cx="8458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&lt;path d="M 150 50 L 250 150 L 50 150 Z" </a:t>
            </a:r>
          </a:p>
          <a:p>
            <a:r>
              <a:rPr lang="en-GB" b="0" dirty="0">
                <a:latin typeface="Lucida Sans Unicode" pitchFamily="34" charset="0"/>
                <a:cs typeface="Lucida Sans Unicode" pitchFamily="34" charset="0"/>
              </a:rPr>
              <a:t>                fill="red" stroke="blue" /&gt;</a:t>
            </a:r>
          </a:p>
        </p:txBody>
      </p:sp>
      <p:pic>
        <p:nvPicPr>
          <p:cNvPr id="8" name="Picture 7" descr="An image of a filled path drawn by using an &lt;svg&gt; el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2400" y="5638800"/>
            <a:ext cx="1244818" cy="1077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81000" y="3429000"/>
            <a:ext cx="84582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&lt;polygon points="110 70, 150 40, 190 70, 190 160, 150 130, 110 160" </a:t>
            </a:r>
          </a:p>
          <a:p>
            <a:r>
              <a:rPr lang="en-GB" b="0" dirty="0">
                <a:latin typeface="Lucida Sans Unicode" pitchFamily="34" charset="0"/>
                <a:cs typeface="Lucida Sans Unicode" pitchFamily="34" charset="0"/>
              </a:rPr>
              <a:t>                fill="yellow" stroke="blue" /&gt;</a:t>
            </a:r>
          </a:p>
        </p:txBody>
      </p:sp>
      <p:pic>
        <p:nvPicPr>
          <p:cNvPr id="10" name="Picture 9" descr="An image of a polygon drawn by using an &lt;svg&gt; ele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3805980"/>
            <a:ext cx="1242609" cy="1070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0757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6516bbb-ad4e-404f-8eaa-c9ddd4f3ca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Specifying Fill Styles and Stroke Styles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You can set the fill style or stroke style for an element</a:t>
            </a:r>
          </a:p>
        </p:txBody>
      </p:sp>
      <p:sp>
        <p:nvSpPr>
          <p:cNvPr id="5" name="TextBox 4"/>
          <p:cNvSpPr txBox="1"/>
          <p:nvPr/>
        </p:nvSpPr>
        <p:spPr>
          <a:xfrm>
            <a:off x="533400" y="2000968"/>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stroke="color"</a:t>
            </a:r>
          </a:p>
        </p:txBody>
      </p:sp>
      <p:sp>
        <p:nvSpPr>
          <p:cNvPr id="6" name="TextBox 5"/>
          <p:cNvSpPr txBox="1"/>
          <p:nvPr/>
        </p:nvSpPr>
        <p:spPr>
          <a:xfrm>
            <a:off x="533400" y="25989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fill="color"</a:t>
            </a:r>
          </a:p>
        </p:txBody>
      </p:sp>
      <p:sp>
        <p:nvSpPr>
          <p:cNvPr id="7" name="TextBox 6"/>
          <p:cNvSpPr txBox="1"/>
          <p:nvPr/>
        </p:nvSpPr>
        <p:spPr>
          <a:xfrm>
            <a:off x="533400" y="3171769"/>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stroke-opacity="opacity-fraction"</a:t>
            </a:r>
          </a:p>
        </p:txBody>
      </p:sp>
      <p:sp>
        <p:nvSpPr>
          <p:cNvPr id="8" name="TextBox 7"/>
          <p:cNvSpPr txBox="1"/>
          <p:nvPr/>
        </p:nvSpPr>
        <p:spPr>
          <a:xfrm>
            <a:off x="533400" y="37419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fill-opacity="opacity-fraction"</a:t>
            </a:r>
          </a:p>
        </p:txBody>
      </p:sp>
      <p:sp>
        <p:nvSpPr>
          <p:cNvPr id="9" name="TextBox 8"/>
          <p:cNvSpPr txBox="1"/>
          <p:nvPr/>
        </p:nvSpPr>
        <p:spPr>
          <a:xfrm>
            <a:off x="533400" y="43515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stroke-width="width"</a:t>
            </a:r>
          </a:p>
        </p:txBody>
      </p:sp>
      <p:sp>
        <p:nvSpPr>
          <p:cNvPr id="10" name="TextBox 9"/>
          <p:cNvSpPr txBox="1"/>
          <p:nvPr/>
        </p:nvSpPr>
        <p:spPr>
          <a:xfrm>
            <a:off x="528320" y="49611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fill-rule="nonzero" | "evenodd"</a:t>
            </a:r>
          </a:p>
        </p:txBody>
      </p:sp>
      <p:sp>
        <p:nvSpPr>
          <p:cNvPr id="11" name="TextBox 10"/>
          <p:cNvSpPr txBox="1"/>
          <p:nvPr/>
        </p:nvSpPr>
        <p:spPr>
          <a:xfrm>
            <a:off x="533400" y="5570700"/>
            <a:ext cx="48006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stroke-dasharray="dash-gap series"</a:t>
            </a:r>
          </a:p>
        </p:txBody>
      </p:sp>
      <p:pic>
        <p:nvPicPr>
          <p:cNvPr id="12" name="Picture 11" descr="An image showing different fill, stroke, and opacities of shapes drawn by using an &lt;svg&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049163"/>
            <a:ext cx="2826439" cy="2759673"/>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23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98a06e0-c237-46a5-a0f0-561456a29d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Gradients and Patterns</a:t>
            </a:r>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define a linear or radial gradient for shapes</a:t>
            </a:r>
          </a:p>
          <a:p>
            <a:r>
              <a:rPr lang="en-US" dirty="0"/>
              <a:t>Patterns can specify image files</a:t>
            </a:r>
          </a:p>
          <a:p>
            <a:endParaRPr lang="en-US" b="1" dirty="0"/>
          </a:p>
        </p:txBody>
      </p:sp>
      <p:sp>
        <p:nvSpPr>
          <p:cNvPr id="5" name="TextBox 11"/>
          <p:cNvSpPr txBox="1"/>
          <p:nvPr/>
        </p:nvSpPr>
        <p:spPr>
          <a:xfrm>
            <a:off x="381000" y="2166015"/>
            <a:ext cx="84582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&lt;polygon points="50,50 250,50 150,200" fill="url(#gradient1)" /&gt;</a:t>
            </a:r>
          </a:p>
          <a:p>
            <a:r>
              <a:rPr lang="en-GB" b="0" dirty="0">
                <a:latin typeface="Lucida Sans Unicode" pitchFamily="34" charset="0"/>
                <a:cs typeface="Lucida Sans Unicode" pitchFamily="34" charset="0"/>
              </a:rPr>
              <a:t>&lt;ellipse cx="150" cy="50" rx="100" ry="20" fill="url(#wales)" /&gt;</a:t>
            </a:r>
          </a:p>
          <a:p>
            <a:r>
              <a:rPr lang="en-GB" b="0" dirty="0">
                <a:latin typeface="Lucida Sans Unicode" pitchFamily="34" charset="0"/>
                <a:cs typeface="Lucida Sans Unicode" pitchFamily="34" charset="0"/>
              </a:rPr>
              <a:t>&lt;circle cx="150" cy="250" r="50" fill="url(#gradient2)" /&gt;</a:t>
            </a:r>
          </a:p>
        </p:txBody>
      </p:sp>
      <p:pic>
        <p:nvPicPr>
          <p:cNvPr id="6" name="Picture 5" descr="An image of a composite polygon, ellipse, and circle shape drawn by using an &lt;svg&gt; element. The shapes are filled with images and color effec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247410"/>
            <a:ext cx="2286000" cy="309217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045349"/>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112</TotalTime>
  <Words>4128</Words>
  <Application>Microsoft Office PowerPoint</Application>
  <PresentationFormat>On-screen Show (4:3)</PresentationFormat>
  <Paragraphs>436</Paragraphs>
  <Slides>26</Slides>
  <Notes>26</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Segoe UI</vt:lpstr>
      <vt:lpstr>Segoe UI Light</vt:lpstr>
      <vt:lpstr>Lucida Console</vt:lpstr>
      <vt:lpstr>Calibri</vt:lpstr>
      <vt:lpstr>Courier New</vt:lpstr>
      <vt:lpstr>Segoe Light</vt:lpstr>
      <vt:lpstr>Times New Roman</vt:lpstr>
      <vt:lpstr>Lucida Sans Unicode</vt:lpstr>
      <vt:lpstr>Wingdings</vt:lpstr>
      <vt:lpstr>Verdana</vt:lpstr>
      <vt:lpstr>Arial</vt:lpstr>
      <vt:lpstr>Presentation1</vt:lpstr>
      <vt:lpstr>Module 11</vt:lpstr>
      <vt:lpstr>Module Overview</vt:lpstr>
      <vt:lpstr>Lesson 1: Creating Interactive Graphics by Using SVG</vt:lpstr>
      <vt:lpstr>What is SVG?</vt:lpstr>
      <vt:lpstr>Creating SVG Graphics</vt:lpstr>
      <vt:lpstr>Drawing Circles and Ellipses</vt:lpstr>
      <vt:lpstr>Drawing Complex Shapes</vt:lpstr>
      <vt:lpstr>Specifying Fill Styles and Stroke Styles</vt:lpstr>
      <vt:lpstr>Using Gradients and Patterns</vt:lpstr>
      <vt:lpstr>Drawing Graphical Text</vt:lpstr>
      <vt:lpstr>Transforming SVG Elements</vt:lpstr>
      <vt:lpstr>Demonstration: Using SVG Transformations and Events</vt:lpstr>
      <vt:lpstr>Text Continuation Slide</vt:lpstr>
      <vt:lpstr>Lesson 2: Drawing Graphics by Using the Canvas API</vt:lpstr>
      <vt:lpstr>What is the Canvas API?</vt:lpstr>
      <vt:lpstr>Using the Canvas API</vt:lpstr>
      <vt:lpstr>Drawing Paths</vt:lpstr>
      <vt:lpstr>Using Gradients and Patterns</vt:lpstr>
      <vt:lpstr>Transforming Shapes</vt:lpstr>
      <vt:lpstr>Demonstration</vt:lpstr>
      <vt:lpstr>Text Continuation Slide</vt:lpstr>
      <vt:lpstr>Demonstration: Creating Advanced Graphics</vt:lpstr>
      <vt:lpstr>Text Continuation Slide</vt:lpstr>
      <vt:lpstr>Lab: Creating Advanced Graphics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Module11</dc:title>
  <dc:creator>Vikkie Boyd</dc:creator>
  <cp:lastModifiedBy>Administrator</cp:lastModifiedBy>
  <cp:revision>7</cp:revision>
  <dcterms:created xsi:type="dcterms:W3CDTF">2012-11-28T15:05:48Z</dcterms:created>
  <dcterms:modified xsi:type="dcterms:W3CDTF">2016-12-09T13:13:47Z</dcterms:modified>
</cp:coreProperties>
</file>