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80" r:id="rId9"/>
    <p:sldId id="263" r:id="rId10"/>
    <p:sldId id="264" r:id="rId11"/>
    <p:sldId id="265" r:id="rId12"/>
    <p:sldId id="266" r:id="rId13"/>
    <p:sldId id="281" r:id="rId14"/>
    <p:sldId id="282" r:id="rId15"/>
    <p:sldId id="283" r:id="rId16"/>
    <p:sldId id="267" r:id="rId17"/>
    <p:sldId id="268" r:id="rId18"/>
    <p:sldId id="269" r:id="rId19"/>
    <p:sldId id="284" r:id="rId20"/>
    <p:sldId id="270" r:id="rId21"/>
    <p:sldId id="271" r:id="rId22"/>
    <p:sldId id="272" r:id="rId23"/>
    <p:sldId id="273" r:id="rId24"/>
    <p:sldId id="274" r:id="rId25"/>
    <p:sldId id="275" r:id="rId26"/>
    <p:sldId id="285" r:id="rId27"/>
    <p:sldId id="286" r:id="rId28"/>
    <p:sldId id="276" r:id="rId29"/>
    <p:sldId id="287" r:id="rId30"/>
    <p:sldId id="277" r:id="rId31"/>
    <p:sldId id="278" r:id="rId32"/>
    <p:sldId id="279" r:id="rId33"/>
  </p:sldIdLst>
  <p:sldSz cx="9144000" cy="6858000" type="screen4x3"/>
  <p:notesSz cx="6858000" cy="9144000"/>
  <p:embeddedFontLst>
    <p:embeddedFont>
      <p:font typeface="Segoe UI" panose="020B0502040204020203" pitchFamily="34" charset="0"/>
      <p:regular r:id="rId35"/>
      <p:bold r:id="rId36"/>
      <p:italic r:id="rId37"/>
      <p:boldItalic r:id="rId38"/>
    </p:embeddedFont>
    <p:embeddedFont>
      <p:font typeface="Segoe UI Light" panose="020B0502040204020203" pitchFamily="34" charset="0"/>
      <p:regular r:id="rId39"/>
      <p:italic r:id="rId40"/>
    </p:embeddedFont>
    <p:embeddedFont>
      <p:font typeface="Calibri" panose="020F0502020204030204" pitchFamily="34" charset="0"/>
      <p:regular r:id="rId41"/>
      <p:bold r:id="rId42"/>
      <p:italic r:id="rId43"/>
      <p:boldItalic r:id="rId44"/>
    </p:embeddedFont>
    <p:embeddedFont>
      <p:font typeface="Lucida Sans Unicode" panose="020B0602030504020204" pitchFamily="34" charset="0"/>
      <p:regular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1254" y="114"/>
      </p:cViewPr>
      <p:guideLst>
        <p:guide orient="horz" pos="2160"/>
        <p:guide pos="2880"/>
      </p:guideLst>
    </p:cSldViewPr>
  </p:slideViewPr>
  <p:notesTextViewPr>
    <p:cViewPr>
      <p:scale>
        <a:sx n="1" d="1"/>
        <a:sy n="1" d="1"/>
      </p:scale>
      <p:origin x="0" y="0"/>
    </p:cViewPr>
  </p:notesTextViewPr>
  <p:notesViewPr>
    <p:cSldViewPr>
      <p:cViewPr>
        <p:scale>
          <a:sx n="90" d="100"/>
          <a:sy n="90" d="100"/>
        </p:scale>
        <p:origin x="-16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C0065-EA91-40F1-A308-A4030EBECC94}"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86FA1-6493-4422-AF07-63B5E1B5F50E}" type="slidenum">
              <a:rPr lang="en-US" smtClean="0"/>
              <a:t>‹#›</a:t>
            </a:fld>
            <a:endParaRPr lang="en-US" dirty="0"/>
          </a:p>
        </p:txBody>
      </p:sp>
    </p:spTree>
    <p:extLst>
      <p:ext uri="{BB962C8B-B14F-4D97-AF65-F5344CB8AC3E}">
        <p14:creationId xmlns:p14="http://schemas.microsoft.com/office/powerpoint/2010/main" val="407626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D986FA1-6493-4422-AF07-63B5E1B5F50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0282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just introduce the types of transformations that are available. The following topics give examples of the syntax and how to apply them.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15363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it is possible to apply multiple transformations in the same rule; simply specify all the transformations to apply in the </a:t>
            </a:r>
            <a:r>
              <a:rPr lang="en-US" sz="1000" b="1" dirty="0">
                <a:latin typeface="Arial"/>
                <a:ea typeface="Calibri"/>
                <a:cs typeface="Times New Roman"/>
              </a:rPr>
              <a:t>transform</a:t>
            </a:r>
            <a:r>
              <a:rPr lang="en-US" sz="1000" dirty="0">
                <a:latin typeface="Arial"/>
                <a:ea typeface="Calibri"/>
                <a:cs typeface="Segoe UI"/>
              </a:rPr>
              <a:t> property, as shown by the example in the previous topic. Note that the transformations are separated by a space character and not a comma; if you insert a comma, the property may not be recognized and the transformations might not be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demonstration in the next topic shows the effects of these transformations.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43133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some of the transformations in this demonstration cause the target elements to appear partially off the screen. For example:</a:t>
            </a:r>
          </a:p>
          <a:p>
            <a:pPr marL="342900" lvl="0" indent="-342900">
              <a:lnSpc>
                <a:spcPct val="115000"/>
              </a:lnSpc>
              <a:spcAft>
                <a:spcPts val="995"/>
              </a:spcAft>
              <a:buFont typeface="Symbol"/>
              <a:buChar char=""/>
            </a:pPr>
            <a:r>
              <a:rPr lang="en-US" sz="1000" dirty="0">
                <a:effectLst/>
                <a:latin typeface="Arial"/>
                <a:ea typeface="Times New Roman"/>
                <a:cs typeface="Times New Roman"/>
              </a:rPr>
              <a:t>In </a:t>
            </a:r>
            <a:r>
              <a:rPr lang="en-US" sz="1000" b="1" dirty="0">
                <a:effectLst/>
                <a:latin typeface="Arial"/>
                <a:ea typeface="Times New Roman"/>
                <a:cs typeface="Times New Roman"/>
              </a:rPr>
              <a:t>2DTranslations.html</a:t>
            </a:r>
            <a:r>
              <a:rPr lang="en-US" sz="1000" dirty="0">
                <a:effectLst/>
                <a:latin typeface="Arial"/>
                <a:ea typeface="Times New Roman"/>
                <a:cs typeface="Times New Roman"/>
              </a:rPr>
              <a:t>, the first and third rectangles appear partially off the left side of the screen because they have been translated in the negative X direction.</a:t>
            </a:r>
          </a:p>
          <a:p>
            <a:pPr marL="342900" lvl="0" indent="-342900">
              <a:lnSpc>
                <a:spcPct val="115000"/>
              </a:lnSpc>
              <a:spcAft>
                <a:spcPts val="995"/>
              </a:spcAft>
              <a:buFont typeface="Symbol"/>
              <a:buChar char=""/>
            </a:pPr>
            <a:r>
              <a:rPr lang="en-US" sz="1000" dirty="0">
                <a:effectLst/>
                <a:latin typeface="Arial"/>
                <a:ea typeface="Times New Roman"/>
                <a:cs typeface="Times New Roman"/>
              </a:rPr>
              <a:t>In </a:t>
            </a:r>
            <a:r>
              <a:rPr lang="en-US" sz="1000" b="1" dirty="0">
                <a:effectLst/>
                <a:latin typeface="Arial"/>
                <a:ea typeface="Times New Roman"/>
                <a:cs typeface="Times New Roman"/>
              </a:rPr>
              <a:t>2DScaling.html</a:t>
            </a:r>
            <a:r>
              <a:rPr lang="en-US" sz="1000" dirty="0">
                <a:effectLst/>
                <a:latin typeface="Arial"/>
                <a:ea typeface="Times New Roman"/>
                <a:cs typeface="Times New Roman"/>
              </a:rPr>
              <a:t>, the first, second, and third rectangles appear partially off the left side of the screen because they have been scaled about the center point of the rectangle.</a:t>
            </a:r>
          </a:p>
          <a:p>
            <a:pPr marL="342900" lvl="0" indent="-342900">
              <a:lnSpc>
                <a:spcPct val="115000"/>
              </a:lnSpc>
              <a:spcAft>
                <a:spcPts val="995"/>
              </a:spcAft>
              <a:buFont typeface="Symbol"/>
              <a:buChar char=""/>
            </a:pPr>
            <a:r>
              <a:rPr lang="en-US" sz="1000" dirty="0">
                <a:effectLst/>
                <a:latin typeface="Arial"/>
                <a:ea typeface="Times New Roman"/>
                <a:cs typeface="Times New Roman"/>
              </a:rPr>
              <a:t>In </a:t>
            </a:r>
            <a:r>
              <a:rPr lang="en-US" sz="1000" b="1" dirty="0">
                <a:effectLst/>
                <a:latin typeface="Arial"/>
                <a:ea typeface="Times New Roman"/>
                <a:cs typeface="Times New Roman"/>
              </a:rPr>
              <a:t>2DRotations.html</a:t>
            </a:r>
            <a:r>
              <a:rPr lang="en-US" sz="1000" dirty="0">
                <a:effectLst/>
                <a:latin typeface="Arial"/>
                <a:ea typeface="Times New Roman"/>
                <a:cs typeface="Times New Roman"/>
              </a:rPr>
              <a:t>, the first rectangle appears partially off the top of the screen because the rotation is applied to the center of the rectangle, which causes the rectangle to rotate partially off the screen.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on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2D Translations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8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click the </a:t>
            </a:r>
            <a:r>
              <a:rPr lang="en-US" sz="1000" b="1" dirty="0">
                <a:effectLst/>
                <a:latin typeface="Arial"/>
                <a:ea typeface="Times New Roman"/>
                <a:cs typeface="Times New Roman"/>
              </a:rPr>
              <a:t>Desktop</a:t>
            </a:r>
            <a:r>
              <a:rPr lang="en-US" sz="1000" dirty="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open the file </a:t>
            </a:r>
            <a:r>
              <a:rPr lang="en-US" sz="1000" b="1" dirty="0">
                <a:effectLst/>
                <a:latin typeface="Arial"/>
                <a:ea typeface="Times New Roman"/>
                <a:cs typeface="Times New Roman"/>
              </a:rPr>
              <a:t>E:\Mod12\Democode\2DTranslations.html</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a message box appears asking if you want to allow blocked content, click the </a:t>
            </a:r>
            <a:r>
              <a:rPr lang="en-US" sz="1000" b="1" dirty="0">
                <a:effectLst/>
                <a:latin typeface="Arial"/>
                <a:ea typeface="Times New Roman"/>
                <a:cs typeface="Times New Roman"/>
              </a:rPr>
              <a:t>Allow blocked content</a:t>
            </a:r>
            <a:r>
              <a:rPr lang="en-US" sz="1000" dirty="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Verify that the browser displays a series of rectangles. Each rectangle demonstrates how to perform a 2D translation by using the </a:t>
            </a:r>
            <a:r>
              <a:rPr lang="en-US" sz="1000" b="1" dirty="0">
                <a:effectLst/>
                <a:latin typeface="Arial"/>
                <a:ea typeface="Times New Roman"/>
                <a:cs typeface="Times New Roman"/>
              </a:rPr>
              <a:t>translate()</a:t>
            </a:r>
            <a:r>
              <a:rPr lang="en-US" sz="1000" dirty="0">
                <a:effectLst/>
                <a:latin typeface="Arial"/>
                <a:ea typeface="Times New Roman"/>
                <a:cs typeface="Times New Roman"/>
              </a:rPr>
              <a:t>, </a:t>
            </a:r>
            <a:r>
              <a:rPr lang="en-US" sz="1000" b="1" dirty="0">
                <a:effectLst/>
                <a:latin typeface="Arial"/>
                <a:ea typeface="Times New Roman"/>
                <a:cs typeface="Times New Roman"/>
              </a:rPr>
              <a:t>translateX()</a:t>
            </a:r>
            <a:r>
              <a:rPr lang="en-US" sz="1000" dirty="0">
                <a:effectLst/>
                <a:latin typeface="Arial"/>
                <a:ea typeface="Times New Roman"/>
                <a:cs typeface="Times New Roman"/>
              </a:rPr>
              <a:t>, or </a:t>
            </a:r>
            <a:r>
              <a:rPr lang="en-US" sz="1000" b="1" dirty="0">
                <a:effectLst/>
                <a:latin typeface="Arial"/>
                <a:ea typeface="Times New Roman"/>
                <a:cs typeface="Times New Roman"/>
              </a:rPr>
              <a:t>translateY()</a:t>
            </a:r>
            <a:r>
              <a:rPr lang="en-US" sz="1000" dirty="0">
                <a:effectLst/>
                <a:latin typeface="Arial"/>
                <a:ea typeface="Times New Roman"/>
                <a:cs typeface="Times New Roman"/>
              </a:rPr>
              <a:t> functions. The text message inside each rectangle describes the transformation for that rectangle.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in the browser window, and then click </a:t>
            </a:r>
            <a:r>
              <a:rPr lang="en-US" sz="1000" b="1" dirty="0">
                <a:effectLst/>
                <a:latin typeface="Arial"/>
                <a:ea typeface="Times New Roman"/>
                <a:cs typeface="Times New Roman"/>
              </a:rPr>
              <a:t>View source</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66584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translations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the following vendor-specific properties: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-ms-transform</a:t>
            </a:r>
            <a:r>
              <a:rPr lang="en-US" sz="1000" dirty="0">
                <a:solidFill>
                  <a:prstClr val="black"/>
                </a:solidFill>
                <a:latin typeface="Arial"/>
                <a:ea typeface="Times New Roman"/>
                <a:cs typeface="Times New Roman"/>
              </a:rPr>
              <a:t>: Perform a transformation on Internet Explorer 9.</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-webkit-transform</a:t>
            </a:r>
            <a:r>
              <a:rPr lang="en-US" sz="1000" dirty="0">
                <a:solidFill>
                  <a:prstClr val="black"/>
                </a:solidFill>
                <a:latin typeface="Arial"/>
                <a:ea typeface="Times New Roman"/>
                <a:cs typeface="Times New Roman"/>
              </a:rPr>
              <a:t>: Perform a transformation on Webkit-based browsers such as Chrome and Safari.</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-moz-transform</a:t>
            </a:r>
            <a:r>
              <a:rPr lang="en-US" sz="1000" dirty="0">
                <a:solidFill>
                  <a:prstClr val="black"/>
                </a:solidFill>
                <a:latin typeface="Arial"/>
                <a:ea typeface="Times New Roman"/>
                <a:cs typeface="Times New Roman"/>
              </a:rPr>
              <a:t>: Perform a transformation on Mozilla browsers.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-o-transform</a:t>
            </a:r>
            <a:r>
              <a:rPr lang="en-US" sz="1000" dirty="0">
                <a:solidFill>
                  <a:prstClr val="black"/>
                </a:solidFill>
                <a:latin typeface="Arial"/>
                <a:ea typeface="Times New Roman"/>
                <a:cs typeface="Times New Roman"/>
              </a:rPr>
              <a:t>: Perform a transformation on Opera browsers.</a:t>
            </a:r>
          </a:p>
          <a:p>
            <a:pPr lvl="0">
              <a:lnSpc>
                <a:spcPct val="115000"/>
              </a:lnSpc>
              <a:spcAft>
                <a:spcPts val="995"/>
              </a:spcAft>
            </a:pPr>
            <a:r>
              <a:rPr lang="en-US" sz="1000" dirty="0">
                <a:solidFill>
                  <a:prstClr val="black"/>
                </a:solidFill>
                <a:latin typeface="Arial"/>
                <a:ea typeface="Times New Roman"/>
                <a:cs typeface="Times New Roman"/>
              </a:rPr>
              <a:t>9.       Close the source window.</a:t>
            </a:r>
          </a:p>
          <a:p>
            <a:pPr lvl="0">
              <a:lnSpc>
                <a:spcPct val="115000"/>
              </a:lnSpc>
              <a:spcAft>
                <a:spcPts val="1000"/>
              </a:spcAft>
            </a:pPr>
            <a:r>
              <a:rPr lang="en-US" sz="1000" dirty="0">
                <a:solidFill>
                  <a:prstClr val="black"/>
                </a:solidFill>
                <a:latin typeface="Arial"/>
                <a:ea typeface="Calibri"/>
                <a:cs typeface="Segoe UI"/>
              </a:rPr>
              <a:t>Perform 2D Scaling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E:\Mod12\Democode\2DScaling.html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scaling transformation by using the </a:t>
            </a:r>
            <a:r>
              <a:rPr lang="en-US" sz="1000" b="1" dirty="0">
                <a:solidFill>
                  <a:prstClr val="black"/>
                </a:solidFill>
                <a:latin typeface="Arial"/>
                <a:ea typeface="Times New Roman"/>
                <a:cs typeface="Times New Roman"/>
              </a:rPr>
              <a:t>scale()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scaleX()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scaleY()</a:t>
            </a:r>
            <a:r>
              <a:rPr lang="en-US" sz="1000" dirty="0">
                <a:solidFill>
                  <a:prstClr val="black"/>
                </a:solidFill>
                <a:latin typeface="Arial"/>
                <a:ea typeface="Times New Roman"/>
                <a:cs typeface="Times New Roman"/>
              </a:rPr>
              <a:t> functions. The text message inside each rectangle describes the transformation for that rectangle.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scaling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Rotations</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9150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E:\Mod12\Democode\2DRotations.html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rotation by using the </a:t>
            </a:r>
            <a:r>
              <a:rPr lang="en-US" sz="1000" b="1" dirty="0">
                <a:solidFill>
                  <a:prstClr val="black"/>
                </a:solidFill>
                <a:latin typeface="Arial"/>
                <a:ea typeface="Times New Roman"/>
                <a:cs typeface="Times New Roman"/>
              </a:rPr>
              <a:t>rotate() </a:t>
            </a:r>
            <a:r>
              <a:rPr lang="en-US" sz="1000" dirty="0">
                <a:solidFill>
                  <a:prstClr val="black"/>
                </a:solidFill>
                <a:latin typeface="Arial"/>
                <a:ea typeface="Times New Roman"/>
                <a:cs typeface="Times New Roman"/>
              </a:rPr>
              <a:t>function. The fourth rectangle also shows how to perform multiple transformations, and how to change the origin of the transformation to the top left of the target element.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rotations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The CSS rules set the standard </a:t>
            </a:r>
            <a:r>
              <a:rPr lang="en-US" sz="1000" b="1" dirty="0">
                <a:solidFill>
                  <a:prstClr val="black"/>
                </a:solidFill>
                <a:latin typeface="Arial"/>
                <a:ea typeface="Times New Roman"/>
                <a:cs typeface="Times New Roman"/>
              </a:rPr>
              <a:t>transform</a:t>
            </a:r>
            <a:r>
              <a:rPr lang="en-US" sz="1000" dirty="0">
                <a:solidFill>
                  <a:prstClr val="black"/>
                </a:solidFill>
                <a:latin typeface="Arial"/>
                <a:ea typeface="Times New Roman"/>
                <a:cs typeface="Times New Roman"/>
              </a:rPr>
              <a:t> property, as well as vendor-specific properties. The final CSS rule shows how to apply multiple transformations, specifically a translation followed by a rotation. The final CSS rule also shows how to set change the origin of the transformation by setting the </a:t>
            </a:r>
            <a:r>
              <a:rPr lang="en-US" sz="1000" b="1" dirty="0">
                <a:solidFill>
                  <a:prstClr val="black"/>
                </a:solidFill>
                <a:latin typeface="Arial"/>
                <a:ea typeface="Times New Roman"/>
                <a:cs typeface="Times New Roman"/>
              </a:rPr>
              <a:t>transform-origin </a:t>
            </a:r>
            <a:r>
              <a:rPr lang="en-US" sz="1000" dirty="0">
                <a:solidFill>
                  <a:prstClr val="black"/>
                </a:solidFill>
                <a:latin typeface="Arial"/>
                <a:ea typeface="Times New Roman"/>
                <a:cs typeface="Times New Roman"/>
              </a:rPr>
              <a:t>property and its vendor-specific equivalent properties.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lvl="0">
              <a:lnSpc>
                <a:spcPct val="115000"/>
              </a:lnSpc>
              <a:spcAft>
                <a:spcPts val="1000"/>
              </a:spcAft>
            </a:pPr>
            <a:r>
              <a:rPr lang="en-US" sz="1000" dirty="0">
                <a:solidFill>
                  <a:prstClr val="black"/>
                </a:solidFill>
                <a:latin typeface="Arial"/>
                <a:ea typeface="Calibri"/>
                <a:cs typeface="Segoe UI"/>
              </a:rPr>
              <a:t>Perform 2D Skewing Transformations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open the file </a:t>
            </a:r>
            <a:r>
              <a:rPr lang="en-US" sz="1000" b="1" dirty="0">
                <a:solidFill>
                  <a:prstClr val="black"/>
                </a:solidFill>
                <a:latin typeface="Arial"/>
                <a:ea typeface="Times New Roman"/>
                <a:cs typeface="Times New Roman"/>
              </a:rPr>
              <a:t>E:\Mod12\Democode\2DSkewing.html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Verify that the browser displays a series of rectangles. Each rectangle demonstrates how to perform a 2D skewing operation by using the </a:t>
            </a:r>
            <a:r>
              <a:rPr lang="en-US" sz="1000" b="1" dirty="0">
                <a:solidFill>
                  <a:prstClr val="black"/>
                </a:solidFill>
                <a:latin typeface="Arial"/>
                <a:ea typeface="Times New Roman"/>
                <a:cs typeface="Times New Roman"/>
              </a:rPr>
              <a:t>skew()</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skewX()</a:t>
            </a:r>
            <a:r>
              <a:rPr lang="en-US" sz="1000" dirty="0">
                <a:solidFill>
                  <a:prstClr val="black"/>
                </a:solidFill>
                <a:latin typeface="Arial"/>
                <a:ea typeface="Times New Roman"/>
                <a:cs typeface="Times New Roman"/>
              </a:rPr>
              <a:t>, or </a:t>
            </a:r>
            <a:r>
              <a:rPr lang="en-US" sz="1000" b="1" dirty="0">
                <a:solidFill>
                  <a:prstClr val="black"/>
                </a:solidFill>
                <a:latin typeface="Arial"/>
                <a:ea typeface="Times New Roman"/>
                <a:cs typeface="Times New Roman"/>
              </a:rPr>
              <a:t>skewY()</a:t>
            </a:r>
            <a:r>
              <a:rPr lang="en-US" sz="1000" dirty="0">
                <a:solidFill>
                  <a:prstClr val="black"/>
                </a:solidFill>
                <a:latin typeface="Arial"/>
                <a:ea typeface="Times New Roman"/>
                <a:cs typeface="Times New Roman"/>
              </a:rPr>
              <a:t> functions.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source window, scroll down to the bottom of the document. Note that the body of the document has a series of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and each element has a distinct CSS class.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Scroll back up to the top of the code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The CSS rules implement skewing transformations for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 </a:t>
            </a:r>
          </a:p>
        </p:txBody>
      </p:sp>
      <p:sp>
        <p:nvSpPr>
          <p:cNvPr id="4" name="Slide Number Placeholder 3"/>
          <p:cNvSpPr>
            <a:spLocks noGrp="1"/>
          </p:cNvSpPr>
          <p:nvPr>
            <p:ph type="sldNum" sz="quarter" idx="10"/>
          </p:nvPr>
        </p:nvSpPr>
        <p:spPr/>
        <p:txBody>
          <a:bodyPr/>
          <a:lstStyle/>
          <a:p>
            <a:fld id="{8D986FA1-6493-4422-AF07-63B5E1B5F50E}"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53567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85843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3D transformations require careful visualization to achieve the desired effect; designers usually have to experiment until they get the result that they want.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that there are also usability issues to consider; as elements disappear into the distance, they become smaller and harder to read.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3304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brief. The demonstration that follows this topic shows the effects of applying a transition to a transformation, so save discussions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92058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3D transformations also provide the vendor-specific prefix versions of the transformation properties, such as </a:t>
            </a:r>
            <a:r>
              <a:rPr lang="en-US" sz="1000" b="1" dirty="0">
                <a:latin typeface="Arial"/>
                <a:ea typeface="Calibri"/>
                <a:cs typeface="Times New Roman"/>
              </a:rPr>
              <a:t>-moz-perspective </a:t>
            </a:r>
            <a:r>
              <a:rPr lang="en-US" sz="1000" dirty="0">
                <a:latin typeface="Arial"/>
                <a:ea typeface="Calibri"/>
                <a:cs typeface="Times New Roman"/>
              </a:rPr>
              <a:t>and </a:t>
            </a:r>
            <a:r>
              <a:rPr lang="en-US" sz="1000" b="1" dirty="0">
                <a:latin typeface="Arial"/>
                <a:ea typeface="Calibri"/>
                <a:cs typeface="Times New Roman"/>
              </a:rPr>
              <a:t>-moz-transform</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Internet Explorer 9 and earlier versions do not support 3D transformations.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on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Perform 3D Transformations that Include Transitions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8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click the </a:t>
            </a:r>
            <a:r>
              <a:rPr lang="en-US" sz="1000" b="1" dirty="0">
                <a:effectLst/>
                <a:latin typeface="Arial"/>
                <a:ea typeface="Times New Roman"/>
                <a:cs typeface="Times New Roman"/>
              </a:rPr>
              <a:t>Desktop</a:t>
            </a:r>
            <a:r>
              <a:rPr lang="en-US" sz="1000" dirty="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open the file </a:t>
            </a:r>
            <a:r>
              <a:rPr lang="en-US" sz="1000" b="1" dirty="0">
                <a:effectLst/>
                <a:latin typeface="Arial"/>
                <a:ea typeface="Times New Roman"/>
                <a:cs typeface="Times New Roman"/>
              </a:rPr>
              <a:t>E:\Mod12\Democode\3DTransformations.html</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a message box appears asking if you want to allow blocked content, click the </a:t>
            </a:r>
            <a:r>
              <a:rPr lang="en-US" sz="1000" b="1" dirty="0">
                <a:effectLst/>
                <a:latin typeface="Arial"/>
                <a:ea typeface="Times New Roman"/>
                <a:cs typeface="Times New Roman"/>
              </a:rPr>
              <a:t>Allow blocked content</a:t>
            </a:r>
            <a:r>
              <a:rPr lang="en-US" sz="1000" dirty="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Verify that the browser displays a cube. There are six faces to the cube, each of which displays text and has a different background color. The front face is partially transparent, so that it does not completely obscure the other faces.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Hover over the cube. Verify that it rotates by 90 degrees over a period of five seconds. Then move the mouse off the cube, and verify that the cube rotates smoothly back to its original position.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Right-click in the browser window, and then click </a:t>
            </a:r>
            <a:r>
              <a:rPr lang="en-US" sz="1000" b="1" dirty="0">
                <a:effectLst/>
                <a:latin typeface="Arial"/>
                <a:ea typeface="Times New Roman"/>
                <a:cs typeface="Times New Roman"/>
              </a:rPr>
              <a:t>View source</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source window, scroll down to the bottom of the document. Note that the body of the document has six </a:t>
            </a:r>
            <a:r>
              <a:rPr lang="en-US" sz="1000" b="1" dirty="0">
                <a:effectLst/>
                <a:latin typeface="Arial"/>
                <a:ea typeface="Times New Roman"/>
                <a:cs typeface="Times New Roman"/>
              </a:rPr>
              <a:t>&lt;div&gt;</a:t>
            </a:r>
            <a:r>
              <a:rPr lang="en-US" sz="1000" dirty="0">
                <a:effectLst/>
                <a:latin typeface="Arial"/>
                <a:ea typeface="Times New Roman"/>
                <a:cs typeface="Times New Roman"/>
              </a:rPr>
              <a:t> elements that represent the six faces of the cube. These </a:t>
            </a:r>
            <a:r>
              <a:rPr lang="en-US" sz="1000" b="1" dirty="0">
                <a:effectLst/>
                <a:latin typeface="Arial"/>
                <a:ea typeface="Times New Roman"/>
                <a:cs typeface="Times New Roman"/>
              </a:rPr>
              <a:t>&lt;div&gt; </a:t>
            </a:r>
            <a:r>
              <a:rPr lang="en-US" sz="1000" dirty="0">
                <a:effectLst/>
                <a:latin typeface="Arial"/>
                <a:ea typeface="Times New Roman"/>
                <a:cs typeface="Times New Roman"/>
              </a:rPr>
              <a:t>elements are contained in a parent &lt;div&gt; element named </a:t>
            </a:r>
            <a:r>
              <a:rPr lang="en-US" sz="1000" b="1" dirty="0">
                <a:effectLst/>
                <a:latin typeface="Arial"/>
                <a:ea typeface="Times New Roman"/>
                <a:cs typeface="Times New Roman"/>
              </a:rPr>
              <a:t>container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Scroll back up to the top of the code and locate the </a:t>
            </a:r>
            <a:r>
              <a:rPr lang="en-US" sz="1000" b="1" dirty="0">
                <a:effectLst/>
                <a:latin typeface="Arial"/>
                <a:ea typeface="Times New Roman"/>
                <a:cs typeface="Times New Roman"/>
              </a:rPr>
              <a:t>&lt;style&gt;</a:t>
            </a:r>
            <a:r>
              <a:rPr lang="en-US" sz="1000" dirty="0">
                <a:effectLst/>
                <a:latin typeface="Arial"/>
                <a:ea typeface="Times New Roman"/>
                <a:cs typeface="Times New Roman"/>
              </a:rPr>
              <a:t> element. Note the following CSS rules:</a:t>
            </a:r>
          </a:p>
          <a:p>
            <a:pPr marL="342900" lvl="0" indent="-342900">
              <a:lnSpc>
                <a:spcPct val="115000"/>
              </a:lnSpc>
              <a:spcAft>
                <a:spcPts val="995"/>
              </a:spcAft>
              <a:buFont typeface="Courier New"/>
              <a:buChar char="o"/>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624828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Courier New" pitchFamily="49" charset="0"/>
              <a:buChar char="o"/>
            </a:pPr>
            <a:r>
              <a:rPr lang="en-US" sz="1000" b="1" dirty="0">
                <a:solidFill>
                  <a:prstClr val="black"/>
                </a:solidFill>
                <a:latin typeface="Arial"/>
                <a:ea typeface="Times New Roman"/>
                <a:cs typeface="Times New Roman"/>
              </a:rPr>
              <a:t>#container</a:t>
            </a:r>
            <a:r>
              <a:rPr lang="en-US" sz="1000" dirty="0">
                <a:solidFill>
                  <a:prstClr val="black"/>
                </a:solidFill>
                <a:latin typeface="Arial"/>
                <a:ea typeface="Times New Roman"/>
                <a:cs typeface="Times New Roman"/>
              </a:rPr>
              <a:t>: Specifies a perspective for all the child elements of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 and a transition of five seconds for transformations.</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#container:hover</a:t>
            </a:r>
            <a:r>
              <a:rPr lang="en-US" sz="1000" dirty="0">
                <a:solidFill>
                  <a:prstClr val="black"/>
                </a:solidFill>
                <a:latin typeface="Arial"/>
                <a:ea typeface="Times New Roman"/>
                <a:cs typeface="Times New Roman"/>
              </a:rPr>
              <a:t>: Specifies a rotation of 90 degrees when the user hovers over the </a:t>
            </a:r>
            <a:r>
              <a:rPr lang="en-US" sz="1000" b="1" dirty="0">
                <a:solidFill>
                  <a:prstClr val="black"/>
                </a:solidFill>
                <a:latin typeface="Arial"/>
                <a:ea typeface="Times New Roman"/>
                <a:cs typeface="Times New Roman"/>
              </a:rPr>
              <a:t>container </a:t>
            </a:r>
            <a:r>
              <a:rPr lang="en-US" sz="1000" dirty="0">
                <a:solidFill>
                  <a:prstClr val="black"/>
                </a:solidFill>
                <a:latin typeface="Arial"/>
                <a:ea typeface="Times New Roman"/>
                <a:cs typeface="Times New Roman"/>
              </a:rPr>
              <a:t>element.</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#rightFace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rightFace </a:t>
            </a:r>
            <a:r>
              <a:rPr lang="en-US" sz="1000" dirty="0">
                <a:solidFill>
                  <a:prstClr val="black"/>
                </a:solidFill>
                <a:latin typeface="Arial"/>
                <a:ea typeface="Times New Roman"/>
                <a:cs typeface="Times New Roman"/>
              </a:rPr>
              <a:t>element in 3D space, so that it appears on the right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#leftFace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leftFace </a:t>
            </a:r>
            <a:r>
              <a:rPr lang="en-US" sz="1000" dirty="0">
                <a:solidFill>
                  <a:prstClr val="black"/>
                </a:solidFill>
                <a:latin typeface="Arial"/>
                <a:ea typeface="Times New Roman"/>
                <a:cs typeface="Times New Roman"/>
              </a:rPr>
              <a:t>element in 3D space, so that it appears on the left side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#topFace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topFace </a:t>
            </a:r>
            <a:r>
              <a:rPr lang="en-US" sz="1000" dirty="0">
                <a:solidFill>
                  <a:prstClr val="black"/>
                </a:solidFill>
                <a:latin typeface="Arial"/>
                <a:ea typeface="Times New Roman"/>
                <a:cs typeface="Times New Roman"/>
              </a:rPr>
              <a:t>element in 3D space, so that it appears on the top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#bottomFace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bottomFace </a:t>
            </a:r>
            <a:r>
              <a:rPr lang="en-US" sz="1000" dirty="0">
                <a:solidFill>
                  <a:prstClr val="black"/>
                </a:solidFill>
                <a:latin typeface="Arial"/>
                <a:ea typeface="Times New Roman"/>
                <a:cs typeface="Times New Roman"/>
              </a:rPr>
              <a:t>element in 3D space, so that it appears on the bottom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#backFace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backFace </a:t>
            </a:r>
            <a:r>
              <a:rPr lang="en-US" sz="1000" dirty="0">
                <a:solidFill>
                  <a:prstClr val="black"/>
                </a:solidFill>
                <a:latin typeface="Arial"/>
                <a:ea typeface="Times New Roman"/>
                <a:cs typeface="Times New Roman"/>
              </a:rPr>
              <a:t>element in 3D space, so that it appears at the back of the cube.</a:t>
            </a:r>
          </a:p>
          <a:p>
            <a:pPr marL="342900" lvl="0" indent="-342900">
              <a:lnSpc>
                <a:spcPct val="115000"/>
              </a:lnSpc>
              <a:spcAft>
                <a:spcPts val="995"/>
              </a:spcAft>
              <a:buFont typeface="Courier New"/>
              <a:buChar char="o"/>
            </a:pPr>
            <a:r>
              <a:rPr lang="en-US" sz="1000" b="1" dirty="0">
                <a:solidFill>
                  <a:prstClr val="black"/>
                </a:solidFill>
                <a:latin typeface="Arial"/>
                <a:ea typeface="Times New Roman"/>
                <a:cs typeface="Times New Roman"/>
              </a:rPr>
              <a:t>#frontFace</a:t>
            </a:r>
            <a:r>
              <a:rPr lang="en-US" sz="1000" dirty="0">
                <a:solidFill>
                  <a:prstClr val="black"/>
                </a:solidFill>
                <a:latin typeface="Arial"/>
                <a:ea typeface="Times New Roman"/>
                <a:cs typeface="Times New Roman"/>
              </a:rPr>
              <a:t>: Transforms the </a:t>
            </a:r>
            <a:r>
              <a:rPr lang="en-US" sz="1000" b="1" dirty="0">
                <a:solidFill>
                  <a:prstClr val="black"/>
                </a:solidFill>
                <a:latin typeface="Arial"/>
                <a:ea typeface="Times New Roman"/>
                <a:cs typeface="Times New Roman"/>
              </a:rPr>
              <a:t>frontFace </a:t>
            </a:r>
            <a:r>
              <a:rPr lang="en-US" sz="1000" dirty="0">
                <a:solidFill>
                  <a:prstClr val="black"/>
                </a:solidFill>
                <a:latin typeface="Arial"/>
                <a:ea typeface="Times New Roman"/>
                <a:cs typeface="Times New Roman"/>
              </a:rPr>
              <a:t>element in 3D space, so that it appears at the front of the cube. The background color is partially transparent.</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the source window.</a:t>
            </a:r>
          </a:p>
          <a:p>
            <a:pPr marL="228600" lvl="0" indent="-2286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92047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overlaps some concepts described in module 11, "Creating Advanced Graphics". However, unlike SVG transitions and transformations, CSS transitions and transformations apply to general HTML elements rather than to those for drawing vector graphics.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901694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SVG also supports animations, but they are not currently supported by Internet Explorer. However, CSS animations are supported by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893058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animating an element is a two-step process: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Define the keyframes for the animation.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Configure the animation in a style rule for the element.</a:t>
            </a:r>
            <a:endParaRPr lang="en-US" sz="1000" dirty="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Segoe UI"/>
              </a:rPr>
              <a:t>The demo at the end of the lesson provides an opportunity to discuss this process in more detail. If necessary, show the demo running in Internet Explorer as part of this topic, but don't discuss the details until after the remaining topics in this lesson. The demo code is available in the file </a:t>
            </a:r>
            <a:r>
              <a:rPr lang="en-US" sz="1000" b="1" dirty="0">
                <a:latin typeface="Arial"/>
                <a:ea typeface="Calibri"/>
                <a:cs typeface="Times New Roman"/>
              </a:rPr>
              <a:t>E:\Mod12\Democode\KeyframeAnimations.html</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797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animation-name</a:t>
            </a:r>
            <a:r>
              <a:rPr lang="en-US" sz="1000" dirty="0">
                <a:latin typeface="Arial"/>
                <a:ea typeface="Calibri"/>
                <a:cs typeface="Segoe UI"/>
              </a:rPr>
              <a:t> property was mentioned in the previous topic. It is listed again here for completeness.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68297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demonstration at the end of this lesson shows a complete example of this technique. Students will also use this strategy in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865467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in Internet Explorer 10, the event names are actually </a:t>
            </a:r>
            <a:r>
              <a:rPr lang="en-US" sz="1000" b="1" dirty="0">
                <a:latin typeface="Arial"/>
                <a:ea typeface="Calibri"/>
                <a:cs typeface="Times New Roman"/>
              </a:rPr>
              <a:t>MSAnimationStart</a:t>
            </a:r>
            <a:r>
              <a:rPr lang="en-US" sz="1000" dirty="0">
                <a:latin typeface="Arial"/>
                <a:ea typeface="Calibri"/>
                <a:cs typeface="Segoe UI"/>
              </a:rPr>
              <a:t>, </a:t>
            </a:r>
            <a:r>
              <a:rPr lang="en-US" sz="1000" b="1" dirty="0">
                <a:latin typeface="Arial"/>
                <a:ea typeface="Calibri"/>
                <a:cs typeface="Times New Roman"/>
              </a:rPr>
              <a:t>MSAnimationIteration</a:t>
            </a:r>
            <a:r>
              <a:rPr lang="en-US" sz="1000" dirty="0">
                <a:latin typeface="Arial"/>
                <a:ea typeface="Calibri"/>
                <a:cs typeface="Segoe UI"/>
              </a:rPr>
              <a:t>, and </a:t>
            </a:r>
            <a:r>
              <a:rPr lang="en-US" sz="1000" b="1" dirty="0">
                <a:latin typeface="Arial"/>
                <a:ea typeface="Calibri"/>
                <a:cs typeface="Times New Roman"/>
              </a:rPr>
              <a:t>MSAnimationEnd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41326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that the animations use the vendor-specific prefix versions of the transformation properties, such as </a:t>
            </a:r>
            <a:r>
              <a:rPr lang="en-US" sz="1000" b="1" dirty="0">
                <a:latin typeface="Arial"/>
                <a:ea typeface="Calibri"/>
                <a:cs typeface="Times New Roman"/>
              </a:rPr>
              <a:t>-ms-animate-name </a:t>
            </a:r>
            <a:r>
              <a:rPr lang="en-US" sz="1000" dirty="0">
                <a:latin typeface="Arial"/>
                <a:ea typeface="Calibri"/>
                <a:cs typeface="Times New Roman"/>
              </a:rPr>
              <a:t>and </a:t>
            </a:r>
            <a:r>
              <a:rPr lang="en-US" sz="1000" b="1" dirty="0">
                <a:latin typeface="Arial"/>
                <a:ea typeface="Calibri"/>
                <a:cs typeface="Times New Roman"/>
              </a:rPr>
              <a:t>-ms-animation-duration</a:t>
            </a:r>
            <a:r>
              <a:rPr lang="en-US" sz="1000" dirty="0">
                <a:latin typeface="Arial"/>
                <a:ea typeface="Calibri"/>
                <a:cs typeface="Times New Roman"/>
              </a:rPr>
              <a:t>. This is because Internet Explorer 10 implements the vendor-specific versions of these properties, not the standard versions such as </a:t>
            </a:r>
            <a:r>
              <a:rPr lang="en-US" sz="1000" b="1" dirty="0">
                <a:latin typeface="Arial"/>
                <a:ea typeface="Calibri"/>
                <a:cs typeface="Times New Roman"/>
              </a:rPr>
              <a:t>animate-name </a:t>
            </a:r>
            <a:r>
              <a:rPr lang="en-US" sz="1000" dirty="0">
                <a:latin typeface="Arial"/>
                <a:ea typeface="Calibri"/>
                <a:cs typeface="Times New Roman"/>
              </a:rPr>
              <a:t>and </a:t>
            </a:r>
            <a:r>
              <a:rPr lang="en-US" sz="1000" b="1" dirty="0">
                <a:latin typeface="Arial"/>
                <a:ea typeface="Calibri"/>
                <a:cs typeface="Times New Roman"/>
              </a:rPr>
              <a:t>animation-duration</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Times New Roman"/>
              </a:rPr>
              <a:t>Explain the animation properties carefully in the </a:t>
            </a:r>
            <a:r>
              <a:rPr lang="en-US" sz="1000" b="1" dirty="0">
                <a:latin typeface="Arial"/>
                <a:ea typeface="Calibri"/>
                <a:cs typeface="Times New Roman"/>
              </a:rPr>
              <a:t>#ball.animate </a:t>
            </a:r>
            <a:r>
              <a:rPr lang="en-US" sz="1000" dirty="0">
                <a:latin typeface="Arial"/>
                <a:ea typeface="Calibri"/>
                <a:cs typeface="Times New Roman"/>
              </a:rPr>
              <a:t>CSS rule. Also ensure students understand that the trigger for the animation is adding the </a:t>
            </a:r>
            <a:r>
              <a:rPr lang="en-US" sz="1000" b="1" dirty="0">
                <a:latin typeface="Arial"/>
                <a:ea typeface="Calibri"/>
                <a:cs typeface="Times New Roman"/>
              </a:rPr>
              <a:t>animate</a:t>
            </a:r>
            <a:r>
              <a:rPr lang="en-US" sz="1000" dirty="0">
                <a:latin typeface="Arial"/>
                <a:ea typeface="Calibri"/>
                <a:cs typeface="Times New Roman"/>
              </a:rPr>
              <a:t> class to the </a:t>
            </a:r>
            <a:r>
              <a:rPr lang="en-US" sz="1000" b="1" dirty="0">
                <a:latin typeface="Arial"/>
                <a:ea typeface="Calibri"/>
                <a:cs typeface="Times New Roman"/>
              </a:rPr>
              <a:t>ball</a:t>
            </a:r>
            <a:r>
              <a:rPr lang="en-US" sz="1000" dirty="0">
                <a:latin typeface="Arial"/>
                <a:ea typeface="Calibri"/>
                <a:cs typeface="Times New Roman"/>
              </a:rPr>
              <a:t> element.</a:t>
            </a:r>
          </a:p>
          <a:p>
            <a:pPr>
              <a:lnSpc>
                <a:spcPct val="115000"/>
              </a:lnSpc>
              <a:spcAft>
                <a:spcPts val="1000"/>
              </a:spcAft>
            </a:pPr>
            <a:r>
              <a:rPr lang="en-US" sz="1000" dirty="0">
                <a:latin typeface="Arial"/>
                <a:ea typeface="Calibri"/>
                <a:cs typeface="Times New Roman"/>
              </a:rPr>
              <a:t>Point out that the </a:t>
            </a:r>
            <a:r>
              <a:rPr lang="en-US" sz="1000" b="1" dirty="0">
                <a:latin typeface="Arial"/>
                <a:ea typeface="Calibri"/>
                <a:cs typeface="Times New Roman"/>
              </a:rPr>
              <a:t>#ball.animate</a:t>
            </a:r>
            <a:r>
              <a:rPr lang="en-US" sz="1000" dirty="0">
                <a:latin typeface="Arial"/>
                <a:ea typeface="Calibri"/>
                <a:cs typeface="Times New Roman"/>
              </a:rPr>
              <a:t> CSS rule defines a </a:t>
            </a:r>
            <a:r>
              <a:rPr lang="en-US" sz="1000" b="1" dirty="0">
                <a:latin typeface="Arial"/>
                <a:ea typeface="Calibri"/>
                <a:cs typeface="Times New Roman"/>
              </a:rPr>
              <a:t>linear</a:t>
            </a:r>
            <a:r>
              <a:rPr lang="en-US" sz="1000" dirty="0">
                <a:latin typeface="Arial"/>
                <a:ea typeface="Calibri"/>
                <a:cs typeface="Times New Roman"/>
              </a:rPr>
              <a:t> timing function by default for all the steps in the keyframe animation. However, the keyframe animation overrides the timing function for the final step in the animation, so that it uses an </a:t>
            </a:r>
            <a:r>
              <a:rPr lang="en-US" sz="1000" b="1" dirty="0">
                <a:latin typeface="Arial"/>
                <a:ea typeface="Calibri"/>
                <a:cs typeface="Times New Roman"/>
              </a:rPr>
              <a:t>ease-out </a:t>
            </a:r>
            <a:r>
              <a:rPr lang="en-US" sz="1000" dirty="0">
                <a:latin typeface="Arial"/>
                <a:ea typeface="Calibri"/>
                <a:cs typeface="Times New Roman"/>
              </a:rPr>
              <a:t>timing function for the final step.</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on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Define and Run a Keyframe Animation</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8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click the </a:t>
            </a:r>
            <a:r>
              <a:rPr lang="en-US" sz="1000" b="1" dirty="0">
                <a:effectLst/>
                <a:latin typeface="Arial"/>
                <a:ea typeface="Times New Roman"/>
                <a:cs typeface="Times New Roman"/>
              </a:rPr>
              <a:t>Desktop</a:t>
            </a:r>
            <a:r>
              <a:rPr lang="en-US" sz="1000" dirty="0">
                <a:effectLst/>
                <a:latin typeface="Arial"/>
                <a:ea typeface="Times New Roman"/>
                <a:cs typeface="Times New Roman"/>
              </a:rPr>
              <a:t> tile.</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open the file </a:t>
            </a:r>
            <a:r>
              <a:rPr lang="en-US" sz="1000" b="1" dirty="0">
                <a:effectLst/>
                <a:latin typeface="Arial"/>
                <a:ea typeface="Times New Roman"/>
                <a:cs typeface="Times New Roman"/>
              </a:rPr>
              <a:t>E:\Mod12\Democode\KeyframeAnimations.html</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a message box appears asking if you want to allow blocked content, click the </a:t>
            </a:r>
            <a:r>
              <a:rPr lang="en-US" sz="1000" b="1" dirty="0">
                <a:effectLst/>
                <a:latin typeface="Arial"/>
                <a:ea typeface="Times New Roman"/>
                <a:cs typeface="Times New Roman"/>
              </a:rPr>
              <a:t>Allow blocked content</a:t>
            </a:r>
            <a:r>
              <a:rPr lang="en-US" sz="1000" dirty="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Verify that a green rectangle appears on the page, with a small white circle in the top left corner. The green rectangle represents a pool table and the white circle represents a ball. There is also a button that enables you to start the animation.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Start Animation</a:t>
            </a:r>
            <a:r>
              <a:rPr lang="en-US" sz="1000" dirty="0">
                <a:effectLst/>
                <a:latin typeface="Arial"/>
                <a:ea typeface="Times New Roman"/>
                <a:cs typeface="Times New Roman"/>
              </a:rPr>
              <a:t>. </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After three seconds, the ball starts moving diagonally on the pool table. The color of the pool table also changes to blue, and a message appears at the bottom of the page to indicate the</a:t>
            </a:r>
          </a:p>
        </p:txBody>
      </p:sp>
      <p:sp>
        <p:nvSpPr>
          <p:cNvPr id="4" name="Slide Number Placeholder 3"/>
          <p:cNvSpPr>
            <a:spLocks noGrp="1"/>
          </p:cNvSpPr>
          <p:nvPr>
            <p:ph type="sldNum" sz="quarter" idx="10"/>
          </p:nvPr>
        </p:nvSpPr>
        <p:spPr/>
        <p:txBody>
          <a:bodyPr/>
          <a:lstStyle/>
          <a:p>
            <a:fld id="{8D986FA1-6493-4422-AF07-63B5E1B5F50E}"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28696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ct val="115000"/>
              </a:lnSpc>
              <a:spcAft>
                <a:spcPts val="995"/>
              </a:spcAft>
            </a:pPr>
            <a:r>
              <a:rPr lang="en-US" sz="1000" dirty="0">
                <a:solidFill>
                  <a:prstClr val="black"/>
                </a:solidFill>
                <a:latin typeface="Arial"/>
                <a:ea typeface="Times New Roman"/>
                <a:cs typeface="Times New Roman"/>
              </a:rPr>
              <a:t>        start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As the animation proceeds, the ball appears to bounce off the sides of the pool table and the color of the ball varies from white to yellow, then to orange, then to red, and then finally to purple.</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When the ball reaches the bottom right corner of the pool table, a message appears to indicate that the first iteration of the animation has completed. The next iteration of the animation begins; this iteration plays the animation in reverse, so that the ball ends up in its original position and with its original color.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At the end of the animation, the pool table reverts to green and messages appear at the bottom of the page to indicate the elapsed time of the animation.</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Right-click in the browser window, and then click </a:t>
            </a:r>
            <a:r>
              <a:rPr lang="en-US" sz="1000" b="1" dirty="0">
                <a:solidFill>
                  <a:prstClr val="black"/>
                </a:solidFill>
                <a:latin typeface="Arial"/>
                <a:ea typeface="Times New Roman"/>
                <a:cs typeface="Times New Roman"/>
              </a:rPr>
              <a:t>View source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source window, scroll down to the bottom of the document. Note that the body of the document has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 named </a:t>
            </a: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that represents the pool table, and a nested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that represents the ball on the pool table. There is also a </a:t>
            </a:r>
            <a:r>
              <a:rPr lang="en-US" sz="1000" b="1" dirty="0">
                <a:solidFill>
                  <a:prstClr val="black"/>
                </a:solidFill>
                <a:latin typeface="Arial"/>
                <a:ea typeface="Times New Roman"/>
                <a:cs typeface="Times New Roman"/>
              </a:rPr>
              <a:t>&lt;button&gt;</a:t>
            </a:r>
            <a:r>
              <a:rPr lang="en-US" sz="1000" dirty="0">
                <a:solidFill>
                  <a:prstClr val="black"/>
                </a:solidFill>
                <a:latin typeface="Arial"/>
                <a:ea typeface="Times New Roman"/>
                <a:cs typeface="Times New Roman"/>
              </a:rPr>
              <a:t> element to start the animation, and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named </a:t>
            </a:r>
            <a:r>
              <a:rPr lang="en-US" sz="1000" b="1" dirty="0">
                <a:solidFill>
                  <a:prstClr val="black"/>
                </a:solidFill>
                <a:latin typeface="Arial"/>
                <a:ea typeface="Times New Roman"/>
                <a:cs typeface="Times New Roman"/>
              </a:rPr>
              <a:t>messageLabel</a:t>
            </a:r>
            <a:r>
              <a:rPr lang="en-US" sz="1000" dirty="0">
                <a:solidFill>
                  <a:prstClr val="black"/>
                </a:solidFill>
                <a:latin typeface="Arial"/>
                <a:ea typeface="Times New Roman"/>
                <a:cs typeface="Times New Roman"/>
              </a:rPr>
              <a:t> where messages are displayed.</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Scroll back up to the top of the file and locate the </a:t>
            </a:r>
            <a:r>
              <a:rPr lang="en-US" sz="1000" b="1" dirty="0">
                <a:solidFill>
                  <a:prstClr val="black"/>
                </a:solidFill>
                <a:latin typeface="Arial"/>
                <a:ea typeface="Times New Roman"/>
                <a:cs typeface="Times New Roman"/>
              </a:rPr>
              <a:t>&lt;style&gt;</a:t>
            </a:r>
            <a:r>
              <a:rPr lang="en-US" sz="1000" dirty="0">
                <a:solidFill>
                  <a:prstClr val="black"/>
                </a:solidFill>
                <a:latin typeface="Arial"/>
                <a:ea typeface="Times New Roman"/>
                <a:cs typeface="Times New Roman"/>
              </a:rPr>
              <a:t> element. Note the following CSS rules:</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t>
            </a:r>
            <a:r>
              <a:rPr lang="en-US" sz="1000" dirty="0">
                <a:solidFill>
                  <a:prstClr val="black"/>
                </a:solidFill>
                <a:latin typeface="Arial"/>
                <a:ea typeface="Times New Roman"/>
                <a:cs typeface="Times New Roman"/>
              </a:rPr>
              <a:t>: Specifies the initial appearance of the pool table.</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#pooltable.animate</a:t>
            </a:r>
            <a:r>
              <a:rPr lang="en-US" sz="1000" dirty="0">
                <a:solidFill>
                  <a:prstClr val="black"/>
                </a:solidFill>
                <a:latin typeface="Arial"/>
                <a:ea typeface="Times New Roman"/>
                <a:cs typeface="Times New Roman"/>
              </a:rPr>
              <a:t>: Specifies a different color for the pool table during an animation.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pooltable </a:t>
            </a:r>
            <a:r>
              <a:rPr lang="en-US" sz="1000" dirty="0">
                <a:solidFill>
                  <a:prstClr val="black"/>
                </a:solidFill>
                <a:latin typeface="Arial"/>
                <a:ea typeface="Times New Roman"/>
                <a:cs typeface="Times New Roman"/>
              </a:rPr>
              <a:t>element when an animation starts, to cause the pool table to turn blue during an animation.</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Specifies the initial appearance of the ball.</a:t>
            </a:r>
          </a:p>
          <a:p>
            <a:pPr marL="342900" lvl="0" indent="-342900">
              <a:lnSpc>
                <a:spcPct val="115000"/>
              </a:lnSpc>
              <a:spcAft>
                <a:spcPts val="995"/>
              </a:spcAft>
              <a:buFont typeface="+mj-lt"/>
              <a:buAutoNum type="arabicPeriod" startAt="7"/>
            </a:pPr>
            <a:r>
              <a:rPr lang="en-US" sz="1000" b="1" dirty="0">
                <a:solidFill>
                  <a:prstClr val="black"/>
                </a:solidFill>
                <a:latin typeface="Arial"/>
                <a:ea typeface="Times New Roman"/>
                <a:cs typeface="Times New Roman"/>
              </a:rPr>
              <a:t>@-ms-keyframes ballmovement</a:t>
            </a:r>
            <a:r>
              <a:rPr lang="en-US" sz="1000" dirty="0">
                <a:solidFill>
                  <a:prstClr val="black"/>
                </a:solidFill>
                <a:latin typeface="Arial"/>
                <a:ea typeface="Times New Roman"/>
                <a:cs typeface="Times New Roman"/>
              </a:rPr>
              <a:t>: Defines a keyframe animation named </a:t>
            </a:r>
            <a:r>
              <a:rPr lang="en-US" sz="1000" b="1" dirty="0">
                <a:solidFill>
                  <a:prstClr val="black"/>
                </a:solidFill>
                <a:latin typeface="Arial"/>
                <a:ea typeface="Times New Roman"/>
                <a:cs typeface="Times New Roman"/>
              </a:rPr>
              <a:t>ballmovement</a:t>
            </a:r>
            <a:r>
              <a:rPr lang="en-US" sz="1000" dirty="0">
                <a:solidFill>
                  <a:prstClr val="black"/>
                </a:solidFill>
                <a:latin typeface="Arial"/>
                <a:ea typeface="Times New Roman"/>
                <a:cs typeface="Times New Roman"/>
              </a:rPr>
              <a:t>. The first rule-set specifies the original color and location of the ball. Each subsequent rule-set simulates the ball hitting one of the sides of the pool table, and causes the ball to change color during each part of its journey. The final rule-set specifies the final color and location of the ball.</a:t>
            </a:r>
          </a:p>
        </p:txBody>
      </p:sp>
      <p:sp>
        <p:nvSpPr>
          <p:cNvPr id="4" name="Slide Number Placeholder 3"/>
          <p:cNvSpPr>
            <a:spLocks noGrp="1"/>
          </p:cNvSpPr>
          <p:nvPr>
            <p:ph type="sldNum" sz="quarter" idx="10"/>
          </p:nvPr>
        </p:nvSpPr>
        <p:spPr/>
        <p:txBody>
          <a:bodyPr/>
          <a:lstStyle/>
          <a:p>
            <a:fld id="{8D986FA1-6493-4422-AF07-63B5E1B5F50E}"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21415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a:solidFill>
                  <a:prstClr val="black"/>
                </a:solidFill>
                <a:latin typeface="Arial"/>
                <a:ea typeface="Times New Roman"/>
                <a:cs typeface="Times New Roman"/>
              </a:rPr>
              <a:t>	#ball.animate</a:t>
            </a:r>
            <a:r>
              <a:rPr lang="en-US" sz="1000" dirty="0">
                <a:solidFill>
                  <a:prstClr val="black"/>
                </a:solidFill>
                <a:latin typeface="Arial"/>
                <a:ea typeface="Times New Roman"/>
                <a:cs typeface="Times New Roman"/>
              </a:rPr>
              <a:t>: Applies the </a:t>
            </a:r>
            <a:r>
              <a:rPr lang="en-US" sz="1000" b="1" dirty="0">
                <a:solidFill>
                  <a:prstClr val="black"/>
                </a:solidFill>
                <a:latin typeface="Arial"/>
                <a:ea typeface="Times New Roman"/>
                <a:cs typeface="Times New Roman"/>
              </a:rPr>
              <a:t>ballmovement </a:t>
            </a:r>
            <a:r>
              <a:rPr lang="en-US" sz="1000" dirty="0">
                <a:solidFill>
                  <a:prstClr val="black"/>
                </a:solidFill>
                <a:latin typeface="Arial"/>
                <a:ea typeface="Times New Roman"/>
                <a:cs typeface="Times New Roman"/>
              </a:rPr>
              <a:t>keyframe animation to a ball when the ball has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There is JavaScript code elsewhere in the document that programmatically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to trigger the animation.</a:t>
            </a:r>
          </a:p>
          <a:p>
            <a:pPr lvl="0">
              <a:lnSpc>
                <a:spcPct val="115000"/>
              </a:lnSpc>
              <a:spcAft>
                <a:spcPts val="995"/>
              </a:spcAft>
            </a:pPr>
            <a:r>
              <a:rPr lang="en-US" sz="1000" dirty="0">
                <a:solidFill>
                  <a:prstClr val="black"/>
                </a:solidFill>
                <a:latin typeface="Arial"/>
                <a:ea typeface="Times New Roman"/>
                <a:cs typeface="Times New Roman"/>
              </a:rPr>
              <a:t>14.       Locate the </a:t>
            </a:r>
            <a:r>
              <a:rPr lang="en-US" sz="1000" b="1" dirty="0">
                <a:solidFill>
                  <a:prstClr val="black"/>
                </a:solidFill>
                <a:latin typeface="Arial"/>
                <a:ea typeface="Times New Roman"/>
                <a:cs typeface="Times New Roman"/>
              </a:rPr>
              <a:t>&lt;script&gt; </a:t>
            </a:r>
            <a:r>
              <a:rPr lang="en-US" sz="1000" dirty="0">
                <a:solidFill>
                  <a:prstClr val="black"/>
                </a:solidFill>
                <a:latin typeface="Arial"/>
                <a:ea typeface="Times New Roman"/>
                <a:cs typeface="Times New Roman"/>
              </a:rPr>
              <a:t>element. Note that:</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init()</a:t>
            </a:r>
            <a:r>
              <a:rPr lang="en-US" sz="1000" dirty="0">
                <a:solidFill>
                  <a:prstClr val="black"/>
                </a:solidFill>
                <a:latin typeface="Arial"/>
                <a:ea typeface="Times New Roman"/>
                <a:cs typeface="Times New Roman"/>
              </a:rPr>
              <a:t> function, invoked as soon as the page has loaded, establishes event-handler functions for the </a:t>
            </a:r>
            <a:r>
              <a:rPr lang="en-US" sz="1000" b="1" dirty="0">
                <a:solidFill>
                  <a:prstClr val="black"/>
                </a:solidFill>
                <a:latin typeface="Arial"/>
                <a:ea typeface="Times New Roman"/>
                <a:cs typeface="Times New Roman"/>
              </a:rPr>
              <a:t>MSAnimationStart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MSAnimationIteration, </a:t>
            </a:r>
            <a:r>
              <a:rPr lang="en-US" sz="1000" dirty="0">
                <a:solidFill>
                  <a:prstClr val="black"/>
                </a:solidFill>
                <a:latin typeface="Arial"/>
                <a:ea typeface="Times New Roman"/>
                <a:cs typeface="Times New Roman"/>
              </a:rPr>
              <a:t>and</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events on the </a:t>
            </a:r>
            <a:r>
              <a:rPr lang="en-US" sz="1000" b="1" dirty="0">
                <a:solidFill>
                  <a:prstClr val="black"/>
                </a:solidFill>
                <a:latin typeface="Arial"/>
                <a:ea typeface="Times New Roman"/>
                <a:cs typeface="Times New Roman"/>
              </a:rPr>
              <a:t>ball </a:t>
            </a:r>
            <a:r>
              <a:rPr lang="en-US" sz="1000" dirty="0">
                <a:solidFill>
                  <a:prstClr val="black"/>
                </a:solidFill>
                <a:latin typeface="Arial"/>
                <a:ea typeface="Times New Roman"/>
                <a:cs typeface="Times New Roman"/>
              </a:rPr>
              <a:t>element: </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MSAnimationStart </a:t>
            </a:r>
            <a:r>
              <a:rPr lang="en-US" sz="1000" dirty="0">
                <a:solidFill>
                  <a:prstClr val="black"/>
                </a:solidFill>
                <a:latin typeface="Arial"/>
                <a:ea typeface="Times New Roman"/>
                <a:cs typeface="Times New Roman"/>
              </a:rPr>
              <a:t>event-handler function is called when an animation starts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adds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to the pool table, so that the pool table becomes blue. The function also displays a message to indicate the time when the animation started.</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MSAnimationIteration </a:t>
            </a:r>
            <a:r>
              <a:rPr lang="en-US" sz="1000" dirty="0">
                <a:solidFill>
                  <a:prstClr val="black"/>
                </a:solidFill>
                <a:latin typeface="Arial"/>
                <a:ea typeface="Times New Roman"/>
                <a:cs typeface="Times New Roman"/>
              </a:rPr>
              <a:t>event-handler function is called when each iteration of the animation has completed. The function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MSAnimationEnd </a:t>
            </a:r>
            <a:r>
              <a:rPr lang="en-US" sz="1000" dirty="0">
                <a:solidFill>
                  <a:prstClr val="black"/>
                </a:solidFill>
                <a:latin typeface="Arial"/>
                <a:ea typeface="Times New Roman"/>
                <a:cs typeface="Times New Roman"/>
              </a:rPr>
              <a:t>event-handler function is called when an animation ends on the </a:t>
            </a:r>
            <a:r>
              <a:rPr lang="en-US" sz="1000" b="1" dirty="0">
                <a:solidFill>
                  <a:prstClr val="black"/>
                </a:solidFill>
                <a:latin typeface="Arial"/>
                <a:ea typeface="Times New Roman"/>
                <a:cs typeface="Times New Roman"/>
              </a:rPr>
              <a:t>ball</a:t>
            </a:r>
            <a:r>
              <a:rPr lang="en-US" sz="1000" dirty="0">
                <a:solidFill>
                  <a:prstClr val="black"/>
                </a:solidFill>
                <a:latin typeface="Arial"/>
                <a:ea typeface="Times New Roman"/>
                <a:cs typeface="Times New Roman"/>
              </a:rPr>
              <a:t> element. The function enables the button, removes the </a:t>
            </a:r>
            <a:r>
              <a:rPr lang="en-US" sz="1000" b="1" dirty="0">
                <a:solidFill>
                  <a:prstClr val="black"/>
                </a:solidFill>
                <a:latin typeface="Arial"/>
                <a:ea typeface="Times New Roman"/>
                <a:cs typeface="Times New Roman"/>
              </a:rPr>
              <a:t>animate</a:t>
            </a:r>
            <a:r>
              <a:rPr lang="en-US" sz="1000" dirty="0">
                <a:solidFill>
                  <a:prstClr val="black"/>
                </a:solidFill>
                <a:latin typeface="Arial"/>
                <a:ea typeface="Times New Roman"/>
                <a:cs typeface="Times New Roman"/>
              </a:rPr>
              <a:t> class from the ball and the pool table, and displays a message to indicate the elapsed time of the animation.</a:t>
            </a:r>
          </a:p>
          <a:p>
            <a:pPr marL="742950" lvl="1" indent="-28575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startAnimation()</a:t>
            </a:r>
            <a:r>
              <a:rPr lang="en-US" sz="1000" dirty="0">
                <a:solidFill>
                  <a:prstClr val="black"/>
                </a:solidFill>
                <a:latin typeface="Arial"/>
                <a:ea typeface="Times New Roman"/>
                <a:cs typeface="Times New Roman"/>
              </a:rPr>
              <a:t> function is Invoked when the user clicks the </a:t>
            </a:r>
            <a:r>
              <a:rPr lang="en-US" sz="1000" b="1" dirty="0">
                <a:solidFill>
                  <a:prstClr val="black"/>
                </a:solidFill>
                <a:latin typeface="Arial"/>
                <a:ea typeface="Times New Roman"/>
                <a:cs typeface="Times New Roman"/>
              </a:rPr>
              <a:t>Start Animation </a:t>
            </a:r>
            <a:r>
              <a:rPr lang="en-US" sz="1000" dirty="0">
                <a:solidFill>
                  <a:prstClr val="black"/>
                </a:solidFill>
                <a:latin typeface="Arial"/>
                <a:ea typeface="Times New Roman"/>
                <a:cs typeface="Times New Roman"/>
              </a:rPr>
              <a:t>button. The function disables the button, and adds the </a:t>
            </a:r>
            <a:r>
              <a:rPr lang="en-US" sz="1000" b="1" dirty="0">
                <a:solidFill>
                  <a:prstClr val="black"/>
                </a:solidFill>
                <a:latin typeface="Arial"/>
                <a:ea typeface="Times New Roman"/>
                <a:cs typeface="Times New Roman"/>
              </a:rPr>
              <a:t>animate </a:t>
            </a:r>
            <a:r>
              <a:rPr lang="en-US" sz="1000" dirty="0">
                <a:solidFill>
                  <a:prstClr val="black"/>
                </a:solidFill>
                <a:latin typeface="Arial"/>
                <a:ea typeface="Times New Roman"/>
                <a:cs typeface="Times New Roman"/>
              </a:rPr>
              <a:t>class to the ball to trigger the animation. The animation starts three seconds later, due to the </a:t>
            </a:r>
            <a:r>
              <a:rPr lang="en-US" sz="1000" b="1" dirty="0">
                <a:solidFill>
                  <a:prstClr val="black"/>
                </a:solidFill>
                <a:latin typeface="Arial"/>
                <a:ea typeface="Times New Roman"/>
                <a:cs typeface="Times New Roman"/>
              </a:rPr>
              <a:t>-ms-animation-delay: 3s;</a:t>
            </a:r>
            <a:r>
              <a:rPr lang="en-US" sz="1000" dirty="0">
                <a:solidFill>
                  <a:prstClr val="black"/>
                </a:solidFill>
                <a:latin typeface="Arial"/>
                <a:ea typeface="Times New Roman"/>
                <a:cs typeface="Times New Roman"/>
              </a:rPr>
              <a:t> property in the </a:t>
            </a:r>
            <a:r>
              <a:rPr lang="en-US" sz="1000" b="1" dirty="0">
                <a:solidFill>
                  <a:prstClr val="black"/>
                </a:solidFill>
                <a:latin typeface="Arial"/>
                <a:ea typeface="Times New Roman"/>
                <a:cs typeface="Times New Roman"/>
              </a:rPr>
              <a:t>#ball.animate</a:t>
            </a:r>
            <a:r>
              <a:rPr lang="en-US" sz="1000" dirty="0">
                <a:solidFill>
                  <a:prstClr val="black"/>
                </a:solidFill>
                <a:latin typeface="Arial"/>
                <a:ea typeface="Times New Roman"/>
                <a:cs typeface="Times New Roman"/>
              </a:rPr>
              <a:t> CSS rule.</a:t>
            </a:r>
          </a:p>
          <a:p>
            <a:pPr lvl="0">
              <a:lnSpc>
                <a:spcPct val="115000"/>
              </a:lnSpc>
              <a:spcAft>
                <a:spcPts val="995"/>
              </a:spcAft>
            </a:pPr>
            <a:r>
              <a:rPr lang="en-US" sz="1000" dirty="0">
                <a:solidFill>
                  <a:prstClr val="black"/>
                </a:solidFill>
                <a:latin typeface="Arial"/>
                <a:ea typeface="Times New Roman"/>
                <a:cs typeface="Times New Roman"/>
              </a:rPr>
              <a:t>15.     Close the source window.</a:t>
            </a:r>
          </a:p>
          <a:p>
            <a:pPr lvl="0">
              <a:lnSpc>
                <a:spcPct val="115000"/>
              </a:lnSpc>
              <a:spcAft>
                <a:spcPts val="995"/>
              </a:spcAft>
            </a:pPr>
            <a:r>
              <a:rPr lang="en-US" sz="1000" dirty="0">
                <a:solidFill>
                  <a:prstClr val="black"/>
                </a:solidFill>
                <a:latin typeface="Arial"/>
                <a:ea typeface="Times New Roman"/>
                <a:cs typeface="Times New Roman"/>
              </a:rPr>
              <a:t>16.     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676830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E:\Mod12\Labfiles\Solution\Exercise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Internet Explorer, on the </a:t>
            </a:r>
            <a:r>
              <a:rPr lang="en-US" sz="1000" b="1" dirty="0">
                <a:effectLst/>
                <a:latin typeface="Arial"/>
                <a:ea typeface="Times New Roman"/>
                <a:cs typeface="Times New Roman"/>
              </a:rPr>
              <a:t>Home</a:t>
            </a:r>
            <a:r>
              <a:rPr lang="en-US" sz="1000" dirty="0">
                <a:effectLst/>
                <a:latin typeface="Arial"/>
                <a:ea typeface="Times New Roman"/>
                <a:cs typeface="Segoe UI"/>
              </a:rPr>
              <a:t> page, move the mouse over the </a:t>
            </a:r>
            <a:r>
              <a:rPr lang="en-US" sz="1000" b="1" dirty="0">
                <a:effectLst/>
                <a:latin typeface="Arial"/>
                <a:ea typeface="Times New Roman"/>
                <a:cs typeface="Times New Roman"/>
              </a:rPr>
              <a:t>Register Free</a:t>
            </a:r>
            <a:r>
              <a:rPr lang="en-US" sz="1000" dirty="0">
                <a:effectLst/>
                <a:latin typeface="Arial"/>
                <a:ea typeface="Times New Roman"/>
                <a:cs typeface="Segoe UI"/>
              </a:rPr>
              <a:t> link, and point out how the link expands and rotates as the mouse traverses it.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navigation bar, click </a:t>
            </a:r>
            <a:r>
              <a:rPr lang="en-US" sz="1000" b="1" dirty="0">
                <a:effectLst/>
                <a:latin typeface="Arial"/>
                <a:ea typeface="Times New Roman"/>
                <a:cs typeface="Times New Roman"/>
              </a:rPr>
              <a:t>Feedback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On the </a:t>
            </a:r>
            <a:r>
              <a:rPr lang="en-US" sz="1000" b="1" dirty="0">
                <a:effectLst/>
                <a:latin typeface="Arial"/>
                <a:ea typeface="Times New Roman"/>
                <a:cs typeface="Times New Roman"/>
              </a:rPr>
              <a:t>Feedback</a:t>
            </a:r>
            <a:r>
              <a:rPr lang="en-US" sz="1000" dirty="0">
                <a:effectLst/>
                <a:latin typeface="Arial"/>
                <a:ea typeface="Times New Roman"/>
                <a:cs typeface="Segoe UI"/>
              </a:rPr>
              <a:t> page, move the mouse over the stars and point out how they are animated.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Click </a:t>
            </a:r>
            <a:r>
              <a:rPr lang="en-US" sz="1000" b="1" dirty="0">
                <a:effectLst/>
                <a:latin typeface="Arial"/>
                <a:ea typeface="Times New Roman"/>
                <a:cs typeface="Times New Roman"/>
              </a:rPr>
              <a:t>Send Feedback</a:t>
            </a:r>
            <a:r>
              <a:rPr lang="en-US" sz="1000" dirty="0">
                <a:effectLst/>
                <a:latin typeface="Arial"/>
                <a:ea typeface="Times New Roman"/>
                <a:cs typeface="Segoe UI"/>
              </a:rPr>
              <a:t>, and point out how the feedback form is animated; it changes size and then flies off the top of the screen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Close Internet Explorer.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expand the </a:t>
            </a:r>
            <a:r>
              <a:rPr lang="en-US" sz="1000" b="1" dirty="0">
                <a:effectLst/>
                <a:latin typeface="Arial"/>
                <a:ea typeface="Times New Roman"/>
                <a:cs typeface="Times New Roman"/>
              </a:rPr>
              <a:t>styles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header.css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Code Editor window, find the </a:t>
            </a:r>
            <a:r>
              <a:rPr lang="en-US" sz="1000" b="1" dirty="0">
                <a:effectLst/>
                <a:latin typeface="Arial"/>
                <a:ea typeface="Times New Roman"/>
                <a:cs typeface="Times New Roman"/>
              </a:rPr>
              <a:t>header.page-header .register:hover </a:t>
            </a:r>
            <a:r>
              <a:rPr lang="en-US" sz="1000" dirty="0">
                <a:effectLst/>
                <a:latin typeface="Arial"/>
                <a:ea typeface="Times New Roman"/>
                <a:cs typeface="Segoe UI"/>
              </a:rPr>
              <a:t>rule, and draw students' attention to the </a:t>
            </a:r>
            <a:r>
              <a:rPr lang="en-US" sz="1000" b="1" dirty="0">
                <a:effectLst/>
                <a:latin typeface="Arial"/>
                <a:ea typeface="Times New Roman"/>
                <a:cs typeface="Times New Roman"/>
              </a:rPr>
              <a:t>transform</a:t>
            </a:r>
            <a:r>
              <a:rPr lang="en-US" sz="1000" dirty="0">
                <a:effectLst/>
                <a:latin typeface="Arial"/>
                <a:ea typeface="Times New Roman"/>
                <a:cs typeface="Segoe UI"/>
              </a:rPr>
              <a:t> and </a:t>
            </a:r>
            <a:r>
              <a:rPr lang="en-US" sz="1000" b="1" dirty="0">
                <a:effectLst/>
                <a:latin typeface="Arial"/>
                <a:ea typeface="Times New Roman"/>
                <a:cs typeface="Times New Roman"/>
              </a:rPr>
              <a:t>transition</a:t>
            </a:r>
            <a:r>
              <a:rPr lang="en-US" sz="1000" dirty="0">
                <a:effectLst/>
                <a:latin typeface="Arial"/>
                <a:ea typeface="Times New Roman"/>
                <a:cs typeface="Segoe UI"/>
              </a:rPr>
              <a:t> properties in this rule. These properties rotate and scale the </a:t>
            </a:r>
            <a:r>
              <a:rPr lang="en-US" sz="1000" b="1" dirty="0">
                <a:effectLst/>
                <a:latin typeface="Arial"/>
                <a:ea typeface="Times New Roman"/>
                <a:cs typeface="Times New Roman"/>
              </a:rPr>
              <a:t>Register Free</a:t>
            </a:r>
            <a:r>
              <a:rPr lang="en-US" sz="1000" dirty="0">
                <a:effectLst/>
                <a:latin typeface="Arial"/>
                <a:ea typeface="Times New Roman"/>
                <a:cs typeface="Segoe UI"/>
              </a:rPr>
              <a:t> link over a period of 1 second.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Solution Explorer, in the </a:t>
            </a:r>
            <a:r>
              <a:rPr lang="en-US" sz="1000" b="1" dirty="0">
                <a:effectLst/>
                <a:latin typeface="Arial"/>
                <a:ea typeface="Times New Roman"/>
                <a:cs typeface="Times New Roman"/>
              </a:rPr>
              <a:t>styles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feedback.css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Segoe UI"/>
              </a:rPr>
              <a:t>In the Code Editor window, point out the transition and transform properties in the </a:t>
            </a:r>
            <a:r>
              <a:rPr lang="en-US" sz="1000" b="1" dirty="0">
                <a:effectLst/>
                <a:latin typeface="Arial"/>
                <a:ea typeface="Times New Roman"/>
                <a:cs typeface="Times New Roman"/>
              </a:rPr>
              <a:t>.star</a:t>
            </a:r>
            <a:r>
              <a:rPr lang="en-US" sz="1000" dirty="0">
                <a:effectLst/>
                <a:latin typeface="Arial"/>
                <a:ea typeface="Times New Roman"/>
                <a:cs typeface="Segoe UI"/>
              </a:rPr>
              <a:t>, </a:t>
            </a:r>
            <a:r>
              <a:rPr lang="en-US" sz="1000" b="1" dirty="0">
                <a:effectLst/>
                <a:latin typeface="Arial"/>
                <a:ea typeface="Times New Roman"/>
                <a:cs typeface="Times New Roman"/>
              </a:rPr>
              <a:t>.star:hover</a:t>
            </a:r>
            <a:r>
              <a:rPr lang="en-US" sz="1000" dirty="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704301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.star:selected</a:t>
            </a:r>
            <a:r>
              <a:rPr lang="en-US" sz="1000" dirty="0">
                <a:solidFill>
                  <a:prstClr val="black"/>
                </a:solidFill>
                <a:latin typeface="Arial"/>
                <a:ea typeface="Times New Roman"/>
                <a:cs typeface="Segoe UI"/>
              </a:rPr>
              <a:t> rules. These are the transformations and transitions that occur when the user hovers the mouse over the stars on the </a:t>
            </a:r>
            <a:r>
              <a:rPr lang="en-US" sz="1000" b="1" dirty="0">
                <a:solidFill>
                  <a:prstClr val="black"/>
                </a:solidFill>
                <a:latin typeface="Arial"/>
                <a:ea typeface="Times New Roman"/>
                <a:cs typeface="Times New Roman"/>
              </a:rPr>
              <a:t>Feedback</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the </a:t>
            </a:r>
            <a:r>
              <a:rPr lang="en-US" sz="1000" b="1" dirty="0">
                <a:solidFill>
                  <a:prstClr val="black"/>
                </a:solidFill>
                <a:latin typeface="Arial"/>
                <a:ea typeface="Times New Roman"/>
                <a:cs typeface="Times New Roman"/>
              </a:rPr>
              <a:t>@keyframes send</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rules. These are the CSS rules that animate the feedback form, causing it to fly off the page when the user clicks </a:t>
            </a:r>
            <a:r>
              <a:rPr lang="en-US" sz="1000" b="1" dirty="0">
                <a:solidFill>
                  <a:prstClr val="black"/>
                </a:solidFill>
                <a:latin typeface="Arial"/>
                <a:ea typeface="Times New Roman"/>
                <a:cs typeface="Times New Roman"/>
              </a:rPr>
              <a:t>Send Feedback.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Solution Explorer, expand the </a:t>
            </a:r>
            <a:r>
              <a:rPr lang="en-US" sz="1000" b="1" dirty="0">
                <a:solidFill>
                  <a:prstClr val="black"/>
                </a:solidFill>
                <a:latin typeface="Arial"/>
                <a:ea typeface="Times New Roman"/>
                <a:cs typeface="Times New Roman"/>
              </a:rPr>
              <a:t>scripts</a:t>
            </a:r>
            <a:r>
              <a:rPr lang="en-US" sz="1000" dirty="0">
                <a:solidFill>
                  <a:prstClr val="black"/>
                </a:solidFill>
                <a:latin typeface="Arial"/>
                <a:ea typeface="Times New Roman"/>
                <a:cs typeface="Segoe UI"/>
              </a:rPr>
              <a:t> folder, expand the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folder, and then double-click </a:t>
            </a:r>
            <a:r>
              <a:rPr lang="en-US" sz="1000" b="1" dirty="0">
                <a:solidFill>
                  <a:prstClr val="black"/>
                </a:solidFill>
                <a:latin typeface="Arial"/>
                <a:ea typeface="Times New Roman"/>
                <a:cs typeface="Times New Roman"/>
              </a:rPr>
              <a:t>feedback.js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Code Editor window, find the following line of code:</a:t>
            </a:r>
            <a:endParaRPr lang="en-US" sz="1000" dirty="0">
              <a:solidFill>
                <a:prstClr val="black"/>
              </a:solidFill>
              <a:latin typeface="Arial"/>
              <a:ea typeface="Times New Roman"/>
              <a:cs typeface="Times New Roman"/>
            </a:endParaRPr>
          </a:p>
          <a:p>
            <a:pPr marL="328930" marR="100330" lvl="0" indent="-228600">
              <a:lnSpc>
                <a:spcPct val="115000"/>
              </a:lnSpc>
              <a:spcAft>
                <a:spcPts val="995"/>
              </a:spcAft>
              <a:buFont typeface="Courier New" pitchFamily="49" charset="0"/>
              <a:buChar char="o"/>
            </a:pPr>
            <a:r>
              <a:rPr lang="en-US" sz="1000" dirty="0">
                <a:solidFill>
                  <a:prstClr val="black"/>
                </a:solidFill>
                <a:latin typeface="Arial"/>
                <a:ea typeface="Times New Roman"/>
                <a:cs typeface="Times New Roman"/>
              </a:rPr>
              <a:t>form.classList.add("sending");</a:t>
            </a:r>
          </a:p>
          <a:p>
            <a:pPr marL="228600" lvl="0" indent="-228600">
              <a:lnSpc>
                <a:spcPct val="115000"/>
              </a:lnSpc>
              <a:spcAft>
                <a:spcPts val="995"/>
              </a:spcAft>
              <a:buAutoNum type="arabicPeriod" startAt="15"/>
            </a:pPr>
            <a:r>
              <a:rPr lang="en-US" sz="1000" dirty="0">
                <a:solidFill>
                  <a:prstClr val="black"/>
                </a:solidFill>
                <a:latin typeface="Arial"/>
                <a:ea typeface="Times New Roman"/>
                <a:cs typeface="Segoe UI"/>
              </a:rPr>
              <a:t>Explain that this statement adds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class to the feedback form, which triggers the </a:t>
            </a:r>
          </a:p>
          <a:p>
            <a:pPr lvl="0">
              <a:lnSpc>
                <a:spcPct val="115000"/>
              </a:lnSpc>
              <a:spcAft>
                <a:spcPts val="995"/>
              </a:spcAft>
            </a:pPr>
            <a:r>
              <a:rPr lang="en-US" sz="1000" dirty="0">
                <a:solidFill>
                  <a:prstClr val="black"/>
                </a:solidFill>
                <a:latin typeface="Arial"/>
                <a:ea typeface="Times New Roman"/>
                <a:cs typeface="Segoe UI"/>
              </a:rPr>
              <a:t>      animation defined by the </a:t>
            </a:r>
            <a:r>
              <a:rPr lang="en-US" sz="1000" b="1" dirty="0">
                <a:solidFill>
                  <a:prstClr val="black"/>
                </a:solidFill>
                <a:latin typeface="Arial"/>
                <a:ea typeface="Times New Roman"/>
                <a:cs typeface="Times New Roman"/>
              </a:rPr>
              <a:t>.sending</a:t>
            </a:r>
            <a:r>
              <a:rPr lang="en-US" sz="1000" dirty="0">
                <a:solidFill>
                  <a:prstClr val="black"/>
                </a:solidFill>
                <a:latin typeface="Arial"/>
                <a:ea typeface="Times New Roman"/>
                <a:cs typeface="Segoe UI"/>
              </a:rPr>
              <a:t> rule in the </a:t>
            </a:r>
            <a:r>
              <a:rPr lang="en-US" sz="1000" b="1" dirty="0">
                <a:solidFill>
                  <a:prstClr val="black"/>
                </a:solidFill>
                <a:latin typeface="Arial"/>
                <a:ea typeface="Times New Roman"/>
                <a:cs typeface="Times New Roman"/>
              </a:rPr>
              <a:t>feedback.css</a:t>
            </a:r>
            <a:r>
              <a:rPr lang="en-US" sz="1000" dirty="0">
                <a:solidFill>
                  <a:prstClr val="black"/>
                </a:solidFill>
                <a:latin typeface="Arial"/>
                <a:ea typeface="Times New Roman"/>
                <a:cs typeface="Segoe UI"/>
              </a:rPr>
              <a:t> stylesheet.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Arial" pitchFamily="34" charset="0"/>
              <a:buChar char="•"/>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if it is not already running,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29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9161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how transitions enable an application to implement subtle changes that can provide useful feedback to the user or provide positive reinforcement of a user action. For example, a control could change its appearance slightly (perhaps by changing the color of any text, or the background) as the mouse moves over it to indicate that it is active and that something will happen if the user clicks it.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068335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Applying CSS Transitions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use CSS transitions to animate parts of the conference website.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animate the star icons on the </a:t>
            </a:r>
            <a:r>
              <a:rPr lang="en-US" sz="1000" b="1" dirty="0">
                <a:latin typeface="Arial"/>
                <a:ea typeface="Calibri"/>
                <a:cs typeface="Times New Roman"/>
              </a:rPr>
              <a:t>Feedback</a:t>
            </a:r>
            <a:r>
              <a:rPr lang="en-US" sz="1000" dirty="0">
                <a:latin typeface="Arial"/>
                <a:ea typeface="Calibri"/>
                <a:cs typeface="Segoe UI"/>
              </a:rPr>
              <a:t> page so they react when moving the cursor over them. Next, you will rotate the </a:t>
            </a:r>
            <a:r>
              <a:rPr lang="en-US" sz="1000" b="1" dirty="0">
                <a:latin typeface="Arial"/>
                <a:ea typeface="Calibri"/>
                <a:cs typeface="Times New Roman"/>
              </a:rPr>
              <a:t>Register</a:t>
            </a:r>
            <a:r>
              <a:rPr lang="en-US" sz="1000" dirty="0">
                <a:latin typeface="Arial"/>
                <a:ea typeface="Calibri"/>
                <a:cs typeface="Segoe UI"/>
              </a:rPr>
              <a:t> link on the </a:t>
            </a:r>
            <a:r>
              <a:rPr lang="en-US" sz="1000" b="1" dirty="0">
                <a:latin typeface="Arial"/>
                <a:ea typeface="Calibri"/>
                <a:cs typeface="Times New Roman"/>
              </a:rPr>
              <a:t>Home</a:t>
            </a:r>
            <a:r>
              <a:rPr lang="en-US" sz="1000" dirty="0">
                <a:latin typeface="Arial"/>
                <a:ea typeface="Calibri"/>
                <a:cs typeface="Segoe UI"/>
              </a:rPr>
              <a:t> page as the mouse traverses it. Finally, you will run the application, view the </a:t>
            </a:r>
            <a:r>
              <a:rPr lang="en-US" sz="1000" b="1" dirty="0">
                <a:latin typeface="Arial"/>
                <a:ea typeface="Calibri"/>
                <a:cs typeface="Times New Roman"/>
              </a:rPr>
              <a:t>Feedback</a:t>
            </a:r>
            <a:r>
              <a:rPr lang="en-US" sz="1000" dirty="0">
                <a:latin typeface="Arial"/>
                <a:ea typeface="Calibri"/>
                <a:cs typeface="Segoe UI"/>
              </a:rPr>
              <a:t> and </a:t>
            </a:r>
            <a:r>
              <a:rPr lang="en-US" sz="1000" b="1" dirty="0">
                <a:latin typeface="Arial"/>
                <a:ea typeface="Calibri"/>
                <a:cs typeface="Times New Roman"/>
              </a:rPr>
              <a:t>Home</a:t>
            </a:r>
            <a:r>
              <a:rPr lang="en-US" sz="1000" dirty="0">
                <a:latin typeface="Arial"/>
                <a:ea typeface="Calibri"/>
                <a:cs typeface="Segoe UI"/>
              </a:rPr>
              <a:t> pages, and verify that the elements are animated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Point out to students that a working solution for this exercise is available in the </a:t>
            </a:r>
            <a:r>
              <a:rPr lang="en-US" sz="1000" b="1" dirty="0">
                <a:latin typeface="Arial"/>
                <a:ea typeface="Calibri"/>
                <a:cs typeface="Times New Roman"/>
              </a:rPr>
              <a:t>E:\Mod12\Labfiles\Solution\Exercise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Applying Keyframe Animations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keyframe animation to animate the form on the </a:t>
            </a:r>
            <a:r>
              <a:rPr lang="en-US" sz="1000" b="1" dirty="0">
                <a:latin typeface="Arial"/>
                <a:ea typeface="Calibri"/>
                <a:cs typeface="Times New Roman"/>
              </a:rPr>
              <a:t>Feedback</a:t>
            </a:r>
            <a:r>
              <a:rPr lang="en-US" sz="1000" dirty="0">
                <a:latin typeface="Arial"/>
                <a:ea typeface="Calibri"/>
                <a:cs typeface="Segoe UI"/>
              </a:rPr>
              <a:t> page. The form will fly off the page when the user submits the form.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define a keyframe animation by using CSS. Next, you will use the keyframe animation in a CSS rule. Then you will add this CSS rule to the </a:t>
            </a:r>
            <a:r>
              <a:rPr lang="en-US" sz="1000" b="1" dirty="0">
                <a:latin typeface="Arial"/>
                <a:ea typeface="Calibri"/>
                <a:cs typeface="Times New Roman"/>
              </a:rPr>
              <a:t>Feedback</a:t>
            </a:r>
            <a:r>
              <a:rPr lang="en-US" sz="1000" dirty="0">
                <a:latin typeface="Arial"/>
                <a:ea typeface="Calibri"/>
                <a:cs typeface="Segoe UI"/>
              </a:rPr>
              <a:t> form to trigger the animation when the form is submitted. You will handle an animation event to show a message when the animation is complete. Finally, you will run the application, view the </a:t>
            </a:r>
            <a:r>
              <a:rPr lang="en-US" sz="1000" b="1" dirty="0">
                <a:latin typeface="Arial"/>
                <a:ea typeface="Calibri"/>
                <a:cs typeface="Times New Roman"/>
              </a:rPr>
              <a:t>Feedback</a:t>
            </a:r>
            <a:r>
              <a:rPr lang="en-US" sz="1000" dirty="0">
                <a:latin typeface="Arial"/>
                <a:ea typeface="Calibri"/>
                <a:cs typeface="Segoe UI"/>
              </a:rPr>
              <a:t> page, and verify that the form animates correctly when the user submits it.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a:t>
            </a:r>
            <a:r>
              <a:rPr lang="en-US" sz="1000" dirty="0">
                <a:latin typeface="Arial"/>
                <a:ea typeface="Calibri"/>
                <a:cs typeface="Segoe UI"/>
              </a:rPr>
              <a:t> project in the </a:t>
            </a:r>
            <a:r>
              <a:rPr lang="en-US" sz="1000" b="1" dirty="0">
                <a:latin typeface="Arial"/>
                <a:ea typeface="Calibri"/>
                <a:cs typeface="Times New Roman"/>
              </a:rPr>
              <a:t>E:\Mod12\Labfiles\Starter\Exercise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a working solution for this exercise is available in the </a:t>
            </a:r>
            <a:r>
              <a:rPr lang="en-US" sz="1000" b="1" dirty="0">
                <a:latin typeface="Arial"/>
                <a:ea typeface="Calibri"/>
                <a:cs typeface="Times New Roman"/>
              </a:rPr>
              <a:t>E:\Mod12\Labfiles\Solution\Exercise 2</a:t>
            </a:r>
            <a:r>
              <a:rPr lang="en-US" sz="1000" dirty="0">
                <a:latin typeface="Arial"/>
                <a:ea typeface="Calibri"/>
                <a:cs typeface="Segoe UI"/>
              </a:rPr>
              <a:t> folder.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721533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397075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happens if you do not set the </a:t>
            </a:r>
            <a:r>
              <a:rPr lang="en-US" sz="1000" b="1" dirty="0">
                <a:latin typeface="Arial"/>
                <a:ea typeface="Calibri"/>
                <a:cs typeface="Times New Roman"/>
              </a:rPr>
              <a:t>transition-duration </a:t>
            </a:r>
            <a:r>
              <a:rPr lang="en-US" sz="1000" dirty="0">
                <a:latin typeface="Arial"/>
                <a:ea typeface="Calibri"/>
                <a:cs typeface="Times New Roman"/>
              </a:rPr>
              <a:t>property of a CSS transition?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transition occurs immediately.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operations can you </a:t>
            </a:r>
            <a:r>
              <a:rPr lang="en-US" sz="1000" b="1" dirty="0">
                <a:latin typeface="Arial"/>
                <a:ea typeface="Calibri"/>
                <a:cs typeface="Times New Roman"/>
              </a:rPr>
              <a:t>NOT</a:t>
            </a:r>
            <a:r>
              <a:rPr lang="en-US" sz="1000" dirty="0">
                <a:latin typeface="Arial"/>
                <a:ea typeface="Calibri"/>
                <a:cs typeface="Segoe UI"/>
              </a:rPr>
              <a:t> perform by using a CSS transformation?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Rotate</a:t>
            </a:r>
          </a:p>
          <a:p>
            <a:pPr>
              <a:lnSpc>
                <a:spcPct val="115000"/>
              </a:lnSpc>
              <a:spcAft>
                <a:spcPts val="1000"/>
              </a:spcAft>
            </a:pPr>
            <a:r>
              <a:rPr lang="en-US" sz="1000" dirty="0">
                <a:latin typeface="Arial"/>
                <a:ea typeface="Calibri"/>
                <a:cs typeface="Times New Roman"/>
              </a:rPr>
              <a:t>(   )Option 2: Translate</a:t>
            </a: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dirty="0">
                <a:latin typeface="Arial"/>
                <a:ea typeface="Calibri"/>
                <a:cs typeface="Times New Roman"/>
              </a:rPr>
              <a:t>(   )Option 4: Scale</a:t>
            </a:r>
          </a:p>
          <a:p>
            <a:pPr>
              <a:lnSpc>
                <a:spcPct val="115000"/>
              </a:lnSpc>
              <a:spcAft>
                <a:spcPts val="1000"/>
              </a:spcAft>
            </a:pPr>
            <a:r>
              <a:rPr lang="en-US" sz="1000" dirty="0">
                <a:latin typeface="Arial"/>
                <a:ea typeface="Calibri"/>
                <a:cs typeface="Times New Roman"/>
              </a:rPr>
              <a:t>(   )Option 5: Skew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Animate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steps for implementing a keyframe animation?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Define a </a:t>
            </a:r>
            <a:r>
              <a:rPr lang="en-US" sz="1000" b="1" dirty="0">
                <a:effectLst/>
                <a:latin typeface="Arial"/>
                <a:ea typeface="Times New Roman"/>
                <a:cs typeface="Times New Roman"/>
              </a:rPr>
              <a:t>@keyframe</a:t>
            </a:r>
            <a:r>
              <a:rPr lang="en-US" sz="1000" dirty="0">
                <a:effectLst/>
                <a:latin typeface="Arial"/>
                <a:ea typeface="Times New Roman"/>
                <a:cs typeface="Times New Roman"/>
              </a:rPr>
              <a:t> rule that specifies how property values change at each step of the animation.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Reference the </a:t>
            </a:r>
            <a:r>
              <a:rPr lang="en-US" sz="1000" b="1" dirty="0">
                <a:effectLst/>
                <a:latin typeface="Arial"/>
                <a:ea typeface="Times New Roman"/>
                <a:cs typeface="Times New Roman"/>
              </a:rPr>
              <a:t>@keyframe</a:t>
            </a:r>
            <a:r>
              <a:rPr lang="en-US" sz="1000" dirty="0">
                <a:effectLst/>
                <a:latin typeface="Arial"/>
                <a:ea typeface="Times New Roman"/>
                <a:cs typeface="Times New Roman"/>
              </a:rPr>
              <a:t> rule from the </a:t>
            </a:r>
            <a:r>
              <a:rPr lang="en-US" sz="1000" b="1" dirty="0">
                <a:effectLst/>
                <a:latin typeface="Arial"/>
                <a:ea typeface="Times New Roman"/>
                <a:cs typeface="Times New Roman"/>
              </a:rPr>
              <a:t>animation-name</a:t>
            </a:r>
            <a:r>
              <a:rPr lang="en-US" sz="1000" dirty="0">
                <a:effectLst/>
                <a:latin typeface="Arial"/>
                <a:ea typeface="Times New Roman"/>
                <a:cs typeface="Times New Roman"/>
              </a:rPr>
              <a:t> property of a style rule for the elements to be animated.</a:t>
            </a:r>
          </a:p>
        </p:txBody>
      </p:sp>
      <p:sp>
        <p:nvSpPr>
          <p:cNvPr id="4" name="Slide Number Placeholder 3"/>
          <p:cNvSpPr>
            <a:spLocks noGrp="1"/>
          </p:cNvSpPr>
          <p:nvPr>
            <p:ph type="sldNum" sz="quarter" idx="10"/>
          </p:nvPr>
        </p:nvSpPr>
        <p:spPr/>
        <p:txBody>
          <a:bodyPr/>
          <a:lstStyle/>
          <a:p>
            <a:fld id="{8D986FA1-6493-4422-AF07-63B5E1B5F50E}"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374370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demo later in this lesson shows transitions in action. For the moment, concentrate on the theory.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the transition is specified as part of the styling rule for the original element, and not as part of the rule that references the pseudo-class (the transition is applied to the 'from' rule, and not the 'to' rule). The transition applies when the style changes from that of the original element to that specified by using the pseudo-class, and the effects of the transition are reversed over the same time period when the styling rule for the pseudo-class no longer applies (in this case, when the mouse moves away from the </a:t>
            </a:r>
            <a:r>
              <a:rPr lang="en-US" sz="1000" b="1" dirty="0">
                <a:latin typeface="Arial"/>
                <a:ea typeface="Calibri"/>
                <a:cs typeface="Times New Roman"/>
              </a:rPr>
              <a:t>&lt;div&gt;</a:t>
            </a:r>
            <a:r>
              <a:rPr lang="en-US" sz="1000" dirty="0">
                <a:latin typeface="Arial"/>
                <a:ea typeface="Calibri"/>
                <a:cs typeface="Segoe UI"/>
              </a:rPr>
              <a:t> element).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6267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Transition properties enable the designer to fine tune how transitions are applied.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valid values for transition-timing-function include linear, ease, ease-in, ease-out, ease-in-out, and cubic-bezier. For more information, refer students to http://go.microsoft.com/fwlink/?LinkID=267752.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28253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the </a:t>
            </a:r>
            <a:r>
              <a:rPr lang="en-US" sz="1000" b="1" dirty="0">
                <a:latin typeface="Arial"/>
                <a:ea typeface="Calibri"/>
                <a:cs typeface="Times New Roman"/>
              </a:rPr>
              <a:t>transitionend</a:t>
            </a:r>
            <a:r>
              <a:rPr lang="en-US" sz="1000" dirty="0">
                <a:latin typeface="Arial"/>
                <a:ea typeface="Calibri"/>
                <a:cs typeface="Segoe UI"/>
              </a:rPr>
              <a:t> event is useful if a web page needs to arrange for operations to be performed when a transition has completed. Examples include triggering further transitions and animations.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97124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on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Apply CSS Transitions to HTML Elements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Desktop</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Internet Explorer, open the file </a:t>
            </a:r>
            <a:r>
              <a:rPr lang="en-US" sz="1000" b="1" dirty="0">
                <a:effectLst/>
                <a:latin typeface="Arial"/>
                <a:ea typeface="Times New Roman"/>
                <a:cs typeface="Times New Roman"/>
              </a:rPr>
              <a:t>E:\Mod12\Democode\Transitions.html</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If a message box appears asking if you want to allow blocked content, click the </a:t>
            </a:r>
            <a:r>
              <a:rPr lang="en-US" sz="1000" b="1" dirty="0">
                <a:effectLst/>
                <a:latin typeface="Arial"/>
                <a:ea typeface="Times New Roman"/>
                <a:cs typeface="Times New Roman"/>
              </a:rPr>
              <a:t>Allow blocked content</a:t>
            </a:r>
            <a:r>
              <a:rPr lang="en-US" sz="1000" dirty="0">
                <a:effectLst/>
                <a:latin typeface="Arial"/>
                <a:ea typeface="Times New Roman"/>
                <a:cs typeface="Segoe UI"/>
              </a:rPr>
              <a:t> button.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Hover over the upper rectangle on the web page. Verify that the following transitions are applied simultaneously to the rectangle:</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Segoe UI"/>
              </a:rPr>
              <a:t>The width, height, and font size increase over a period of two seconds.</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Segoe UI"/>
              </a:rPr>
              <a:t>The background color transitions to red over a period of 3.75 seconds.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Move the mouse away from the upper rectangle. Verify that the rectangle reverts to its original appearance, over the same period of time.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Repeat the previous two steps for the second rectangle. Verify that the same animations apply.</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Right-click the page in Internet Explorer and then click </a:t>
            </a:r>
            <a:r>
              <a:rPr lang="en-US" sz="1000" b="1" dirty="0">
                <a:effectLst/>
                <a:latin typeface="Arial"/>
                <a:ea typeface="Times New Roman"/>
                <a:cs typeface="Times New Roman"/>
              </a:rPr>
              <a:t>View source</a:t>
            </a:r>
            <a:r>
              <a:rPr lang="en-US" sz="1000" dirty="0">
                <a:effectLst/>
                <a:latin typeface="Arial"/>
                <a:ea typeface="Times New Roman"/>
                <a:cs typeface="Segoe UI"/>
              </a:rPr>
              <a:t>. Note that:</a:t>
            </a:r>
            <a:endParaRPr lang="en-US" sz="1000" dirty="0">
              <a:effectLst/>
              <a:latin typeface="Arial"/>
              <a:ea typeface="Times New Roman"/>
              <a:cs typeface="Times New Roman"/>
            </a:endParaRP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first </a:t>
            </a:r>
            <a:r>
              <a:rPr lang="en-US" sz="1000" b="1" dirty="0">
                <a:effectLst/>
                <a:latin typeface="Arial"/>
                <a:ea typeface="Times New Roman"/>
                <a:cs typeface="Times New Roman"/>
              </a:rPr>
              <a:t>div</a:t>
            </a:r>
            <a:r>
              <a:rPr lang="en-US" sz="1000" dirty="0">
                <a:effectLst/>
                <a:latin typeface="Arial"/>
                <a:ea typeface="Times New Roman"/>
                <a:cs typeface="Times New Roman"/>
              </a:rPr>
              <a:t> rule defines default CSS properties for all </a:t>
            </a:r>
            <a:r>
              <a:rPr lang="en-US" sz="1000" b="1" dirty="0">
                <a:effectLst/>
                <a:latin typeface="Arial"/>
                <a:ea typeface="Times New Roman"/>
                <a:cs typeface="Times New Roman"/>
              </a:rPr>
              <a:t>&lt;div&gt;</a:t>
            </a:r>
            <a:r>
              <a:rPr lang="en-US" sz="1000" dirty="0">
                <a:effectLst/>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a:t>
            </a:r>
            <a:r>
              <a:rPr lang="en-US" sz="1000" b="1" dirty="0">
                <a:effectLst/>
                <a:latin typeface="Arial"/>
                <a:ea typeface="Times New Roman"/>
                <a:cs typeface="Times New Roman"/>
              </a:rPr>
              <a:t>div.simple</a:t>
            </a:r>
            <a:r>
              <a:rPr lang="en-US" sz="1000" dirty="0">
                <a:effectLst/>
                <a:latin typeface="Arial"/>
                <a:ea typeface="Times New Roman"/>
                <a:cs typeface="Times New Roman"/>
              </a:rPr>
              <a:t> rule defines a </a:t>
            </a:r>
            <a:r>
              <a:rPr lang="en-US" sz="1000" b="1" dirty="0">
                <a:effectLst/>
                <a:latin typeface="Arial"/>
                <a:ea typeface="Times New Roman"/>
                <a:cs typeface="Times New Roman"/>
              </a:rPr>
              <a:t>transition</a:t>
            </a:r>
            <a:r>
              <a:rPr lang="en-US" sz="1000" dirty="0">
                <a:effectLst/>
                <a:latin typeface="Arial"/>
                <a:ea typeface="Times New Roman"/>
                <a:cs typeface="Times New Roman"/>
              </a:rPr>
              <a:t> property that applies to transitions on the </a:t>
            </a:r>
            <a:r>
              <a:rPr lang="en-US" sz="1000" b="1" dirty="0">
                <a:effectLst/>
                <a:latin typeface="Arial"/>
                <a:ea typeface="Times New Roman"/>
                <a:cs typeface="Times New Roman"/>
              </a:rPr>
              <a:t>width</a:t>
            </a:r>
            <a:r>
              <a:rPr lang="en-US" sz="1000" dirty="0">
                <a:effectLst/>
                <a:latin typeface="Arial"/>
                <a:ea typeface="Times New Roman"/>
                <a:cs typeface="Times New Roman"/>
              </a:rPr>
              <a:t>, </a:t>
            </a:r>
            <a:r>
              <a:rPr lang="en-US" sz="1000" b="1" dirty="0">
                <a:effectLst/>
                <a:latin typeface="Arial"/>
                <a:ea typeface="Times New Roman"/>
                <a:cs typeface="Times New Roman"/>
              </a:rPr>
              <a:t>height</a:t>
            </a:r>
            <a:r>
              <a:rPr lang="en-US" sz="1000" dirty="0">
                <a:effectLst/>
                <a:latin typeface="Arial"/>
                <a:ea typeface="Times New Roman"/>
                <a:cs typeface="Times New Roman"/>
              </a:rPr>
              <a:t>, </a:t>
            </a:r>
            <a:r>
              <a:rPr lang="en-US" sz="1000" b="1" dirty="0">
                <a:effectLst/>
                <a:latin typeface="Arial"/>
                <a:ea typeface="Times New Roman"/>
                <a:cs typeface="Times New Roman"/>
              </a:rPr>
              <a:t>font-size</a:t>
            </a:r>
            <a:r>
              <a:rPr lang="en-US" sz="1000" dirty="0">
                <a:effectLst/>
                <a:latin typeface="Arial"/>
                <a:ea typeface="Times New Roman"/>
                <a:cs typeface="Times New Roman"/>
              </a:rPr>
              <a:t>, and </a:t>
            </a:r>
            <a:r>
              <a:rPr lang="en-US" sz="1000" b="1" dirty="0">
                <a:effectLst/>
                <a:latin typeface="Arial"/>
                <a:ea typeface="Times New Roman"/>
                <a:cs typeface="Times New Roman"/>
              </a:rPr>
              <a:t>background-color</a:t>
            </a:r>
            <a:r>
              <a:rPr lang="en-US" sz="1000" dirty="0">
                <a:effectLst/>
                <a:latin typeface="Arial"/>
                <a:ea typeface="Times New Roman"/>
                <a:cs typeface="Times New Roman"/>
              </a:rPr>
              <a:t> CSS properties.</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a:t>
            </a:r>
            <a:r>
              <a:rPr lang="en-US" sz="1000" b="1" dirty="0">
                <a:effectLst/>
                <a:latin typeface="Arial"/>
                <a:ea typeface="Times New Roman"/>
                <a:cs typeface="Times New Roman"/>
              </a:rPr>
              <a:t>div.complex</a:t>
            </a:r>
            <a:r>
              <a:rPr lang="en-US" sz="1000" dirty="0">
                <a:effectLst/>
                <a:latin typeface="Arial"/>
                <a:ea typeface="Times New Roman"/>
                <a:cs typeface="Times New Roman"/>
              </a:rPr>
              <a:t> rule defines similar transitions, but it uses separate </a:t>
            </a:r>
            <a:r>
              <a:rPr lang="en-US" sz="1000" b="1" dirty="0">
                <a:effectLst/>
                <a:latin typeface="Arial"/>
                <a:ea typeface="Times New Roman"/>
                <a:cs typeface="Times New Roman"/>
              </a:rPr>
              <a:t>transition-property</a:t>
            </a:r>
            <a:r>
              <a:rPr lang="en-US" sz="1000" dirty="0">
                <a:effectLst/>
                <a:latin typeface="Arial"/>
                <a:ea typeface="Times New Roman"/>
                <a:cs typeface="Times New Roman"/>
              </a:rPr>
              <a:t>, </a:t>
            </a:r>
          </a:p>
        </p:txBody>
      </p:sp>
      <p:sp>
        <p:nvSpPr>
          <p:cNvPr id="4" name="Slide Number Placeholder 3"/>
          <p:cNvSpPr>
            <a:spLocks noGrp="1"/>
          </p:cNvSpPr>
          <p:nvPr>
            <p:ph type="sldNum" sz="quarter" idx="10"/>
          </p:nvPr>
        </p:nvSpPr>
        <p:spPr/>
        <p:txBody>
          <a:bodyPr/>
          <a:lstStyle/>
          <a:p>
            <a:fld id="{8D986FA1-6493-4422-AF07-63B5E1B5F50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8392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a:buChar char="o"/>
            </a:pPr>
            <a:r>
              <a:rPr lang="en-US" sz="1000" b="1" dirty="0">
                <a:solidFill>
                  <a:prstClr val="black"/>
                </a:solidFill>
                <a:latin typeface="Arial"/>
                <a:ea typeface="Times New Roman"/>
                <a:cs typeface="Times New Roman"/>
              </a:rPr>
              <a:t>transition-duration</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transition-timing-function</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transition-delay</a:t>
            </a:r>
            <a:r>
              <a:rPr lang="en-US" sz="1000" dirty="0">
                <a:solidFill>
                  <a:prstClr val="black"/>
                </a:solidFill>
                <a:latin typeface="Arial"/>
                <a:ea typeface="Times New Roman"/>
                <a:cs typeface="Times New Roman"/>
              </a:rPr>
              <a:t> properties.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div:hover </a:t>
            </a:r>
            <a:r>
              <a:rPr lang="en-US" sz="1000" dirty="0">
                <a:solidFill>
                  <a:prstClr val="black"/>
                </a:solidFill>
                <a:latin typeface="Arial"/>
                <a:ea typeface="Times New Roman"/>
                <a:cs typeface="Times New Roman"/>
              </a:rPr>
              <a:t>rule defines the final values for the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font-size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CSS properties when the user hovers over a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Handle the </a:t>
            </a:r>
            <a:r>
              <a:rPr lang="en-US" sz="1000" b="1" dirty="0">
                <a:solidFill>
                  <a:prstClr val="black"/>
                </a:solidFill>
                <a:latin typeface="Arial"/>
                <a:ea typeface="Calibri"/>
                <a:cs typeface="Times New Roman"/>
              </a:rPr>
              <a:t>transitionend</a:t>
            </a:r>
            <a:r>
              <a:rPr lang="en-US" sz="1000" dirty="0">
                <a:solidFill>
                  <a:prstClr val="black"/>
                </a:solidFill>
                <a:latin typeface="Arial"/>
                <a:ea typeface="Calibri"/>
                <a:cs typeface="Segoe UI"/>
              </a:rPr>
              <a:t> Event</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expand the drop-down list box. Verify that it displays messages for all the transitions that have ended. The list includes events for the original transitions when you hover over a rectangle, as well as events for the reverse transitions when you move the mouse away from a rectangle.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to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JavaScript code, note that:</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onLoad() </a:t>
            </a:r>
            <a:r>
              <a:rPr lang="en-US" sz="1000" dirty="0">
                <a:solidFill>
                  <a:prstClr val="black"/>
                </a:solidFill>
                <a:latin typeface="Arial"/>
                <a:ea typeface="Times New Roman"/>
                <a:cs typeface="Times New Roman"/>
              </a:rPr>
              <a:t>function sets up event-handlers that call the </a:t>
            </a:r>
            <a:r>
              <a:rPr lang="en-US" sz="1000" b="1" dirty="0">
                <a:solidFill>
                  <a:prstClr val="black"/>
                </a:solidFill>
                <a:latin typeface="Arial"/>
                <a:ea typeface="Times New Roman"/>
                <a:cs typeface="Times New Roman"/>
              </a:rPr>
              <a:t>onTransitionend()</a:t>
            </a:r>
            <a:r>
              <a:rPr lang="en-US" sz="1000" dirty="0">
                <a:solidFill>
                  <a:prstClr val="black"/>
                </a:solidFill>
                <a:latin typeface="Arial"/>
                <a:ea typeface="Times New Roman"/>
                <a:cs typeface="Times New Roman"/>
              </a:rPr>
              <a:t> function when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is raisedon all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elements.</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onTransitionend() </a:t>
            </a:r>
            <a:r>
              <a:rPr lang="en-US" sz="1000" dirty="0">
                <a:solidFill>
                  <a:prstClr val="black"/>
                </a:solidFill>
                <a:latin typeface="Arial"/>
                <a:ea typeface="Times New Roman"/>
                <a:cs typeface="Times New Roman"/>
              </a:rPr>
              <a:t>function displays information about the </a:t>
            </a:r>
            <a:r>
              <a:rPr lang="en-US" sz="1000" b="1" dirty="0">
                <a:solidFill>
                  <a:prstClr val="black"/>
                </a:solidFill>
                <a:latin typeface="Arial"/>
                <a:ea typeface="Times New Roman"/>
                <a:cs typeface="Times New Roman"/>
              </a:rPr>
              <a:t>transitionend</a:t>
            </a:r>
            <a:r>
              <a:rPr lang="en-US" sz="1000" dirty="0">
                <a:solidFill>
                  <a:prstClr val="black"/>
                </a:solidFill>
                <a:latin typeface="Arial"/>
                <a:ea typeface="Times New Roman"/>
                <a:cs typeface="Times New Roman"/>
              </a:rPr>
              <a:t> event, by using the </a:t>
            </a:r>
            <a:r>
              <a:rPr lang="en-US" sz="1000" b="1" dirty="0">
                <a:solidFill>
                  <a:prstClr val="black"/>
                </a:solidFill>
                <a:latin typeface="Arial"/>
                <a:ea typeface="Times New Roman"/>
                <a:cs typeface="Times New Roman"/>
              </a:rPr>
              <a:t>propertyName</a:t>
            </a:r>
            <a:r>
              <a:rPr lang="en-US" sz="1000" dirty="0">
                <a:solidFill>
                  <a:prstClr val="black"/>
                </a:solidFill>
                <a:latin typeface="Arial"/>
                <a:ea typeface="Times New Roman"/>
                <a:cs typeface="Times New Roman"/>
              </a:rPr>
              <a:t> and </a:t>
            </a:r>
            <a:r>
              <a:rPr lang="en-US" sz="1000" b="1" dirty="0">
                <a:solidFill>
                  <a:prstClr val="black"/>
                </a:solidFill>
                <a:latin typeface="Arial"/>
                <a:ea typeface="Times New Roman"/>
                <a:cs typeface="Times New Roman"/>
              </a:rPr>
              <a:t>elapsedTime</a:t>
            </a:r>
            <a:r>
              <a:rPr lang="en-US" sz="1000" dirty="0">
                <a:solidFill>
                  <a:prstClr val="black"/>
                </a:solidFill>
                <a:latin typeface="Arial"/>
                <a:ea typeface="Times New Roman"/>
                <a:cs typeface="Times New Roman"/>
              </a:rPr>
              <a:t> properties of the event argument.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source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8D986FA1-6493-4422-AF07-63B5E1B5F50E}"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87382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lesson "Applying CSS Transitions", explain that CSS transformations can be applied to any HTML element, unlike the SVG transformations that only operate with SVG elements.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D986FA1-6493-4422-AF07-63B5E1B5F50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12: Animating the User Interface</a:t>
            </a:r>
            <a:endParaRPr lang="en-US" sz="1200" b="1" dirty="0">
              <a:solidFill>
                <a:srgbClr val="336699"/>
              </a:solidFill>
              <a:latin typeface="Arial"/>
            </a:endParaRPr>
          </a:p>
        </p:txBody>
      </p:sp>
    </p:spTree>
    <p:extLst>
      <p:ext uri="{BB962C8B-B14F-4D97-AF65-F5344CB8AC3E}">
        <p14:creationId xmlns:p14="http://schemas.microsoft.com/office/powerpoint/2010/main" val="1073634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80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12</a:t>
            </a:r>
          </a:p>
        </p:txBody>
      </p:sp>
      <p:sp>
        <p:nvSpPr>
          <p:cNvPr id="3" name="Subtitle 2"/>
          <p:cNvSpPr>
            <a:spLocks noGrp="1"/>
          </p:cNvSpPr>
          <p:nvPr>
            <p:ph type="subTitle" sz="quarter" idx="1"/>
          </p:nvPr>
        </p:nvSpPr>
        <p:spPr/>
        <p:txBody>
          <a:bodyPr/>
          <a:lstStyle/>
          <a:p>
            <a:r>
              <a:rPr lang="en-US" dirty="0"/>
              <a:t>Animating the User Interface
</a:t>
            </a:r>
          </a:p>
        </p:txBody>
      </p:sp>
    </p:spTree>
    <p:extLst>
      <p:ext uri="{BB962C8B-B14F-4D97-AF65-F5344CB8AC3E}">
        <p14:creationId xmlns:p14="http://schemas.microsoft.com/office/powerpoint/2010/main" val="103566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Transformations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Types of transformation supported by CSS:</a:t>
            </a:r>
          </a:p>
          <a:p>
            <a:pPr marL="627063" lvl="1" indent="-342900"/>
            <a:endParaRPr lang="en-GB" dirty="0"/>
          </a:p>
          <a:p>
            <a:pPr marL="627063" lvl="1" indent="-342900"/>
            <a:r>
              <a:rPr lang="en-GB" dirty="0"/>
              <a:t>Translating</a:t>
            </a:r>
          </a:p>
          <a:p>
            <a:pPr marL="627063" lvl="1" indent="-342900"/>
            <a:endParaRPr lang="en-GB" dirty="0"/>
          </a:p>
          <a:p>
            <a:pPr marL="627063" lvl="1" indent="-342900"/>
            <a:endParaRPr lang="en-GB" dirty="0"/>
          </a:p>
          <a:p>
            <a:pPr marL="627063" lvl="1" indent="-342900"/>
            <a:r>
              <a:rPr lang="en-GB" dirty="0"/>
              <a:t>Rotating</a:t>
            </a:r>
          </a:p>
          <a:p>
            <a:pPr marL="627063" lvl="1" indent="-342900"/>
            <a:endParaRPr lang="en-GB" dirty="0"/>
          </a:p>
          <a:p>
            <a:pPr marL="627063" lvl="1" indent="-342900"/>
            <a:endParaRPr lang="en-GB" dirty="0"/>
          </a:p>
          <a:p>
            <a:pPr marL="627063" lvl="1" indent="-342900"/>
            <a:r>
              <a:rPr lang="en-GB" dirty="0"/>
              <a:t>Scaling</a:t>
            </a:r>
          </a:p>
          <a:p>
            <a:pPr marL="627063" lvl="1" indent="-342900"/>
            <a:endParaRPr lang="en-GB" dirty="0"/>
          </a:p>
          <a:p>
            <a:pPr marL="627063" lvl="1" indent="-342900"/>
            <a:endParaRPr lang="en-GB" dirty="0"/>
          </a:p>
          <a:p>
            <a:pPr marL="627063" lvl="1" indent="-342900"/>
            <a:r>
              <a:rPr lang="en-GB" dirty="0"/>
              <a:t>Skewing</a:t>
            </a:r>
          </a:p>
          <a:p>
            <a:endParaRPr lang="en-US" dirty="0"/>
          </a:p>
        </p:txBody>
      </p:sp>
      <p:grpSp>
        <p:nvGrpSpPr>
          <p:cNvPr id="5" name="Group 4" descr="A diagram that depicts translating a shape to the right."/>
          <p:cNvGrpSpPr/>
          <p:nvPr/>
        </p:nvGrpSpPr>
        <p:grpSpPr>
          <a:xfrm>
            <a:off x="3505200" y="1828800"/>
            <a:ext cx="4800600" cy="956553"/>
            <a:chOff x="3505200" y="1828800"/>
            <a:chExt cx="4800600" cy="956553"/>
          </a:xfrm>
        </p:grpSpPr>
        <p:sp>
          <p:nvSpPr>
            <p:cNvPr id="6" name="Rectangle 5"/>
            <p:cNvSpPr/>
            <p:nvPr/>
          </p:nvSpPr>
          <p:spPr bwMode="auto">
            <a:xfrm>
              <a:off x="3505200" y="1828800"/>
              <a:ext cx="1371600" cy="914400"/>
            </a:xfrm>
            <a:prstGeom prst="rect">
              <a:avLst/>
            </a:prstGeom>
            <a:solidFill>
              <a:schemeClr val="accent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Rectangle 6"/>
            <p:cNvSpPr/>
            <p:nvPr/>
          </p:nvSpPr>
          <p:spPr bwMode="auto">
            <a:xfrm>
              <a:off x="6934200" y="1870953"/>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cxnSp>
          <p:nvCxnSpPr>
            <p:cNvPr id="8" name="Straight Arrow Connector 7"/>
            <p:cNvCxnSpPr/>
            <p:nvPr/>
          </p:nvCxnSpPr>
          <p:spPr bwMode="auto">
            <a:xfrm>
              <a:off x="5029200" y="2328153"/>
              <a:ext cx="16764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sp>
        <p:nvSpPr>
          <p:cNvPr id="9" name="Rectangle 8" descr="A diagram that depicts rotating a shape."/>
          <p:cNvSpPr/>
          <p:nvPr/>
        </p:nvSpPr>
        <p:spPr bwMode="auto">
          <a:xfrm rot="906278">
            <a:off x="3505200" y="3113688"/>
            <a:ext cx="1371600" cy="9144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0" name="Rectangle 9" descr="A diagram that depicts scaling a shape by reducing its size."/>
          <p:cNvSpPr/>
          <p:nvPr/>
        </p:nvSpPr>
        <p:spPr bwMode="auto">
          <a:xfrm>
            <a:off x="3505200" y="4581728"/>
            <a:ext cx="685800" cy="447472"/>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1" name="Rectangle 9" descr="A diagram that depicts skewing a shape."/>
          <p:cNvSpPr/>
          <p:nvPr/>
        </p:nvSpPr>
        <p:spPr bwMode="auto">
          <a:xfrm>
            <a:off x="3409754" y="5638800"/>
            <a:ext cx="1721796" cy="914400"/>
          </a:xfrm>
          <a:custGeom>
            <a:avLst/>
            <a:gdLst>
              <a:gd name="connsiteX0" fmla="*/ 0 w 1371600"/>
              <a:gd name="connsiteY0" fmla="*/ 0 h 914400"/>
              <a:gd name="connsiteX1" fmla="*/ 1371600 w 1371600"/>
              <a:gd name="connsiteY1" fmla="*/ 0 h 914400"/>
              <a:gd name="connsiteX2" fmla="*/ 1371600 w 1371600"/>
              <a:gd name="connsiteY2" fmla="*/ 914400 h 914400"/>
              <a:gd name="connsiteX3" fmla="*/ 0 w 1371600"/>
              <a:gd name="connsiteY3" fmla="*/ 914400 h 914400"/>
              <a:gd name="connsiteX4" fmla="*/ 0 w 1371600"/>
              <a:gd name="connsiteY4" fmla="*/ 0 h 914400"/>
              <a:gd name="connsiteX0" fmla="*/ 0 w 1721796"/>
              <a:gd name="connsiteY0" fmla="*/ 0 h 914400"/>
              <a:gd name="connsiteX1" fmla="*/ 1721796 w 1721796"/>
              <a:gd name="connsiteY1" fmla="*/ 0 h 914400"/>
              <a:gd name="connsiteX2" fmla="*/ 1371600 w 1721796"/>
              <a:gd name="connsiteY2" fmla="*/ 914400 h 914400"/>
              <a:gd name="connsiteX3" fmla="*/ 0 w 1721796"/>
              <a:gd name="connsiteY3" fmla="*/ 914400 h 914400"/>
              <a:gd name="connsiteX4" fmla="*/ 0 w 1721796"/>
              <a:gd name="connsiteY4" fmla="*/ 0 h 914400"/>
              <a:gd name="connsiteX0" fmla="*/ 369651 w 1721796"/>
              <a:gd name="connsiteY0" fmla="*/ 0 h 933855"/>
              <a:gd name="connsiteX1" fmla="*/ 1721796 w 1721796"/>
              <a:gd name="connsiteY1" fmla="*/ 19455 h 933855"/>
              <a:gd name="connsiteX2" fmla="*/ 1371600 w 1721796"/>
              <a:gd name="connsiteY2" fmla="*/ 933855 h 933855"/>
              <a:gd name="connsiteX3" fmla="*/ 0 w 1721796"/>
              <a:gd name="connsiteY3" fmla="*/ 933855 h 933855"/>
              <a:gd name="connsiteX4" fmla="*/ 369651 w 1721796"/>
              <a:gd name="connsiteY4" fmla="*/ 0 h 933855"/>
              <a:gd name="connsiteX0" fmla="*/ 369651 w 1721796"/>
              <a:gd name="connsiteY0" fmla="*/ 19456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9456 h 914400"/>
              <a:gd name="connsiteX0" fmla="*/ 369651 w 1721796"/>
              <a:gd name="connsiteY0" fmla="*/ 1 h 914400"/>
              <a:gd name="connsiteX1" fmla="*/ 1721796 w 1721796"/>
              <a:gd name="connsiteY1" fmla="*/ 0 h 914400"/>
              <a:gd name="connsiteX2" fmla="*/ 1371600 w 1721796"/>
              <a:gd name="connsiteY2" fmla="*/ 914400 h 914400"/>
              <a:gd name="connsiteX3" fmla="*/ 0 w 1721796"/>
              <a:gd name="connsiteY3" fmla="*/ 914400 h 914400"/>
              <a:gd name="connsiteX4" fmla="*/ 369651 w 1721796"/>
              <a:gd name="connsiteY4" fmla="*/ 1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796" h="914400">
                <a:moveTo>
                  <a:pt x="369651" y="1"/>
                </a:moveTo>
                <a:lnTo>
                  <a:pt x="1721796" y="0"/>
                </a:lnTo>
                <a:lnTo>
                  <a:pt x="1371600" y="914400"/>
                </a:lnTo>
                <a:lnTo>
                  <a:pt x="0" y="914400"/>
                </a:lnTo>
                <a:lnTo>
                  <a:pt x="369651" y="1"/>
                </a:lnTo>
                <a:close/>
              </a:path>
            </a:pathLst>
          </a:cu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411422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2D Transformations</a:t>
            </a:r>
          </a:p>
        </p:txBody>
      </p:sp>
      <p:sp>
        <p:nvSpPr>
          <p:cNvPr id="4" name="Content Placeholder 2"/>
          <p:cNvSpPr>
            <a:spLocks noGrp="1"/>
          </p:cNvSpPr>
          <p:nvPr/>
        </p:nvSpPr>
        <p:spPr bwMode="auto">
          <a:xfrm>
            <a:off x="343694" y="10974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t>To perform a 2D translation:</a:t>
            </a:r>
          </a:p>
          <a:p>
            <a:pPr marL="0" indent="0">
              <a:buNone/>
            </a:pPr>
            <a:endParaRPr lang="en-GB" dirty="0"/>
          </a:p>
          <a:p>
            <a:pPr marL="0" indent="0">
              <a:buNone/>
            </a:pPr>
            <a:endParaRPr lang="en-GB" dirty="0"/>
          </a:p>
          <a:p>
            <a:pPr marL="0" indent="0">
              <a:buNone/>
            </a:pPr>
            <a:r>
              <a:rPr lang="en-GB" b="0" dirty="0"/>
              <a:t>To perform a 2D scaling transformation:</a:t>
            </a:r>
          </a:p>
          <a:p>
            <a:pPr marL="0" indent="0">
              <a:buNone/>
            </a:pPr>
            <a:endParaRPr lang="en-GB" dirty="0"/>
          </a:p>
          <a:p>
            <a:pPr marL="0" indent="0">
              <a:buNone/>
            </a:pPr>
            <a:endParaRPr lang="en-GB" dirty="0"/>
          </a:p>
          <a:p>
            <a:pPr marL="0" indent="0">
              <a:buNone/>
            </a:pPr>
            <a:r>
              <a:rPr lang="en-GB" b="0" dirty="0"/>
              <a:t>To perform a 2D rotation:</a:t>
            </a:r>
          </a:p>
          <a:p>
            <a:pPr marL="0" indent="0">
              <a:buNone/>
            </a:pPr>
            <a:endParaRPr lang="en-GB" b="0" dirty="0"/>
          </a:p>
          <a:p>
            <a:pPr marL="0" indent="0">
              <a:buNone/>
            </a:pPr>
            <a:endParaRPr lang="en-GB" b="0" dirty="0"/>
          </a:p>
          <a:p>
            <a:pPr marL="0" indent="0">
              <a:buNone/>
            </a:pPr>
            <a:r>
              <a:rPr lang="en-GB" b="0" dirty="0"/>
              <a:t>To perform a 2D skew transformation:</a:t>
            </a:r>
          </a:p>
        </p:txBody>
      </p:sp>
      <p:sp>
        <p:nvSpPr>
          <p:cNvPr id="5" name="TextBox 3"/>
          <p:cNvSpPr txBox="1"/>
          <p:nvPr/>
        </p:nvSpPr>
        <p:spPr>
          <a:xfrm>
            <a:off x="4183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translate(tx, [ty], [tz])</a:t>
            </a:r>
          </a:p>
        </p:txBody>
      </p:sp>
      <p:sp>
        <p:nvSpPr>
          <p:cNvPr id="6" name="TextBox 17"/>
          <p:cNvSpPr txBox="1"/>
          <p:nvPr/>
        </p:nvSpPr>
        <p:spPr>
          <a:xfrm>
            <a:off x="32377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translateX(tx)</a:t>
            </a:r>
          </a:p>
        </p:txBody>
      </p:sp>
      <p:sp>
        <p:nvSpPr>
          <p:cNvPr id="7" name="TextBox 21"/>
          <p:cNvSpPr txBox="1"/>
          <p:nvPr/>
        </p:nvSpPr>
        <p:spPr>
          <a:xfrm>
            <a:off x="6057106" y="16002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translateY(ty)</a:t>
            </a:r>
          </a:p>
        </p:txBody>
      </p:sp>
      <p:sp>
        <p:nvSpPr>
          <p:cNvPr id="8" name="TextBox 22"/>
          <p:cNvSpPr txBox="1"/>
          <p:nvPr/>
        </p:nvSpPr>
        <p:spPr>
          <a:xfrm>
            <a:off x="4183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scale(sx, [sy])</a:t>
            </a:r>
          </a:p>
        </p:txBody>
      </p:sp>
      <p:sp>
        <p:nvSpPr>
          <p:cNvPr id="9" name="TextBox 23"/>
          <p:cNvSpPr txBox="1"/>
          <p:nvPr/>
        </p:nvSpPr>
        <p:spPr>
          <a:xfrm>
            <a:off x="3237706" y="31358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scaleX(sx)</a:t>
            </a:r>
          </a:p>
        </p:txBody>
      </p:sp>
      <p:sp>
        <p:nvSpPr>
          <p:cNvPr id="10" name="TextBox 24"/>
          <p:cNvSpPr txBox="1"/>
          <p:nvPr/>
        </p:nvSpPr>
        <p:spPr>
          <a:xfrm>
            <a:off x="4972439" y="4247745"/>
            <a:ext cx="3429795"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div.rotate1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 rotate(10deg);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transform-origin: left top;</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
        <p:nvSpPr>
          <p:cNvPr id="11" name="TextBox 25"/>
          <p:cNvSpPr txBox="1"/>
          <p:nvPr/>
        </p:nvSpPr>
        <p:spPr>
          <a:xfrm>
            <a:off x="418306" y="4572000"/>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rotate(angle)</a:t>
            </a:r>
          </a:p>
        </p:txBody>
      </p:sp>
      <p:sp>
        <p:nvSpPr>
          <p:cNvPr id="12" name="TextBox 28"/>
          <p:cNvSpPr txBox="1"/>
          <p:nvPr/>
        </p:nvSpPr>
        <p:spPr>
          <a:xfrm>
            <a:off x="4183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skew(anglex, [angley])</a:t>
            </a:r>
          </a:p>
        </p:txBody>
      </p:sp>
      <p:sp>
        <p:nvSpPr>
          <p:cNvPr id="13" name="TextBox 29"/>
          <p:cNvSpPr txBox="1"/>
          <p:nvPr/>
        </p:nvSpPr>
        <p:spPr>
          <a:xfrm>
            <a:off x="32377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skewX(anglex)</a:t>
            </a:r>
          </a:p>
        </p:txBody>
      </p:sp>
      <p:sp>
        <p:nvSpPr>
          <p:cNvPr id="14" name="TextBox 30"/>
          <p:cNvSpPr txBox="1"/>
          <p:nvPr/>
        </p:nvSpPr>
        <p:spPr>
          <a:xfrm>
            <a:off x="6057106" y="6107668"/>
            <a:ext cx="26670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skewY(angley)</a:t>
            </a:r>
          </a:p>
        </p:txBody>
      </p:sp>
      <p:sp>
        <p:nvSpPr>
          <p:cNvPr id="15" name="Rectangle 14"/>
          <p:cNvSpPr/>
          <p:nvPr/>
        </p:nvSpPr>
        <p:spPr bwMode="auto">
          <a:xfrm>
            <a:off x="4800600" y="3671093"/>
            <a:ext cx="3999706" cy="1967707"/>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6" name="Rectangle 15"/>
          <p:cNvSpPr/>
          <p:nvPr/>
        </p:nvSpPr>
        <p:spPr bwMode="auto">
          <a:xfrm>
            <a:off x="4800599" y="3790545"/>
            <a:ext cx="3942945" cy="1752600"/>
          </a:xfrm>
          <a:prstGeom prst="rect">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17" name="TextBox 2"/>
          <p:cNvSpPr txBox="1"/>
          <p:nvPr/>
        </p:nvSpPr>
        <p:spPr>
          <a:xfrm>
            <a:off x="6047107" y="3790545"/>
            <a:ext cx="128753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Example</a:t>
            </a:r>
          </a:p>
        </p:txBody>
      </p:sp>
    </p:spTree>
    <p:extLst>
      <p:ext uri="{BB962C8B-B14F-4D97-AF65-F5344CB8AC3E}">
        <p14:creationId xmlns:p14="http://schemas.microsoft.com/office/powerpoint/2010/main" val="35976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a0838ad-3f09-4a0e-ac03-04880bea85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Complete Demo 2 in Lesson 12</a:t>
            </a:r>
            <a:endParaRPr lang="en-US" dirty="0"/>
          </a:p>
        </p:txBody>
      </p:sp>
    </p:spTree>
    <p:extLst>
      <p:ext uri="{BB962C8B-B14F-4D97-AF65-F5344CB8AC3E}">
        <p14:creationId xmlns:p14="http://schemas.microsoft.com/office/powerpoint/2010/main" val="82070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22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351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822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3D Transformations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To perform a 3D translation:</a:t>
            </a:r>
          </a:p>
          <a:p>
            <a:pPr marL="284163" lvl="1" indent="0">
              <a:buNone/>
            </a:pPr>
            <a:endParaRPr lang="en-GB" dirty="0"/>
          </a:p>
          <a:p>
            <a:pPr marL="284163" lvl="1" indent="0">
              <a:buNone/>
            </a:pPr>
            <a:endParaRPr lang="en-GB" dirty="0"/>
          </a:p>
          <a:p>
            <a:pPr marL="0" indent="0">
              <a:buNone/>
            </a:pPr>
            <a:r>
              <a:rPr lang="en-GB" dirty="0"/>
              <a:t>To perform a 3D scaling transformation:</a:t>
            </a:r>
          </a:p>
          <a:p>
            <a:pPr marL="284163" lvl="1" indent="0">
              <a:buNone/>
            </a:pPr>
            <a:endParaRPr lang="en-GB" dirty="0"/>
          </a:p>
          <a:p>
            <a:pPr marL="284163" lvl="1" indent="0">
              <a:buNone/>
            </a:pPr>
            <a:endParaRPr lang="en-GB" dirty="0"/>
          </a:p>
          <a:p>
            <a:pPr marL="0" indent="0">
              <a:buNone/>
            </a:pPr>
            <a:r>
              <a:rPr lang="en-GB" dirty="0"/>
              <a:t>To perform a 3D rotation:</a:t>
            </a:r>
          </a:p>
          <a:p>
            <a:pPr marL="284163" lvl="1" indent="0">
              <a:buNone/>
            </a:pPr>
            <a:endParaRPr lang="en-GB" dirty="0"/>
          </a:p>
          <a:p>
            <a:pPr marL="284163" lvl="1" indent="0">
              <a:buNone/>
            </a:pPr>
            <a:endParaRPr lang="en-GB" dirty="0"/>
          </a:p>
          <a:p>
            <a:pPr marL="0" indent="0">
              <a:buNone/>
            </a:pPr>
            <a:r>
              <a:rPr lang="en-GB" dirty="0"/>
              <a:t>You must also specify a perspective:</a:t>
            </a:r>
          </a:p>
          <a:p>
            <a:pPr lvl="1"/>
            <a:r>
              <a:rPr lang="en-GB" dirty="0"/>
              <a:t>Use the </a:t>
            </a:r>
            <a:r>
              <a:rPr lang="en-GB" b="1" dirty="0"/>
              <a:t>perspective()</a:t>
            </a:r>
            <a:r>
              <a:rPr lang="en-GB" dirty="0"/>
              <a:t> function, or</a:t>
            </a:r>
          </a:p>
          <a:p>
            <a:pPr lvl="1"/>
            <a:r>
              <a:rPr lang="en-GB" dirty="0"/>
              <a:t>Specify </a:t>
            </a:r>
            <a:r>
              <a:rPr lang="en-GB" b="1" dirty="0"/>
              <a:t>perspective</a:t>
            </a:r>
            <a:r>
              <a:rPr lang="en-GB" dirty="0"/>
              <a:t> and </a:t>
            </a:r>
            <a:r>
              <a:rPr lang="en-GB" b="1" dirty="0"/>
              <a:t>perspective-origin</a:t>
            </a:r>
            <a:r>
              <a:rPr lang="en-GB" dirty="0"/>
              <a:t> properties</a:t>
            </a:r>
          </a:p>
        </p:txBody>
      </p:sp>
      <p:sp>
        <p:nvSpPr>
          <p:cNvPr id="5" name="TextBox 4"/>
          <p:cNvSpPr txBox="1"/>
          <p:nvPr/>
        </p:nvSpPr>
        <p:spPr>
          <a:xfrm>
            <a:off x="533400" y="15240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translate3d(tx, [ty], [tz])</a:t>
            </a:r>
          </a:p>
        </p:txBody>
      </p:sp>
      <p:sp>
        <p:nvSpPr>
          <p:cNvPr id="6" name="TextBox 5"/>
          <p:cNvSpPr txBox="1"/>
          <p:nvPr/>
        </p:nvSpPr>
        <p:spPr>
          <a:xfrm>
            <a:off x="4876800" y="15240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translateZ(tZ)</a:t>
            </a:r>
          </a:p>
        </p:txBody>
      </p:sp>
      <p:sp>
        <p:nvSpPr>
          <p:cNvPr id="7" name="TextBox 6"/>
          <p:cNvSpPr txBox="1"/>
          <p:nvPr/>
        </p:nvSpPr>
        <p:spPr>
          <a:xfrm>
            <a:off x="533400" y="43434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rotate3d(xnum, ynum, znum, angle)</a:t>
            </a:r>
          </a:p>
        </p:txBody>
      </p:sp>
      <p:sp>
        <p:nvSpPr>
          <p:cNvPr id="8" name="TextBox 7"/>
          <p:cNvSpPr txBox="1"/>
          <p:nvPr/>
        </p:nvSpPr>
        <p:spPr>
          <a:xfrm>
            <a:off x="533400" y="2895600"/>
            <a:ext cx="42672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scale3d(sx, [sy], [sz])</a:t>
            </a:r>
          </a:p>
        </p:txBody>
      </p:sp>
      <p:sp>
        <p:nvSpPr>
          <p:cNvPr id="9" name="TextBox 8"/>
          <p:cNvSpPr txBox="1"/>
          <p:nvPr/>
        </p:nvSpPr>
        <p:spPr>
          <a:xfrm>
            <a:off x="4876800" y="28956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scaleZ(sZ)</a:t>
            </a:r>
          </a:p>
        </p:txBody>
      </p:sp>
      <p:sp>
        <p:nvSpPr>
          <p:cNvPr id="10" name="TextBox 9"/>
          <p:cNvSpPr txBox="1"/>
          <p:nvPr/>
        </p:nvSpPr>
        <p:spPr>
          <a:xfrm>
            <a:off x="4876800" y="4343400"/>
            <a:ext cx="367870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rotateZ(angle)</a:t>
            </a:r>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687" y="4343400"/>
            <a:ext cx="15588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68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2c3e2c2-8b7f-4a5f-878c-11318918ee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Transitions for Transformations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You can define a transition for a transformation:</a:t>
            </a:r>
          </a:p>
          <a:p>
            <a:pPr lvl="1"/>
            <a:r>
              <a:rPr lang="en-GB" dirty="0"/>
              <a:t>Set the </a:t>
            </a:r>
            <a:r>
              <a:rPr lang="en-GB" b="1" dirty="0"/>
              <a:t>transform</a:t>
            </a:r>
            <a:r>
              <a:rPr lang="en-GB" dirty="0"/>
              <a:t> property on an element</a:t>
            </a:r>
          </a:p>
          <a:p>
            <a:pPr lvl="1"/>
            <a:r>
              <a:rPr lang="en-GB" dirty="0"/>
              <a:t>Set the </a:t>
            </a:r>
            <a:r>
              <a:rPr lang="en-GB" b="1" dirty="0"/>
              <a:t>transition</a:t>
            </a:r>
            <a:r>
              <a:rPr lang="en-GB" dirty="0"/>
              <a:t> property so that it defines a transition for the </a:t>
            </a:r>
            <a:r>
              <a:rPr lang="en-GB" b="1" dirty="0"/>
              <a:t>transform</a:t>
            </a:r>
            <a:r>
              <a:rPr lang="en-GB" dirty="0"/>
              <a:t> property</a:t>
            </a:r>
          </a:p>
          <a:p>
            <a:pPr lvl="1"/>
            <a:endParaRPr lang="en-GB" dirty="0"/>
          </a:p>
        </p:txBody>
      </p:sp>
      <p:sp>
        <p:nvSpPr>
          <p:cNvPr id="5" name="TextBox 4"/>
          <p:cNvSpPr txBox="1"/>
          <p:nvPr/>
        </p:nvSpPr>
        <p:spPr>
          <a:xfrm>
            <a:off x="381000" y="3132315"/>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&lt;style&gt;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#container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 transform 5s;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#container:hover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transform: rotate(90deg);</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&lt;div id="container"&gt; </a:t>
            </a:r>
          </a:p>
          <a:p>
            <a:r>
              <a:rPr lang="en-US" b="0" dirty="0">
                <a:latin typeface="Lucida Sans Unicode" pitchFamily="34" charset="0"/>
                <a:cs typeface="Lucida Sans Unicode" pitchFamily="34" charset="0"/>
              </a:rPr>
              <a:t>    … </a:t>
            </a:r>
          </a:p>
          <a:p>
            <a:r>
              <a:rPr lang="en-US" b="0" dirty="0">
                <a:latin typeface="Lucida Sans Unicode" pitchFamily="34" charset="0"/>
                <a:cs typeface="Lucida Sans Unicode" pitchFamily="34" charset="0"/>
              </a:rPr>
              <a:t>&lt;/div&gt;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101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5f991aa-960c-4f1f-9bee-311f59c28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4163" lvl="1" indent="0">
              <a:buNone/>
            </a:pPr>
            <a:r>
              <a:rPr lang="en-GB" dirty="0"/>
              <a:t>Review the code in demo 3 in lesson 12 </a:t>
            </a:r>
          </a:p>
        </p:txBody>
      </p:sp>
    </p:spTree>
    <p:extLst>
      <p:ext uri="{BB962C8B-B14F-4D97-AF65-F5344CB8AC3E}">
        <p14:creationId xmlns:p14="http://schemas.microsoft.com/office/powerpoint/2010/main" val="1114183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22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Applying CSS Transitions
Transforming Elements
Applying CSS Keyframe Animations</a:t>
            </a:r>
            <a:endParaRPr lang="en-US" dirty="0"/>
          </a:p>
        </p:txBody>
      </p:sp>
    </p:spTree>
    <p:extLst>
      <p:ext uri="{BB962C8B-B14F-4D97-AF65-F5344CB8AC3E}">
        <p14:creationId xmlns:p14="http://schemas.microsoft.com/office/powerpoint/2010/main" val="289558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Applying CSS Keyframe Animations</a:t>
            </a:r>
            <a:endParaRPr lang="en-US" dirty="0"/>
          </a:p>
        </p:txBody>
      </p:sp>
      <p:sp>
        <p:nvSpPr>
          <p:cNvPr id="3" name="Text Placeholder 2"/>
          <p:cNvSpPr>
            <a:spLocks noGrp="1"/>
          </p:cNvSpPr>
          <p:nvPr>
            <p:ph type="body" idx="1"/>
          </p:nvPr>
        </p:nvSpPr>
        <p:spPr/>
        <p:txBody>
          <a:bodyPr/>
          <a:lstStyle/>
          <a:p>
            <a:r>
              <a:rPr lang="en-US" dirty="0"/>
              <a:t>Defining a Keyframe Animation
Configuring Keyframe Animation Properties
Starting a Keyframe Animation Programmatically
Handling Keyframe Events
Demonstration: Implementing KeyFrame Animations
Demonstration: Animating the User Interface</a:t>
            </a:r>
          </a:p>
        </p:txBody>
      </p:sp>
    </p:spTree>
    <p:extLst>
      <p:ext uri="{BB962C8B-B14F-4D97-AF65-F5344CB8AC3E}">
        <p14:creationId xmlns:p14="http://schemas.microsoft.com/office/powerpoint/2010/main" val="4037107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Keyframe Animation</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Define property values that apply at distinct points during the animation</a:t>
            </a:r>
          </a:p>
        </p:txBody>
      </p:sp>
      <p:sp>
        <p:nvSpPr>
          <p:cNvPr id="5" name="TextBox 4"/>
          <p:cNvSpPr txBox="1"/>
          <p:nvPr/>
        </p:nvSpPr>
        <p:spPr>
          <a:xfrm>
            <a:off x="533400" y="22780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@keyframes </a:t>
            </a:r>
            <a:r>
              <a:rPr lang="en-GB" b="0" i="1" dirty="0">
                <a:latin typeface="Lucida Sans Unicode" pitchFamily="34" charset="0"/>
                <a:cs typeface="Lucida Sans Unicode" pitchFamily="34" charset="0"/>
              </a:rPr>
              <a:t>name_of_animation </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0% {     /* or </a:t>
            </a:r>
            <a:r>
              <a:rPr lang="en-GB" dirty="0">
                <a:latin typeface="Lucida Sans Unicode" pitchFamily="34" charset="0"/>
                <a:cs typeface="Lucida Sans Unicode" pitchFamily="34" charset="0"/>
              </a:rPr>
              <a:t>from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properties to at the start of the animation …</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50% {</a:t>
            </a:r>
          </a:p>
          <a:p>
            <a:r>
              <a:rPr lang="en-GB" b="0" dirty="0">
                <a:latin typeface="Lucida Sans Unicode" pitchFamily="34" charset="0"/>
                <a:cs typeface="Lucida Sans Unicode" pitchFamily="34" charset="0"/>
              </a:rPr>
              <a:t>        … properties to apply after 50% of the animation …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100% {    /* or </a:t>
            </a:r>
            <a:r>
              <a:rPr lang="en-GB" dirty="0">
                <a:latin typeface="Lucida Sans Unicode" pitchFamily="34" charset="0"/>
                <a:cs typeface="Lucida Sans Unicode" pitchFamily="34" charset="0"/>
              </a:rPr>
              <a:t>to </a:t>
            </a:r>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 properties to apply at the end of the animation …	</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83047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Keyframe Animation Properties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Apply the animation to a target element in a CSS rule</a:t>
            </a:r>
          </a:p>
          <a:p>
            <a:pPr marL="0" indent="0">
              <a:buNone/>
            </a:pPr>
            <a:endParaRPr lang="en-GB" dirty="0"/>
          </a:p>
          <a:p>
            <a:pPr marL="0" indent="0">
              <a:buNone/>
            </a:pPr>
            <a:endParaRPr lang="en-GB" dirty="0"/>
          </a:p>
          <a:p>
            <a:pPr marL="0" indent="0">
              <a:buNone/>
            </a:pPr>
            <a:endParaRPr lang="en-GB" dirty="0"/>
          </a:p>
          <a:p>
            <a:r>
              <a:rPr lang="en-GB" dirty="0"/>
              <a:t>Keyframe animation properties:</a:t>
            </a:r>
          </a:p>
          <a:p>
            <a:pPr lvl="1"/>
            <a:r>
              <a:rPr lang="en-US" b="1" dirty="0"/>
              <a:t>animation-name</a:t>
            </a:r>
          </a:p>
          <a:p>
            <a:pPr lvl="1"/>
            <a:r>
              <a:rPr lang="en-US" b="1" dirty="0"/>
              <a:t>animation-duration</a:t>
            </a:r>
          </a:p>
          <a:p>
            <a:pPr lvl="1"/>
            <a:r>
              <a:rPr lang="en-US" b="1" dirty="0"/>
              <a:t>animation-delay</a:t>
            </a:r>
          </a:p>
          <a:p>
            <a:pPr lvl="1"/>
            <a:r>
              <a:rPr lang="en-US" b="1" dirty="0"/>
              <a:t>animation-timing-function</a:t>
            </a:r>
            <a:endParaRPr lang="en-GB" b="1" dirty="0"/>
          </a:p>
          <a:p>
            <a:pPr lvl="1"/>
            <a:r>
              <a:rPr lang="en-US" b="1" dirty="0"/>
              <a:t>animation-iteration-count</a:t>
            </a:r>
            <a:endParaRPr lang="en-GB" b="1" dirty="0"/>
          </a:p>
          <a:p>
            <a:pPr lvl="1"/>
            <a:r>
              <a:rPr lang="en-US" b="1" dirty="0"/>
              <a:t>animation-direction</a:t>
            </a:r>
            <a:endParaRPr lang="en-GB" b="1" dirty="0"/>
          </a:p>
        </p:txBody>
      </p:sp>
      <p:sp>
        <p:nvSpPr>
          <p:cNvPr id="5" name="TextBox 4"/>
          <p:cNvSpPr txBox="1"/>
          <p:nvPr/>
        </p:nvSpPr>
        <p:spPr>
          <a:xfrm>
            <a:off x="533400" y="1524000"/>
            <a:ext cx="8305800" cy="147732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i="1" dirty="0">
                <a:latin typeface="Lucida Sans Unicode" pitchFamily="34" charset="0"/>
                <a:cs typeface="Lucida Sans Unicode" pitchFamily="34" charset="0"/>
              </a:rPr>
              <a:t>CSS_rule_to_apply_animation</a:t>
            </a: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animation-name:       </a:t>
            </a:r>
            <a:r>
              <a:rPr lang="en-GB" b="0" i="1" dirty="0">
                <a:latin typeface="Lucida Sans Unicode" pitchFamily="34" charset="0"/>
                <a:cs typeface="Lucida Sans Unicode" pitchFamily="34" charset="0"/>
              </a:rPr>
              <a:t>name_of_animation</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animation-duration:  </a:t>
            </a:r>
            <a:r>
              <a:rPr lang="en-US" b="0" i="1" dirty="0">
                <a:latin typeface="Lucida Sans Unicode" pitchFamily="34" charset="0"/>
                <a:cs typeface="Lucida Sans Unicode" pitchFamily="34" charset="0"/>
              </a:rPr>
              <a:t>duration_of_animation</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02517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Starting a Keyframe Animation Programmatically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Common technique:</a:t>
            </a:r>
          </a:p>
          <a:p>
            <a:pPr marL="627063" lvl="1" indent="-342900"/>
            <a:endParaRPr lang="en-GB" dirty="0"/>
          </a:p>
          <a:p>
            <a:pPr marL="627063" lvl="1" indent="-342900"/>
            <a:r>
              <a:rPr lang="en-GB" dirty="0"/>
              <a:t>Add a CSS </a:t>
            </a:r>
            <a:br>
              <a:rPr lang="en-GB" dirty="0"/>
            </a:br>
            <a:r>
              <a:rPr lang="en-GB" dirty="0"/>
              <a:t>class to the </a:t>
            </a:r>
            <a:br>
              <a:rPr lang="en-GB" dirty="0"/>
            </a:br>
            <a:r>
              <a:rPr lang="en-GB" dirty="0"/>
              <a:t>target element</a:t>
            </a:r>
          </a:p>
          <a:p>
            <a:pPr marL="627063" lvl="1" indent="-342900"/>
            <a:endParaRPr lang="en-GB" dirty="0"/>
          </a:p>
          <a:p>
            <a:pPr marL="627063" lvl="1" indent="-342900"/>
            <a:r>
              <a:rPr lang="en-GB" dirty="0"/>
              <a:t>Trigger the </a:t>
            </a:r>
            <a:br>
              <a:rPr lang="en-GB" dirty="0"/>
            </a:br>
            <a:r>
              <a:rPr lang="en-GB" dirty="0"/>
              <a:t>keyframe </a:t>
            </a:r>
            <a:br>
              <a:rPr lang="en-GB" dirty="0"/>
            </a:br>
            <a:r>
              <a:rPr lang="en-GB" dirty="0"/>
              <a:t>animation </a:t>
            </a:r>
            <a:br>
              <a:rPr lang="en-GB" dirty="0"/>
            </a:br>
            <a:r>
              <a:rPr lang="en-GB" dirty="0"/>
              <a:t>based on the </a:t>
            </a:r>
            <a:br>
              <a:rPr lang="en-GB" dirty="0"/>
            </a:br>
            <a:r>
              <a:rPr lang="en-GB" dirty="0"/>
              <a:t>CSS class</a:t>
            </a:r>
          </a:p>
          <a:p>
            <a:endParaRPr lang="en-US" dirty="0"/>
          </a:p>
        </p:txBody>
      </p:sp>
      <p:sp>
        <p:nvSpPr>
          <p:cNvPr id="5" name="TextBox 1"/>
          <p:cNvSpPr txBox="1"/>
          <p:nvPr/>
        </p:nvSpPr>
        <p:spPr>
          <a:xfrm>
            <a:off x="3276600" y="1511030"/>
            <a:ext cx="5638800" cy="4801314"/>
          </a:xfrm>
          <a:prstGeom prst="rect">
            <a:avLst/>
          </a:prstGeom>
          <a:solidFill>
            <a:schemeClr val="bg1">
              <a:lumMod val="95000"/>
            </a:schemeClr>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&lt;style&gt;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@keyframes ballmovement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#ball.animate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animation-name: ballmovement;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&lt;/style&gt;</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&lt;script&gt;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function startAnimation()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ball = document.getElementById("ball");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ball.classList.add("animate");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&lt;/script&gt;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2439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583ab09-927c-4396-994f-9ea36c1120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Keyframe Events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Keyframe animations raise the following events:</a:t>
            </a:r>
          </a:p>
          <a:p>
            <a:pPr lvl="1"/>
            <a:r>
              <a:rPr lang="en-GB" b="1" dirty="0"/>
              <a:t>animationstart</a:t>
            </a:r>
            <a:endParaRPr lang="en-GB" dirty="0"/>
          </a:p>
          <a:p>
            <a:pPr lvl="1"/>
            <a:r>
              <a:rPr lang="en-GB" b="1" dirty="0"/>
              <a:t>animationiteration</a:t>
            </a:r>
          </a:p>
          <a:p>
            <a:pPr lvl="1"/>
            <a:r>
              <a:rPr lang="en-GB" b="1" dirty="0"/>
              <a:t>animationend</a:t>
            </a:r>
            <a:endParaRPr lang="en-GB" dirty="0"/>
          </a:p>
          <a:p>
            <a:pPr lvl="1"/>
            <a:endParaRPr lang="en-GB" dirty="0"/>
          </a:p>
          <a:p>
            <a:pPr marL="0" indent="0">
              <a:buNone/>
            </a:pPr>
            <a:r>
              <a:rPr lang="en-GB" dirty="0"/>
              <a:t>The event-handler function receives an event argument with the following properties:</a:t>
            </a:r>
          </a:p>
          <a:p>
            <a:pPr marL="627063" lvl="1" indent="-342900"/>
            <a:r>
              <a:rPr lang="en-GB" b="1" dirty="0"/>
              <a:t>animationName</a:t>
            </a:r>
          </a:p>
          <a:p>
            <a:pPr marL="627063" lvl="1" indent="-342900"/>
            <a:r>
              <a:rPr lang="en-GB" b="1" dirty="0"/>
              <a:t>elapsedTime</a:t>
            </a:r>
            <a:endParaRPr lang="en-GB" dirty="0"/>
          </a:p>
          <a:p>
            <a:endParaRPr lang="en-US" dirty="0"/>
          </a:p>
        </p:txBody>
      </p:sp>
    </p:spTree>
    <p:extLst>
      <p:ext uri="{BB962C8B-B14F-4D97-AF65-F5344CB8AC3E}">
        <p14:creationId xmlns:p14="http://schemas.microsoft.com/office/powerpoint/2010/main" val="19297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1f22563-0cc4-45d7-bc74-90aed6fa67a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Implementing KeyFrame Animations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4163" lvl="1" indent="0">
              <a:buNone/>
            </a:pPr>
            <a:r>
              <a:rPr lang="en-GB" dirty="0"/>
              <a:t>Review the code in demo 4 in lesson 12</a:t>
            </a:r>
          </a:p>
        </p:txBody>
      </p:sp>
    </p:spTree>
    <p:extLst>
      <p:ext uri="{BB962C8B-B14F-4D97-AF65-F5344CB8AC3E}">
        <p14:creationId xmlns:p14="http://schemas.microsoft.com/office/powerpoint/2010/main" val="296724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0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592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name="cbc41118-8575-4c25-abc4-4be4fa94de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Animating the User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p>
        </p:txBody>
      </p:sp>
    </p:spTree>
    <p:extLst>
      <p:ext uri="{BB962C8B-B14F-4D97-AF65-F5344CB8AC3E}">
        <p14:creationId xmlns:p14="http://schemas.microsoft.com/office/powerpoint/2010/main" val="386438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60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Applying CSS Transitions</a:t>
            </a:r>
            <a:endParaRPr lang="en-US" dirty="0"/>
          </a:p>
        </p:txBody>
      </p:sp>
      <p:sp>
        <p:nvSpPr>
          <p:cNvPr id="3" name="Text Placeholder 2"/>
          <p:cNvSpPr>
            <a:spLocks noGrp="1"/>
          </p:cNvSpPr>
          <p:nvPr>
            <p:ph type="body" idx="1"/>
          </p:nvPr>
        </p:nvSpPr>
        <p:spPr/>
        <p:txBody>
          <a:bodyPr/>
          <a:lstStyle/>
          <a:p>
            <a:r>
              <a:rPr lang="en-GB" dirty="0"/>
              <a:t>Applying Simple Transitions by Using CSS
Configuring Transitions
Detecting the End of a Transition
Demonstration: Using CSS Transitions</a:t>
            </a:r>
            <a:endParaRPr lang="en-US" dirty="0"/>
          </a:p>
        </p:txBody>
      </p:sp>
    </p:spTree>
    <p:extLst>
      <p:ext uri="{BB962C8B-B14F-4D97-AF65-F5344CB8AC3E}">
        <p14:creationId xmlns:p14="http://schemas.microsoft.com/office/powerpoint/2010/main" val="3964909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Animating the User Interface</a:t>
            </a:r>
            <a:endParaRPr lang="en-US" dirty="0"/>
          </a:p>
        </p:txBody>
      </p:sp>
      <p:sp>
        <p:nvSpPr>
          <p:cNvPr id="3" name="Text Placeholder 2"/>
          <p:cNvSpPr>
            <a:spLocks noGrp="1"/>
          </p:cNvSpPr>
          <p:nvPr>
            <p:ph type="body" idx="1"/>
          </p:nvPr>
        </p:nvSpPr>
        <p:spPr/>
        <p:txBody>
          <a:bodyPr/>
          <a:lstStyle/>
          <a:p>
            <a:r>
              <a:rPr lang="en-US" dirty="0"/>
              <a:t>Exercise 1: Applying CSS Transitions
Exercise 2: Applying Keyframe Animations</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a:t>
            </a:r>
            <a:r>
              <a:rPr lang="en-US" sz="2800" b="1" i="0" u="none" strike="noStrike" baseline="0" dirty="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a:t>
            </a:r>
            <a:r>
              <a:rPr lang="en-US" sz="2800" b="1" i="0" u="none" strike="noStrike" baseline="0" dirty="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1828188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980728"/>
            <a:ext cx="8119156" cy="6012287"/>
          </a:xfrm>
          <a:prstGeom prst="rect">
            <a:avLst/>
          </a:prstGeom>
          <a:noFill/>
        </p:spPr>
        <p:txBody>
          <a:bodyPr vert="horz" wrap="square" rtlCol="0">
            <a:spAutoFit/>
          </a:bodyPr>
          <a:lstStyle/>
          <a:p>
            <a:pPr>
              <a:lnSpc>
                <a:spcPct val="115000"/>
              </a:lnSpc>
              <a:spcAft>
                <a:spcPts val="1000"/>
              </a:spcAft>
            </a:pPr>
            <a:r>
              <a:rPr lang="en-US" sz="2000" dirty="0">
                <a:effectLst/>
                <a:latin typeface="Segoe UI"/>
                <a:ea typeface="Times New Roman"/>
                <a:cs typeface="Segoe UI"/>
              </a:rPr>
              <a:t>You have been asked to make the Contoso Conference web site more engaging by adding some animation.</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 </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You decide to animate the </a:t>
            </a:r>
            <a:r>
              <a:rPr lang="en-US" sz="2000" b="1" dirty="0">
                <a:effectLst/>
                <a:latin typeface="Segoe UI"/>
                <a:ea typeface="Times New Roman"/>
                <a:cs typeface="Times New Roman"/>
              </a:rPr>
              <a:t>Register</a:t>
            </a:r>
            <a:r>
              <a:rPr lang="en-US" sz="2000" dirty="0">
                <a:effectLst/>
                <a:latin typeface="Segoe UI"/>
                <a:ea typeface="Times New Roman"/>
                <a:cs typeface="Segoe UI"/>
              </a:rPr>
              <a:t> link, displayed on the </a:t>
            </a:r>
            <a:r>
              <a:rPr lang="en-US" sz="2000" b="1" dirty="0">
                <a:effectLst/>
                <a:latin typeface="Segoe UI"/>
                <a:ea typeface="Times New Roman"/>
                <a:cs typeface="Times New Roman"/>
              </a:rPr>
              <a:t>Home</a:t>
            </a:r>
            <a:r>
              <a:rPr lang="en-US" sz="2000" dirty="0">
                <a:effectLst/>
                <a:latin typeface="Segoe UI"/>
                <a:ea typeface="Times New Roman"/>
                <a:cs typeface="Segoe UI"/>
              </a:rPr>
              <a:t> page. When the user moves the mouse over this link, you will make it rotate slightly to highlight it.</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 </a:t>
            </a:r>
            <a:endParaRPr lang="en-US" sz="2000" dirty="0">
              <a:effectLst/>
              <a:latin typeface="Segoe UI"/>
              <a:ea typeface="Times New Roman"/>
              <a:cs typeface="Times New Roman"/>
            </a:endParaRPr>
          </a:p>
          <a:p>
            <a:pPr>
              <a:lnSpc>
                <a:spcPct val="115000"/>
              </a:lnSpc>
              <a:spcAft>
                <a:spcPts val="1000"/>
              </a:spcAft>
            </a:pPr>
            <a:r>
              <a:rPr lang="en-US" sz="2000" dirty="0">
                <a:effectLst/>
                <a:latin typeface="Segoe UI"/>
                <a:ea typeface="Times New Roman"/>
                <a:cs typeface="Segoe UI"/>
              </a:rPr>
              <a:t>The </a:t>
            </a:r>
            <a:r>
              <a:rPr lang="en-US" sz="2000" b="1" dirty="0">
                <a:effectLst/>
                <a:latin typeface="Segoe UI"/>
                <a:ea typeface="Times New Roman"/>
                <a:cs typeface="Times New Roman"/>
              </a:rPr>
              <a:t>Feedback</a:t>
            </a:r>
            <a:r>
              <a:rPr lang="en-US" sz="2000" dirty="0">
                <a:effectLst/>
                <a:latin typeface="Segoe UI"/>
                <a:ea typeface="Times New Roman"/>
                <a:cs typeface="Segoe UI"/>
              </a:rPr>
              <a:t> page contains a form that enables an attendee to provide their assessment of the conference and to make additional comments. This information is submitted by the </a:t>
            </a:r>
            <a:r>
              <a:rPr lang="en-US" sz="2000" b="1" dirty="0">
                <a:effectLst/>
                <a:latin typeface="Segoe UI"/>
                <a:ea typeface="Times New Roman"/>
                <a:cs typeface="Times New Roman"/>
              </a:rPr>
              <a:t>Feedback</a:t>
            </a:r>
            <a:r>
              <a:rPr lang="en-US" sz="2000" dirty="0">
                <a:effectLst/>
                <a:latin typeface="Segoe UI"/>
                <a:ea typeface="Times New Roman"/>
                <a:cs typeface="Segoe UI"/>
              </a:rPr>
              <a:t> page to a data-collection service. You have decided that you can make this page more interesting by animating the stars as the user moves the mouse over them, and by making the feedback form fly away when the user submits their feedback.</a:t>
            </a:r>
            <a:endParaRPr lang="en-US" sz="2000" dirty="0">
              <a:effectLst/>
              <a:latin typeface="Segoe UI"/>
              <a:ea typeface="Times New Roman"/>
              <a:cs typeface="Times New Roman"/>
            </a:endParaRPr>
          </a:p>
          <a:p>
            <a:pPr>
              <a:lnSpc>
                <a:spcPct val="115000"/>
              </a:lnSpc>
              <a:spcAft>
                <a:spcPts val="1000"/>
              </a:spcAft>
            </a:pPr>
            <a:r>
              <a:rPr lang="en-US" sz="2000" dirty="0">
                <a:solidFill>
                  <a:srgbClr val="000000"/>
                </a:solidFill>
                <a:latin typeface="Segoe UI"/>
                <a:ea typeface="Times New Roman"/>
                <a:cs typeface="Segoe UI"/>
              </a:rPr>
              <a:t> </a:t>
            </a:r>
            <a:endParaRPr lang="en-US" sz="2000" dirty="0">
              <a:effectLst/>
              <a:latin typeface="Segoe UI"/>
              <a:ea typeface="Times New Roman"/>
              <a:cs typeface="Times New Roman"/>
            </a:endParaRPr>
          </a:p>
        </p:txBody>
      </p:sp>
    </p:spTree>
    <p:extLst>
      <p:ext uri="{BB962C8B-B14F-4D97-AF65-F5344CB8AC3E}">
        <p14:creationId xmlns:p14="http://schemas.microsoft.com/office/powerpoint/2010/main" val="341027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52721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Applying Simple Transitions by Using CSS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A CSS3 </a:t>
            </a:r>
            <a:r>
              <a:rPr lang="en-GB" b="1" dirty="0"/>
              <a:t>transition</a:t>
            </a:r>
            <a:r>
              <a:rPr lang="en-GB" dirty="0"/>
              <a:t> enables you to define a transition for one or more properties</a:t>
            </a:r>
          </a:p>
          <a:p>
            <a:pPr marL="569912" lvl="2" indent="-174625">
              <a:buSzPct val="90000"/>
            </a:pPr>
            <a:r>
              <a:rPr lang="en-GB" dirty="0"/>
              <a:t>The browser interpolates between initial value and final value over a specified duration</a:t>
            </a:r>
          </a:p>
          <a:p>
            <a:endParaRPr lang="en-GB" dirty="0"/>
          </a:p>
          <a:p>
            <a:endParaRPr lang="en-US" dirty="0"/>
          </a:p>
        </p:txBody>
      </p:sp>
      <p:sp>
        <p:nvSpPr>
          <p:cNvPr id="5" name="TextBox 4"/>
          <p:cNvSpPr txBox="1"/>
          <p:nvPr/>
        </p:nvSpPr>
        <p:spPr>
          <a:xfrm>
            <a:off x="914400" y="2672476"/>
            <a:ext cx="7467600"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300px;</a:t>
            </a:r>
          </a:p>
          <a:p>
            <a:r>
              <a:rPr lang="en-US" b="0" dirty="0">
                <a:latin typeface="Lucida Sans Unicode" pitchFamily="34" charset="0"/>
                <a:cs typeface="Lucida Sans Unicode" pitchFamily="34" charset="0"/>
              </a:rPr>
              <a:t>    background-color: yellow;</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 width 2s, background-color 3750ms;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div:hover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600px;</a:t>
            </a:r>
          </a:p>
          <a:p>
            <a:r>
              <a:rPr lang="en-US" b="0" dirty="0">
                <a:latin typeface="Lucida Sans Unicode" pitchFamily="34" charset="0"/>
                <a:cs typeface="Lucida Sans Unicode" pitchFamily="34" charset="0"/>
              </a:rPr>
              <a:t>    background-color: 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grpSp>
        <p:nvGrpSpPr>
          <p:cNvPr id="6" name="Group 5" descr="A diagram that depicts the width and color of a &lt;div&gt; element changing over a period of time."/>
          <p:cNvGrpSpPr/>
          <p:nvPr/>
        </p:nvGrpSpPr>
        <p:grpSpPr>
          <a:xfrm>
            <a:off x="838200" y="4953000"/>
            <a:ext cx="7696200" cy="1435640"/>
            <a:chOff x="838200" y="4953000"/>
            <a:chExt cx="7696200" cy="1435640"/>
          </a:xfrm>
        </p:grpSpPr>
        <p:sp>
          <p:nvSpPr>
            <p:cNvPr id="7" name="Rectangle 6"/>
            <p:cNvSpPr/>
            <p:nvPr/>
          </p:nvSpPr>
          <p:spPr bwMode="auto">
            <a:xfrm>
              <a:off x="838200" y="5702840"/>
              <a:ext cx="2133600" cy="685800"/>
            </a:xfrm>
            <a:prstGeom prst="rect">
              <a:avLst/>
            </a:prstGeom>
            <a:solidFill>
              <a:srgbClr val="FFFF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8" name="Rectangle 7"/>
            <p:cNvSpPr/>
            <p:nvPr/>
          </p:nvSpPr>
          <p:spPr bwMode="auto">
            <a:xfrm>
              <a:off x="4267200" y="5702840"/>
              <a:ext cx="4267200" cy="685800"/>
            </a:xfrm>
            <a:prstGeom prst="rect">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9" name="Picture 8" descr="D:\Backup\Work in Progress\Microsoft\VAT\MSL_PNG_Object_Library\Clo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6587" y="4953000"/>
              <a:ext cx="885825" cy="949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bwMode="auto">
            <a:xfrm>
              <a:off x="2971800" y="6045740"/>
              <a:ext cx="1295400" cy="0"/>
            </a:xfrm>
            <a:prstGeom prst="straightConnector1">
              <a:avLst/>
            </a:prstGeom>
            <a:gradFill rotWithShape="1">
              <a:gsLst>
                <a:gs pos="0">
                  <a:srgbClr val="E4CD9A"/>
                </a:gs>
                <a:gs pos="100000">
                  <a:srgbClr val="EEEFD7"/>
                </a:gs>
              </a:gsLst>
              <a:lin ang="2700000" scaled="1"/>
            </a:gradFill>
            <a:ln w="57150" cap="flat" cmpd="sng" algn="ctr">
              <a:solidFill>
                <a:schemeClr val="tx2"/>
              </a:solidFill>
              <a:prstDash val="solid"/>
              <a:round/>
              <a:headEnd type="triangle" w="med" len="med"/>
              <a:tailEnd type="triangle" w="med" len="med"/>
            </a:ln>
            <a:effectLst>
              <a:outerShdw dist="35921" dir="2700000" algn="ctr" rotWithShape="0">
                <a:srgbClr val="AFAFAF"/>
              </a:outerShdw>
            </a:effectLst>
          </p:spPr>
        </p:cxnSp>
      </p:grpSp>
    </p:spTree>
    <p:extLst>
      <p:ext uri="{BB962C8B-B14F-4D97-AF65-F5344CB8AC3E}">
        <p14:creationId xmlns:p14="http://schemas.microsoft.com/office/powerpoint/2010/main" val="34280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Transitions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You can configure transitions by using separate properties: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9429339"/>
              </p:ext>
            </p:extLst>
          </p:nvPr>
        </p:nvGraphicFramePr>
        <p:xfrm>
          <a:off x="381000" y="1676400"/>
          <a:ext cx="8610600" cy="22250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70840">
                <a:tc>
                  <a:txBody>
                    <a:bodyPr/>
                    <a:lstStyle/>
                    <a:p>
                      <a:endParaRPr lang="en-GB" dirty="0">
                        <a:solidFill>
                          <a:schemeClr val="tx1"/>
                        </a:solidFill>
                      </a:endParaRPr>
                    </a:p>
                  </a:txBody>
                  <a:tcPr>
                    <a:noFill/>
                  </a:tcPr>
                </a:tc>
                <a:tc>
                  <a:txBody>
                    <a:bodyPr/>
                    <a:lstStyle/>
                    <a:p>
                      <a:endParaRPr lang="en-GB"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GB" b="1" dirty="0"/>
                        <a:t>transition-property</a:t>
                      </a:r>
                    </a:p>
                  </a:txBody>
                  <a:tcPr>
                    <a:noFill/>
                  </a:tcPr>
                </a:tc>
                <a:tc>
                  <a:txBody>
                    <a:bodyPr/>
                    <a:lstStyle/>
                    <a:p>
                      <a:r>
                        <a:rPr lang="en-GB" dirty="0"/>
                        <a:t>Target property</a:t>
                      </a:r>
                      <a:r>
                        <a:rPr lang="en-GB" baseline="0" dirty="0"/>
                        <a:t> of the transition</a:t>
                      </a:r>
                      <a:endParaRPr lang="en-GB" dirty="0"/>
                    </a:p>
                  </a:txBody>
                  <a:tcPr>
                    <a:noFill/>
                  </a:tcPr>
                </a:tc>
                <a:extLst>
                  <a:ext uri="{0D108BD9-81ED-4DB2-BD59-A6C34878D82A}">
                    <a16:rowId xmlns:a16="http://schemas.microsoft.com/office/drawing/2014/main" val="10001"/>
                  </a:ext>
                </a:extLst>
              </a:tr>
              <a:tr h="370840">
                <a:tc>
                  <a:txBody>
                    <a:bodyPr/>
                    <a:lstStyle/>
                    <a:p>
                      <a:r>
                        <a:rPr lang="en-GB" b="1" dirty="0"/>
                        <a:t>transition-duration</a:t>
                      </a:r>
                    </a:p>
                  </a:txBody>
                  <a:tcPr>
                    <a:noFill/>
                  </a:tcPr>
                </a:tc>
                <a:tc>
                  <a:txBody>
                    <a:bodyPr/>
                    <a:lstStyle/>
                    <a:p>
                      <a:r>
                        <a:rPr lang="en-GB" dirty="0"/>
                        <a:t>Duration of the transition</a:t>
                      </a:r>
                    </a:p>
                  </a:txBody>
                  <a:tcPr>
                    <a:noFill/>
                  </a:tcPr>
                </a:tc>
                <a:extLst>
                  <a:ext uri="{0D108BD9-81ED-4DB2-BD59-A6C34878D82A}">
                    <a16:rowId xmlns:a16="http://schemas.microsoft.com/office/drawing/2014/main" val="10002"/>
                  </a:ext>
                </a:extLst>
              </a:tr>
              <a:tr h="370840">
                <a:tc>
                  <a:txBody>
                    <a:bodyPr/>
                    <a:lstStyle/>
                    <a:p>
                      <a:r>
                        <a:rPr lang="en-GB" b="1" dirty="0"/>
                        <a:t>transition-timing-function</a:t>
                      </a:r>
                    </a:p>
                  </a:txBody>
                  <a:tcPr>
                    <a:noFill/>
                  </a:tcPr>
                </a:tc>
                <a:tc>
                  <a:txBody>
                    <a:bodyPr/>
                    <a:lstStyle/>
                    <a:p>
                      <a:r>
                        <a:rPr lang="en-GB" dirty="0"/>
                        <a:t>Defines how the transition speed varies</a:t>
                      </a:r>
                    </a:p>
                  </a:txBody>
                  <a:tcPr>
                    <a:noFill/>
                  </a:tcPr>
                </a:tc>
                <a:extLst>
                  <a:ext uri="{0D108BD9-81ED-4DB2-BD59-A6C34878D82A}">
                    <a16:rowId xmlns:a16="http://schemas.microsoft.com/office/drawing/2014/main" val="10003"/>
                  </a:ext>
                </a:extLst>
              </a:tr>
              <a:tr h="370840">
                <a:tc>
                  <a:txBody>
                    <a:bodyPr/>
                    <a:lstStyle/>
                    <a:p>
                      <a:r>
                        <a:rPr lang="en-GB" b="1" dirty="0"/>
                        <a:t>transition-delay</a:t>
                      </a:r>
                    </a:p>
                  </a:txBody>
                  <a:tcPr>
                    <a:noFill/>
                  </a:tcPr>
                </a:tc>
                <a:tc>
                  <a:txBody>
                    <a:bodyPr/>
                    <a:lstStyle/>
                    <a:p>
                      <a:r>
                        <a:rPr lang="en-GB" dirty="0"/>
                        <a:t>Delay before the transition starts</a:t>
                      </a:r>
                    </a:p>
                  </a:txBody>
                  <a:tcPr>
                    <a:noFill/>
                  </a:tcPr>
                </a:tc>
                <a:extLst>
                  <a:ext uri="{0D108BD9-81ED-4DB2-BD59-A6C34878D82A}">
                    <a16:rowId xmlns:a16="http://schemas.microsoft.com/office/drawing/2014/main" val="10004"/>
                  </a:ext>
                </a:extLst>
              </a:tr>
              <a:tr h="370840">
                <a:tc>
                  <a:txBody>
                    <a:bodyPr/>
                    <a:lstStyle/>
                    <a:p>
                      <a:r>
                        <a:rPr lang="en-GB" b="1" dirty="0"/>
                        <a:t>transition</a:t>
                      </a:r>
                    </a:p>
                  </a:txBody>
                  <a:tcPr>
                    <a:noFill/>
                  </a:tcPr>
                </a:tc>
                <a:tc>
                  <a:txBody>
                    <a:bodyPr/>
                    <a:lstStyle/>
                    <a:p>
                      <a:r>
                        <a:rPr lang="en-GB" dirty="0"/>
                        <a:t>Shorthand notation for all properties</a:t>
                      </a:r>
                    </a:p>
                  </a:txBody>
                  <a:tcPr>
                    <a:noFill/>
                  </a:tcPr>
                </a:tc>
                <a:extLst>
                  <a:ext uri="{0D108BD9-81ED-4DB2-BD59-A6C34878D82A}">
                    <a16:rowId xmlns:a16="http://schemas.microsoft.com/office/drawing/2014/main" val="10005"/>
                  </a:ext>
                </a:extLst>
              </a:tr>
            </a:tbl>
          </a:graphicData>
        </a:graphic>
      </p:graphicFrame>
      <p:sp>
        <p:nvSpPr>
          <p:cNvPr id="6" name="TextBox 4"/>
          <p:cNvSpPr txBox="1"/>
          <p:nvPr/>
        </p:nvSpPr>
        <p:spPr>
          <a:xfrm>
            <a:off x="917643" y="4038600"/>
            <a:ext cx="74676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div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400px;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60px;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transition-property: width, height;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transition-duration: 2s, 2s;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transition-timing-function: ease-in;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transition-delay: 1s;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554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Detecting the End of a Transition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a transition has ended, it raises the </a:t>
            </a:r>
            <a:r>
              <a:rPr lang="en-US" b="1" dirty="0"/>
              <a:t>transitionend</a:t>
            </a:r>
            <a:r>
              <a:rPr lang="en-US" dirty="0"/>
              <a:t> event on the target HTML element</a:t>
            </a:r>
          </a:p>
          <a:p>
            <a:r>
              <a:rPr lang="en-US" dirty="0"/>
              <a:t>The event argument has </a:t>
            </a:r>
            <a:r>
              <a:rPr lang="en-US" b="1" dirty="0"/>
              <a:t>propertyName</a:t>
            </a:r>
            <a:r>
              <a:rPr lang="en-US" dirty="0"/>
              <a:t> and </a:t>
            </a:r>
            <a:r>
              <a:rPr lang="en-US" b="1" dirty="0"/>
              <a:t>elapsedTime</a:t>
            </a:r>
            <a:r>
              <a:rPr lang="en-US" dirty="0"/>
              <a:t> properties</a:t>
            </a:r>
          </a:p>
          <a:p>
            <a:endParaRPr lang="en-US" dirty="0"/>
          </a:p>
        </p:txBody>
      </p:sp>
      <p:sp>
        <p:nvSpPr>
          <p:cNvPr id="5" name="TextBox 4"/>
          <p:cNvSpPr txBox="1"/>
          <p:nvPr/>
        </p:nvSpPr>
        <p:spPr>
          <a:xfrm>
            <a:off x="456389" y="3505200"/>
            <a:ext cx="8305800" cy="203132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anElement.addEventListener("transitionend", onTransitionend, true);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function onTransitionend(e) {</a:t>
            </a:r>
          </a:p>
          <a:p>
            <a:r>
              <a:rPr lang="en-GB" b="0" dirty="0">
                <a:latin typeface="Lucida Sans Unicode" pitchFamily="34" charset="0"/>
                <a:cs typeface="Lucida Sans Unicode" pitchFamily="34" charset="0"/>
              </a:rPr>
              <a:t>    var nameOfProperty = e.propertyName;</a:t>
            </a:r>
          </a:p>
          <a:p>
            <a:r>
              <a:rPr lang="en-GB" b="0" dirty="0">
                <a:latin typeface="Lucida Sans Unicode" pitchFamily="34" charset="0"/>
                <a:cs typeface="Lucida Sans Unicode" pitchFamily="34" charset="0"/>
              </a:rPr>
              <a:t>    var elapsedTime = e.elapsedTime;</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86943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d1037b9-5e1a-45c9-93eb-fb5aded35b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da-DK" dirty="0"/>
              <a:t>Complete Demo 1 of  lesson 12</a:t>
            </a:r>
            <a:endParaRPr lang="en-US" dirty="0"/>
          </a:p>
        </p:txBody>
      </p:sp>
    </p:spTree>
    <p:extLst>
      <p:ext uri="{BB962C8B-B14F-4D97-AF65-F5344CB8AC3E}">
        <p14:creationId xmlns:p14="http://schemas.microsoft.com/office/powerpoint/2010/main" val="298426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009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Transforming Elements</a:t>
            </a:r>
          </a:p>
        </p:txBody>
      </p:sp>
      <p:sp>
        <p:nvSpPr>
          <p:cNvPr id="3" name="Text Placeholder 2"/>
          <p:cNvSpPr>
            <a:spLocks noGrp="1"/>
          </p:cNvSpPr>
          <p:nvPr>
            <p:ph type="body" idx="1"/>
          </p:nvPr>
        </p:nvSpPr>
        <p:spPr/>
        <p:txBody>
          <a:bodyPr/>
          <a:lstStyle/>
          <a:p>
            <a:r>
              <a:rPr lang="en-US" dirty="0"/>
              <a:t>Applying Transformations by Using CSS
Applying 2D Transformations
Demonstration: Performing 2D Transformations
Applying 3D Transformations
Defining Transitions for Transformations
Demonstration: Performing 3D Transformations</a:t>
            </a:r>
          </a:p>
        </p:txBody>
      </p:sp>
    </p:spTree>
    <p:extLst>
      <p:ext uri="{BB962C8B-B14F-4D97-AF65-F5344CB8AC3E}">
        <p14:creationId xmlns:p14="http://schemas.microsoft.com/office/powerpoint/2010/main" val="1411308073"/>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66</TotalTime>
  <Words>5272</Words>
  <Application>Microsoft Office PowerPoint</Application>
  <PresentationFormat>On-screen Show (4:3)</PresentationFormat>
  <Paragraphs>539</Paragraphs>
  <Slides>32</Slides>
  <Notes>32</Notes>
  <HiddenSlides>12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Segoe UI</vt:lpstr>
      <vt:lpstr>Segoe UI Light</vt:lpstr>
      <vt:lpstr>Symbol</vt:lpstr>
      <vt:lpstr>Calibri</vt:lpstr>
      <vt:lpstr>Courier New</vt:lpstr>
      <vt:lpstr>Segoe Light</vt:lpstr>
      <vt:lpstr>Times New Roman</vt:lpstr>
      <vt:lpstr>Lucida Sans Unicode</vt:lpstr>
      <vt:lpstr>Wingdings</vt:lpstr>
      <vt:lpstr>Verdana</vt:lpstr>
      <vt:lpstr>Arial</vt:lpstr>
      <vt:lpstr>Presentation1</vt:lpstr>
      <vt:lpstr>Module 12</vt:lpstr>
      <vt:lpstr>Module Overview</vt:lpstr>
      <vt:lpstr>Lesson 1: Applying CSS Transitions</vt:lpstr>
      <vt:lpstr>Applying Simple Transitions by Using CSS</vt:lpstr>
      <vt:lpstr>Configuring Transitions</vt:lpstr>
      <vt:lpstr>Detecting the End of a Transition</vt:lpstr>
      <vt:lpstr>Demonstration:</vt:lpstr>
      <vt:lpstr>Text Continuation Slide</vt:lpstr>
      <vt:lpstr>Lesson 2: Transforming Elements</vt:lpstr>
      <vt:lpstr>Applying Transformations by Using CSS</vt:lpstr>
      <vt:lpstr>Applying 2D Transformations</vt:lpstr>
      <vt:lpstr>Demonstration:</vt:lpstr>
      <vt:lpstr>Text Continuation Slide</vt:lpstr>
      <vt:lpstr>Text Continuation Slide</vt:lpstr>
      <vt:lpstr>Text Continuation Slide</vt:lpstr>
      <vt:lpstr>Applying 3D Transformations</vt:lpstr>
      <vt:lpstr>Defining Transitions for Transformations</vt:lpstr>
      <vt:lpstr>Demonstration:</vt:lpstr>
      <vt:lpstr>Text Continuation Slide</vt:lpstr>
      <vt:lpstr>Lesson 3: Applying CSS Keyframe Animations</vt:lpstr>
      <vt:lpstr>Defining a Keyframe Animation</vt:lpstr>
      <vt:lpstr>Configuring Keyframe Animation Properties</vt:lpstr>
      <vt:lpstr>Starting a Keyframe Animation Programmatically</vt:lpstr>
      <vt:lpstr>Handling Keyframe Events</vt:lpstr>
      <vt:lpstr>Demonstration: Implementing KeyFrame Animations</vt:lpstr>
      <vt:lpstr>Text Continuation Slide</vt:lpstr>
      <vt:lpstr>Text Continuation Slide</vt:lpstr>
      <vt:lpstr>Demonstration: Animating the User Interface</vt:lpstr>
      <vt:lpstr>Text Continuation Slide</vt:lpstr>
      <vt:lpstr>Lab: Animating the User Interface</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Vikkie Boyd</dc:creator>
  <cp:lastModifiedBy>Administrator</cp:lastModifiedBy>
  <cp:revision>9</cp:revision>
  <dcterms:created xsi:type="dcterms:W3CDTF">2012-11-28T15:11:35Z</dcterms:created>
  <dcterms:modified xsi:type="dcterms:W3CDTF">2016-12-09T14:04:37Z</dcterms:modified>
</cp:coreProperties>
</file>