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Lst>
  <p:sldSz cx="9144000" cy="6858000" type="screen4x3"/>
  <p:notesSz cx="6858000" cy="9144000"/>
  <p:embeddedFontLst>
    <p:embeddedFont>
      <p:font typeface="Arial Narrow" panose="020B0606020202030204" pitchFamily="34" charset="0"/>
      <p:regular r:id="rId21"/>
      <p:bold r:id="rId22"/>
      <p:italic r:id="rId23"/>
      <p:boldItalic r:id="rId24"/>
    </p:embeddedFont>
    <p:embeddedFont>
      <p:font typeface="굴림" panose="020B0600000101010101" pitchFamily="34" charset="-127"/>
      <p:regular r:id="rId25"/>
    </p:embeddedFont>
    <p:embeddedFont>
      <p:font typeface="Verdana" panose="020B0604030504040204" pitchFamily="34" charset="0"/>
      <p:regular r:id="rId26"/>
      <p:bold r:id="rId27"/>
      <p:italic r:id="rId28"/>
      <p:boldItalic r:id="rId29"/>
    </p:embeddedFont>
    <p:embeddedFont>
      <p:font typeface="Segoe" panose="020B0604020202020204" charset="0"/>
      <p:regular r:id="rId30"/>
      <p:bold r:id="rId31"/>
      <p:italic r:id="rId32"/>
      <p:boldItalic r:id="rId33"/>
    </p:embeddedFont>
    <p:embeddedFont>
      <p:font typeface="Segoe UI Light" panose="020B0502040204020203" pitchFamily="34" charset="0"/>
      <p:regular r:id="rId34"/>
      <p:italic r:id="rId35"/>
    </p:embeddedFont>
    <p:embeddedFont>
      <p:font typeface="Calibri" panose="020F0502020204030204" pitchFamily="34"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Lucida Sans Typewriter" panose="020B0509030504030204" pitchFamily="49"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00" autoAdjust="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04DA8-2CE3-461F-9BEA-7ADCC59F5C2C}"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8AEE5-B25D-41CE-8AD6-718D66D77DE5}" type="slidenum">
              <a:rPr lang="en-US" smtClean="0"/>
              <a:t>‹#›</a:t>
            </a:fld>
            <a:endParaRPr lang="en-US" dirty="0"/>
          </a:p>
        </p:txBody>
      </p:sp>
    </p:spTree>
    <p:extLst>
      <p:ext uri="{BB962C8B-B14F-4D97-AF65-F5344CB8AC3E}">
        <p14:creationId xmlns:p14="http://schemas.microsoft.com/office/powerpoint/2010/main" val="168216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18AEE5-B25D-41CE-8AD6-718D66D77DE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582677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catching the </a:t>
            </a:r>
            <a:r>
              <a:rPr lang="en-US" sz="1000" b="1" dirty="0">
                <a:latin typeface="Arial"/>
                <a:ea typeface="Calibri"/>
                <a:cs typeface="Times New Roman"/>
              </a:rPr>
              <a:t>error</a:t>
            </a:r>
            <a:r>
              <a:rPr lang="en-US" sz="1000" dirty="0">
                <a:latin typeface="Arial"/>
                <a:ea typeface="Calibri"/>
                <a:cs typeface="Times New Roman"/>
              </a:rPr>
              <a:t> event is very important. Without doing this, a web worker can fail silently and the web page will be unaware that the web worker is no longer running.</a:t>
            </a:r>
          </a:p>
        </p:txBody>
      </p:sp>
      <p:sp>
        <p:nvSpPr>
          <p:cNvPr id="4" name="Slide Number Placeholder 3"/>
          <p:cNvSpPr>
            <a:spLocks noGrp="1"/>
          </p:cNvSpPr>
          <p:nvPr>
            <p:ph type="sldNum" sz="quarter" idx="10"/>
          </p:nvPr>
        </p:nvSpPr>
        <p:spPr/>
        <p:txBody>
          <a:bodyPr/>
          <a:lstStyle/>
          <a:p>
            <a:fld id="{5018AEE5-B25D-41CE-8AD6-718D66D77DE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652986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Global</a:t>
            </a:r>
            <a:r>
              <a:rPr lang="en-US" sz="1000" dirty="0">
                <a:latin typeface="Arial"/>
                <a:ea typeface="Calibri"/>
                <a:cs typeface="Times New Roman"/>
              </a:rPr>
              <a:t> object for a web worker is scoped to the web worker; it cannot access functions and data defined by the web page that initiated the web worker. </a:t>
            </a:r>
          </a:p>
        </p:txBody>
      </p:sp>
      <p:sp>
        <p:nvSpPr>
          <p:cNvPr id="4" name="Slide Number Placeholder 3"/>
          <p:cNvSpPr>
            <a:spLocks noGrp="1"/>
          </p:cNvSpPr>
          <p:nvPr>
            <p:ph type="sldNum" sz="quarter" idx="10"/>
          </p:nvPr>
        </p:nvSpPr>
        <p:spPr/>
        <p:txBody>
          <a:bodyPr/>
          <a:lstStyle/>
          <a:p>
            <a:fld id="{5018AEE5-B25D-41CE-8AD6-718D66D77DE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295390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Cover this topic briefly. It is included for completeness, but many browsers, including Internet Explorer, do not currently support shared web workers.</a:t>
            </a:r>
          </a:p>
        </p:txBody>
      </p:sp>
      <p:sp>
        <p:nvSpPr>
          <p:cNvPr id="4" name="Slide Number Placeholder 3"/>
          <p:cNvSpPr>
            <a:spLocks noGrp="1"/>
          </p:cNvSpPr>
          <p:nvPr>
            <p:ph type="sldNum" sz="quarter" idx="10"/>
          </p:nvPr>
        </p:nvSpPr>
        <p:spPr/>
        <p:txBody>
          <a:bodyPr/>
          <a:lstStyle/>
          <a:p>
            <a:fld id="{5018AEE5-B25D-41CE-8AD6-718D66D77DE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96065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E:\Mod14\Labfiles\Solution\Exercise 1</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speaker-badge.htm</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taskbar, click </a:t>
            </a:r>
            <a:r>
              <a:rPr lang="en-US" sz="1000" b="1" dirty="0">
                <a:effectLst/>
                <a:latin typeface="Arial"/>
                <a:ea typeface="Times New Roman"/>
                <a:cs typeface="Times New Roman"/>
              </a:rPr>
              <a:t>File Explorer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Browse to the </a:t>
            </a:r>
            <a:r>
              <a:rPr lang="en-US" sz="1000" b="1" dirty="0">
                <a:effectLst/>
                <a:latin typeface="Arial"/>
                <a:ea typeface="Times New Roman"/>
                <a:cs typeface="Times New Roman"/>
              </a:rPr>
              <a:t>E:\Mod14\Labfiles\Resources </a:t>
            </a:r>
            <a:r>
              <a:rPr lang="en-US" sz="1000" dirty="0">
                <a:effectLst/>
                <a:latin typeface="Arial"/>
                <a:ea typeface="Times New Roman"/>
                <a:cs typeface="Times New Roman"/>
              </a:rPr>
              <a:t>folder.</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Drag </a:t>
            </a:r>
            <a:r>
              <a:rPr lang="en-US" sz="1000" b="1" dirty="0">
                <a:effectLst/>
                <a:latin typeface="Arial"/>
                <a:ea typeface="Times New Roman"/>
                <a:cs typeface="Times New Roman"/>
              </a:rPr>
              <a:t>mark-hanson-large.jpg</a:t>
            </a:r>
            <a:r>
              <a:rPr lang="en-US" sz="1000" dirty="0">
                <a:effectLst/>
                <a:latin typeface="Arial"/>
                <a:ea typeface="Times New Roman"/>
                <a:cs typeface="Times New Roman"/>
              </a:rPr>
              <a:t> from File Explorer into Internet Explorer and drop it onto the canvas with the label </a:t>
            </a:r>
            <a:r>
              <a:rPr lang="en-US" sz="1000" b="1" dirty="0">
                <a:effectLst/>
                <a:latin typeface="Arial"/>
                <a:ea typeface="Times New Roman"/>
                <a:cs typeface="Times New Roman"/>
              </a:rPr>
              <a:t>Drag your profile photo here</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Verify that you can scroll the page up and down while and image is being processed.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Wait until the grayscale image of the presenter has been generated (this may take a minute or two), and then close Internet Explorer.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grayscale-worker.js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explain that the event handler at the top of the file waits for a message containing a color image. The event handler then calls the </a:t>
            </a:r>
            <a:r>
              <a:rPr lang="en-US" sz="1000" b="1" dirty="0">
                <a:effectLst/>
                <a:latin typeface="Arial"/>
                <a:ea typeface="Times New Roman"/>
                <a:cs typeface="Times New Roman"/>
              </a:rPr>
              <a:t>grayscalePixel()</a:t>
            </a:r>
            <a:r>
              <a:rPr lang="en-US" sz="1000" dirty="0">
                <a:effectLst/>
                <a:latin typeface="Arial"/>
                <a:ea typeface="Times New Roman"/>
                <a:cs typeface="Segoe UI"/>
              </a:rPr>
              <a:t> function to convert each pixel in the image to grayscale, and then posts a message with that contains the grayscale image data.</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double-click </a:t>
            </a:r>
            <a:r>
              <a:rPr lang="en-US" sz="1000" b="1" dirty="0">
                <a:effectLst/>
                <a:latin typeface="Arial"/>
                <a:ea typeface="Times New Roman"/>
                <a:cs typeface="Times New Roman"/>
              </a:rPr>
              <a:t>grayscale.js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find the </a:t>
            </a:r>
            <a:r>
              <a:rPr lang="en-US" sz="1000" b="1" dirty="0">
                <a:effectLst/>
                <a:latin typeface="Arial"/>
                <a:ea typeface="Times New Roman"/>
                <a:cs typeface="Times New Roman"/>
              </a:rPr>
              <a:t>grayscaleImage()</a:t>
            </a:r>
            <a:r>
              <a:rPr lang="en-US" sz="1000" dirty="0">
                <a:effectLst/>
                <a:latin typeface="Arial"/>
                <a:ea typeface="Times New Roman"/>
                <a:cs typeface="Segoe UI"/>
              </a:rPr>
              <a:t> function. Explain that this function creates a</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018AEE5-B25D-41CE-8AD6-718D66D77DE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401077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web worker that runs the </a:t>
            </a:r>
            <a:r>
              <a:rPr lang="en-US" sz="1000" b="1" dirty="0">
                <a:solidFill>
                  <a:prstClr val="black"/>
                </a:solidFill>
                <a:latin typeface="Arial"/>
                <a:ea typeface="Times New Roman"/>
                <a:cs typeface="Times New Roman"/>
              </a:rPr>
              <a:t>grayscale-worker.js</a:t>
            </a:r>
            <a:r>
              <a:rPr lang="en-US" sz="1000" dirty="0">
                <a:solidFill>
                  <a:prstClr val="black"/>
                </a:solidFill>
                <a:latin typeface="Arial"/>
                <a:ea typeface="Times New Roman"/>
                <a:cs typeface="Segoe UI"/>
              </a:rPr>
              <a:t> script, and posts a message to the web worker that contains the data for the image that the user dropped onto the canvas on the form. This function also arranges to catch the message that the web worker posts back, containing the grayscale version of the image, which is displayed on the canvas on the web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Point out that the code that sets up the message handler for the web worker uses </a:t>
            </a:r>
            <a:r>
              <a:rPr lang="en-US" sz="1000" b="1" dirty="0">
                <a:solidFill>
                  <a:prstClr val="black"/>
                </a:solidFill>
                <a:latin typeface="Arial"/>
                <a:ea typeface="Times New Roman"/>
                <a:cs typeface="Times New Roman"/>
              </a:rPr>
              <a:t>bind(this)</a:t>
            </a:r>
            <a:r>
              <a:rPr lang="en-US" sz="1000" dirty="0">
                <a:solidFill>
                  <a:prstClr val="black"/>
                </a:solidFill>
                <a:latin typeface="Arial"/>
                <a:ea typeface="Times New Roman"/>
                <a:cs typeface="Segoe UI"/>
              </a:rPr>
              <a:t> to ensure that the anonymous function that handles the event is resolved to the web page and not the web worker variable.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Close Visual Studio, and then close File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2814417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Exercise 1: Improving Responsiveness by Using a Web Worker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move slow-running image processing code into a web worker.</a:t>
            </a:r>
          </a:p>
          <a:p>
            <a:pPr>
              <a:lnSpc>
                <a:spcPct val="115000"/>
              </a:lnSpc>
              <a:spcAft>
                <a:spcPts val="1000"/>
              </a:spcAft>
            </a:pPr>
            <a:r>
              <a:rPr lang="en-US" sz="1000" dirty="0">
                <a:latin typeface="Arial"/>
                <a:ea typeface="Calibri"/>
                <a:cs typeface="Times New Roman"/>
              </a:rPr>
              <a:t>First, you will review the HTML markup and JavaScript code for the </a:t>
            </a:r>
            <a:r>
              <a:rPr lang="en-US" sz="1000" b="1" dirty="0">
                <a:latin typeface="Arial"/>
                <a:ea typeface="Calibri"/>
                <a:cs typeface="Times New Roman"/>
              </a:rPr>
              <a:t>Speaker Badge</a:t>
            </a:r>
            <a:r>
              <a:rPr lang="en-US" sz="1000" dirty="0">
                <a:latin typeface="Arial"/>
                <a:ea typeface="Calibri"/>
                <a:cs typeface="Times New Roman"/>
              </a:rPr>
              <a:t> page. You will then update the code so that it converts the speaker photo to grayscale. Next, you will run the application and verify that the browser becomes unresponsive while processing a large image. You will then create a web worker and move the CPU-intensive image processing code into the script for the web worker. You will use messages to communicate with the worker. Finally, you will run the application, view the </a:t>
            </a:r>
            <a:r>
              <a:rPr lang="en-US" sz="1000" b="1" dirty="0">
                <a:latin typeface="Arial"/>
                <a:ea typeface="Calibri"/>
                <a:cs typeface="Times New Roman"/>
              </a:rPr>
              <a:t>Speaker Badge</a:t>
            </a:r>
            <a:r>
              <a:rPr lang="en-US" sz="1000" dirty="0">
                <a:latin typeface="Arial"/>
                <a:ea typeface="Calibri"/>
                <a:cs typeface="Times New Roman"/>
              </a:rPr>
              <a:t> page, and verify that the web browser remains responsive while the image is being processed.</a:t>
            </a:r>
          </a:p>
          <a:p>
            <a:pPr>
              <a:lnSpc>
                <a:spcPct val="115000"/>
              </a:lnSpc>
              <a:spcAft>
                <a:spcPts val="1000"/>
              </a:spcAft>
            </a:pPr>
            <a:r>
              <a:rPr lang="en-US" sz="1000" dirty="0">
                <a:latin typeface="Arial"/>
                <a:ea typeface="Calibri"/>
                <a:cs typeface="Times New Roman"/>
              </a:rPr>
              <a:t>Instructor Note: Inform students that a working solution for this exercise is available in the </a:t>
            </a:r>
            <a:r>
              <a:rPr lang="en-US" sz="1000" b="1" dirty="0">
                <a:latin typeface="Arial"/>
                <a:ea typeface="Calibri"/>
                <a:cs typeface="Times New Roman"/>
              </a:rPr>
              <a:t>E:\Mod14\Labfiles\Solution\Exercise 1</a:t>
            </a:r>
            <a:r>
              <a:rPr lang="en-US" sz="1000" dirty="0">
                <a:latin typeface="Arial"/>
                <a:ea typeface="Calibri"/>
                <a:cs typeface="Times New Roman"/>
              </a:rPr>
              <a:t> folder.</a:t>
            </a:r>
          </a:p>
        </p:txBody>
      </p:sp>
      <p:sp>
        <p:nvSpPr>
          <p:cNvPr id="4" name="Slide Number Placeholder 3"/>
          <p:cNvSpPr>
            <a:spLocks noGrp="1"/>
          </p:cNvSpPr>
          <p:nvPr>
            <p:ph type="sldNum" sz="quarter" idx="10"/>
          </p:nvPr>
        </p:nvSpPr>
        <p:spPr/>
        <p:txBody>
          <a:bodyPr/>
          <a:lstStyle/>
          <a:p>
            <a:fld id="{5018AEE5-B25D-41CE-8AD6-718D66D77DE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7904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018AEE5-B25D-41CE-8AD6-718D66D77DE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64036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Shared web workers can share data in the DOM of a web page, but dedicated web workers cannot.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a web page communicate with a web worker?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web page and a web worker communicate by sending messages.</a:t>
            </a:r>
          </a:p>
        </p:txBody>
      </p:sp>
      <p:sp>
        <p:nvSpPr>
          <p:cNvPr id="4" name="Slide Number Placeholder 3"/>
          <p:cNvSpPr>
            <a:spLocks noGrp="1"/>
          </p:cNvSpPr>
          <p:nvPr>
            <p:ph type="sldNum" sz="quarter" idx="10"/>
          </p:nvPr>
        </p:nvSpPr>
        <p:spPr/>
        <p:txBody>
          <a:bodyPr/>
          <a:lstStyle/>
          <a:p>
            <a:fld id="{5018AEE5-B25D-41CE-8AD6-718D66D77DE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853576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a:solidFill>
                  <a:srgbClr val="336699"/>
                </a:solidFill>
                <a:latin typeface="Arial"/>
              </a:rPr>
              <a:t>14: Performing Background Processing by Using Web Workers</a:t>
            </a:r>
            <a:endParaRPr lang="en-US" b="1" dirty="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a:solidFill>
                  <a:srgbClr val="000000"/>
                </a:solidFill>
                <a:latin typeface="Arial"/>
              </a:rPr>
              <a:t>20480B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18</a:t>
            </a:fld>
            <a:endParaRPr lang="en-US" dirty="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z="1000" dirty="0">
                <a:latin typeface="Arial" pitchFamily="34" charset="0"/>
                <a:ea typeface="굴림" pitchFamily="34" charset="-127"/>
                <a:cs typeface="Arial" pitchFamily="34" charset="0"/>
              </a:rPr>
              <a:t>Remind students to complete the course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is primarily theory and information about why web workers are useful. The second lesson contains the practical details and code examples.</a:t>
            </a:r>
          </a:p>
        </p:txBody>
      </p:sp>
      <p:sp>
        <p:nvSpPr>
          <p:cNvPr id="4" name="Slide Number Placeholder 3"/>
          <p:cNvSpPr>
            <a:spLocks noGrp="1"/>
          </p:cNvSpPr>
          <p:nvPr>
            <p:ph type="sldNum" sz="quarter" idx="10"/>
          </p:nvPr>
        </p:nvSpPr>
        <p:spPr/>
        <p:txBody>
          <a:bodyPr/>
          <a:lstStyle/>
          <a:p>
            <a:fld id="{5018AEE5-B25D-41CE-8AD6-718D66D77DE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9053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Students may already be familiar with multithreading and issues related to maintaining a responsive user-interface thread. If not, be prepared to take time during the first lesson to explain these issues.</a:t>
            </a:r>
          </a:p>
          <a:p>
            <a:pPr>
              <a:lnSpc>
                <a:spcPct val="115000"/>
              </a:lnSpc>
              <a:spcAft>
                <a:spcPts val="1000"/>
              </a:spcAft>
            </a:pPr>
            <a:r>
              <a:rPr lang="en-US" sz="1000" dirty="0">
                <a:latin typeface="Arial"/>
                <a:ea typeface="Calibri"/>
                <a:cs typeface="Times New Roman"/>
              </a:rPr>
              <a:t>The concepts of security and isolation are important, and some students may have concerns about these issues. Make sure that students understand the isolated environment in which web workers operate.</a:t>
            </a:r>
          </a:p>
        </p:txBody>
      </p:sp>
      <p:sp>
        <p:nvSpPr>
          <p:cNvPr id="4" name="Slide Number Placeholder 3"/>
          <p:cNvSpPr>
            <a:spLocks noGrp="1"/>
          </p:cNvSpPr>
          <p:nvPr>
            <p:ph type="sldNum" sz="quarter" idx="10"/>
          </p:nvPr>
        </p:nvSpPr>
        <p:spPr/>
        <p:txBody>
          <a:bodyPr/>
          <a:lstStyle/>
          <a:p>
            <a:fld id="{5018AEE5-B25D-41CE-8AD6-718D66D77DE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88568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Keep the description simple. Don't make or imply any assumptions about how web workers are implemented, as the details may vary by vendor. The W3C specification refers to "execution environments," but vendors might implement these by using threads, processes, or any other appropriate mechanism.</a:t>
            </a:r>
          </a:p>
          <a:p>
            <a:pPr>
              <a:lnSpc>
                <a:spcPct val="115000"/>
              </a:lnSpc>
              <a:spcAft>
                <a:spcPts val="1000"/>
              </a:spcAft>
            </a:pPr>
            <a:r>
              <a:rPr lang="en-US" sz="1000" dirty="0">
                <a:latin typeface="Arial"/>
                <a:ea typeface="Calibri"/>
                <a:cs typeface="Times New Roman"/>
              </a:rPr>
              <a:t>Mention that the web worker specification is still a work in progress that is subject to change. For more information, refer students to the additional reading link in the notes.</a:t>
            </a:r>
          </a:p>
        </p:txBody>
      </p:sp>
      <p:sp>
        <p:nvSpPr>
          <p:cNvPr id="4" name="Slide Number Placeholder 3"/>
          <p:cNvSpPr>
            <a:spLocks noGrp="1"/>
          </p:cNvSpPr>
          <p:nvPr>
            <p:ph type="sldNum" sz="quarter" idx="10"/>
          </p:nvPr>
        </p:nvSpPr>
        <p:spPr/>
        <p:txBody>
          <a:bodyPr/>
          <a:lstStyle/>
          <a:p>
            <a:fld id="{5018AEE5-B25D-41CE-8AD6-718D66D77DE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58017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really just a list of suggestions to give students some ideas for using web workers. The W3C site provides some sample code for implementing these scenarios, at http://go.microsoft.com/fwlink/?LinkID=267758. If time allows, you might want to point students to this site.</a:t>
            </a:r>
          </a:p>
        </p:txBody>
      </p:sp>
      <p:sp>
        <p:nvSpPr>
          <p:cNvPr id="4" name="Slide Number Placeholder 3"/>
          <p:cNvSpPr>
            <a:spLocks noGrp="1"/>
          </p:cNvSpPr>
          <p:nvPr>
            <p:ph type="sldNum" sz="quarter" idx="10"/>
          </p:nvPr>
        </p:nvSpPr>
        <p:spPr/>
        <p:txBody>
          <a:bodyPr/>
          <a:lstStyle/>
          <a:p>
            <a:fld id="{5018AEE5-B25D-41CE-8AD6-718D66D77DE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99889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list of features available to a web worker in the notes is not exhaustive and is subject to change as the specification matures. The key point is that a web worker is effectively a self-contained package, and that a web page has to provide the web worker with the information that it needs to perform its work.</a:t>
            </a:r>
          </a:p>
        </p:txBody>
      </p:sp>
      <p:sp>
        <p:nvSpPr>
          <p:cNvPr id="4" name="Slide Number Placeholder 3"/>
          <p:cNvSpPr>
            <a:spLocks noGrp="1"/>
          </p:cNvSpPr>
          <p:nvPr>
            <p:ph type="sldNum" sz="quarter" idx="10"/>
          </p:nvPr>
        </p:nvSpPr>
        <p:spPr/>
        <p:txBody>
          <a:bodyPr/>
          <a:lstStyle/>
          <a:p>
            <a:fld id="{5018AEE5-B25D-41CE-8AD6-718D66D77DE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323062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to students that web workers (dedicated and shared) are a relatively heavyweight mechanism, typically associated with long-running tasks that have a high startup cost. They are not designed to be used in large numbers by a web page; a web page may start a small number of web workers (depending on the memory and processing requirements of each worker), but should not be structured to start tens, hundreds, or thousands of web workers. Opening a large number of web workers will most likely exhaust resources on the computer running the browser. </a:t>
            </a:r>
          </a:p>
          <a:p>
            <a:pPr>
              <a:lnSpc>
                <a:spcPct val="115000"/>
              </a:lnSpc>
              <a:spcAft>
                <a:spcPts val="1000"/>
              </a:spcAft>
            </a:pPr>
            <a:r>
              <a:rPr lang="en-US" sz="1000" dirty="0">
                <a:latin typeface="Arial"/>
                <a:ea typeface="Calibri"/>
                <a:cs typeface="Times New Roman"/>
              </a:rPr>
              <a:t>Do not spend too long describing shared web workers because they are not yet widely available.</a:t>
            </a:r>
          </a:p>
        </p:txBody>
      </p:sp>
      <p:sp>
        <p:nvSpPr>
          <p:cNvPr id="4" name="Slide Number Placeholder 3"/>
          <p:cNvSpPr>
            <a:spLocks noGrp="1"/>
          </p:cNvSpPr>
          <p:nvPr>
            <p:ph type="sldNum" sz="quarter" idx="10"/>
          </p:nvPr>
        </p:nvSpPr>
        <p:spPr/>
        <p:txBody>
          <a:bodyPr/>
          <a:lstStyle/>
          <a:p>
            <a:fld id="{5018AEE5-B25D-41CE-8AD6-718D66D77DE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415851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three topics in this lesson are the most important parts of this module. If time is running short, omit the topic describing shared web workers.</a:t>
            </a:r>
          </a:p>
        </p:txBody>
      </p:sp>
      <p:sp>
        <p:nvSpPr>
          <p:cNvPr id="4" name="Slide Number Placeholder 3"/>
          <p:cNvSpPr>
            <a:spLocks noGrp="1"/>
          </p:cNvSpPr>
          <p:nvPr>
            <p:ph type="sldNum" sz="quarter" idx="10"/>
          </p:nvPr>
        </p:nvSpPr>
        <p:spPr/>
        <p:txBody>
          <a:bodyPr/>
          <a:lstStyle/>
          <a:p>
            <a:fld id="{5018AEE5-B25D-41CE-8AD6-718D66D77DE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46676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Concentrate on creating a web worker by using a separate JavaScript file, rather than defining them inline; inline web workers are not widely supported at present. If you attempt to use the techniques shown in the notes and create a Blob URL by using Internet Explorer, the </a:t>
            </a:r>
            <a:r>
              <a:rPr lang="en-US" sz="1000" b="1" dirty="0">
                <a:latin typeface="Arial"/>
                <a:ea typeface="Calibri"/>
                <a:cs typeface="Times New Roman"/>
              </a:rPr>
              <a:t>Worker</a:t>
            </a:r>
            <a:r>
              <a:rPr lang="en-US" sz="1000" dirty="0">
                <a:latin typeface="Arial"/>
                <a:ea typeface="Calibri"/>
                <a:cs typeface="Times New Roman"/>
              </a:rPr>
              <a:t> constructor will fail with a security error. This is because the </a:t>
            </a:r>
            <a:r>
              <a:rPr lang="en-US" sz="1000" b="1" dirty="0">
                <a:latin typeface="Arial"/>
                <a:ea typeface="Calibri"/>
                <a:cs typeface="Times New Roman"/>
              </a:rPr>
              <a:t>createObjectURL()</a:t>
            </a:r>
            <a:r>
              <a:rPr lang="en-US" sz="1000" dirty="0">
                <a:latin typeface="Arial"/>
                <a:ea typeface="Calibri"/>
                <a:cs typeface="Times New Roman"/>
              </a:rPr>
              <a:t> function in Internet Explorer returns a URL with a scheme that is incompatible with executable JavaScript code.</a:t>
            </a:r>
          </a:p>
        </p:txBody>
      </p:sp>
      <p:sp>
        <p:nvSpPr>
          <p:cNvPr id="4" name="Slide Number Placeholder 3"/>
          <p:cNvSpPr>
            <a:spLocks noGrp="1"/>
          </p:cNvSpPr>
          <p:nvPr>
            <p:ph type="sldNum" sz="quarter" idx="10"/>
          </p:nvPr>
        </p:nvSpPr>
        <p:spPr/>
        <p:txBody>
          <a:bodyPr/>
          <a:lstStyle/>
          <a:p>
            <a:fld id="{5018AEE5-B25D-41CE-8AD6-718D66D77DE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14: Performing Background Processing by Using Web Workers</a:t>
            </a:r>
            <a:endParaRPr lang="en-US" sz="1200" b="1" dirty="0">
              <a:solidFill>
                <a:srgbClr val="336699"/>
              </a:solidFill>
              <a:latin typeface="Arial"/>
            </a:endParaRPr>
          </a:p>
        </p:txBody>
      </p:sp>
    </p:spTree>
    <p:extLst>
      <p:ext uri="{BB962C8B-B14F-4D97-AF65-F5344CB8AC3E}">
        <p14:creationId xmlns:p14="http://schemas.microsoft.com/office/powerpoint/2010/main" val="12533284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415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14</a:t>
            </a:r>
          </a:p>
        </p:txBody>
      </p:sp>
      <p:sp>
        <p:nvSpPr>
          <p:cNvPr id="3" name="Subtitle 2"/>
          <p:cNvSpPr>
            <a:spLocks noGrp="1"/>
          </p:cNvSpPr>
          <p:nvPr>
            <p:ph type="subTitle" sz="quarter" idx="1"/>
          </p:nvPr>
        </p:nvSpPr>
        <p:spPr/>
        <p:txBody>
          <a:bodyPr/>
          <a:lstStyle/>
          <a:p>
            <a:r>
              <a:rPr lang="en-GB" dirty="0"/>
              <a:t>Performing Background Processing by Using Web Workers
</a:t>
            </a:r>
            <a:endParaRPr lang="en-US" dirty="0"/>
          </a:p>
        </p:txBody>
      </p:sp>
    </p:spTree>
    <p:extLst>
      <p:ext uri="{BB962C8B-B14F-4D97-AF65-F5344CB8AC3E}">
        <p14:creationId xmlns:p14="http://schemas.microsoft.com/office/powerpoint/2010/main" val="2798505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Communicating With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web page sends messages to the web worker by using the </a:t>
            </a:r>
            <a:r>
              <a:rPr lang="en-US" b="1" dirty="0"/>
              <a:t>postMessage()</a:t>
            </a:r>
            <a:r>
              <a:rPr lang="en-US" dirty="0"/>
              <a:t> function</a:t>
            </a:r>
          </a:p>
          <a:p>
            <a:endParaRPr lang="en-US" dirty="0"/>
          </a:p>
          <a:p>
            <a:r>
              <a:rPr lang="en-US" dirty="0"/>
              <a:t>The web worker receives messages by handling the </a:t>
            </a:r>
            <a:r>
              <a:rPr lang="en-US" b="1" dirty="0"/>
              <a:t>message</a:t>
            </a:r>
            <a:r>
              <a:rPr lang="en-US" dirty="0"/>
              <a:t> event</a:t>
            </a:r>
          </a:p>
          <a:p>
            <a:endParaRPr lang="en-US" dirty="0"/>
          </a:p>
          <a:p>
            <a:endParaRPr lang="en-US" dirty="0"/>
          </a:p>
          <a:p>
            <a:r>
              <a:rPr lang="en-US" dirty="0"/>
              <a:t>The web worker sends a reply by using </a:t>
            </a:r>
            <a:r>
              <a:rPr lang="en-US" b="1" dirty="0"/>
              <a:t>postMessage</a:t>
            </a:r>
            <a:r>
              <a:rPr lang="en-US" dirty="0"/>
              <a:t>, and the web page receives the reply by catching the </a:t>
            </a:r>
            <a:r>
              <a:rPr lang="en-US" b="1" dirty="0"/>
              <a:t>message</a:t>
            </a:r>
            <a:r>
              <a:rPr lang="en-US" dirty="0"/>
              <a:t> event</a:t>
            </a:r>
          </a:p>
          <a:p>
            <a:r>
              <a:rPr lang="en-US" dirty="0"/>
              <a:t>If the web worker fails with an error, it sends the </a:t>
            </a:r>
            <a:r>
              <a:rPr lang="en-US" b="1" dirty="0"/>
              <a:t>error</a:t>
            </a:r>
            <a:r>
              <a:rPr lang="en-US" dirty="0"/>
              <a:t> event and terminates</a:t>
            </a:r>
          </a:p>
          <a:p>
            <a:endParaRPr lang="en-US" dirty="0"/>
          </a:p>
          <a:p>
            <a:endParaRPr lang="en-US" dirty="0"/>
          </a:p>
          <a:p>
            <a:endParaRPr lang="en-US" dirty="0"/>
          </a:p>
        </p:txBody>
      </p:sp>
      <p:sp>
        <p:nvSpPr>
          <p:cNvPr id="5" name="TextBox 3"/>
          <p:cNvSpPr txBox="1"/>
          <p:nvPr/>
        </p:nvSpPr>
        <p:spPr>
          <a:xfrm>
            <a:off x="609600" y="2007135"/>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webWorker.postMessage("Here is some data");</a:t>
            </a:r>
            <a:r>
              <a:rPr lang="en-US" b="0" dirty="0">
                <a:latin typeface="Lucida Sans Typewriter" pitchFamily="49" charset="0"/>
              </a:rPr>
              <a:t>}</a:t>
            </a:r>
          </a:p>
        </p:txBody>
      </p:sp>
      <p:sp>
        <p:nvSpPr>
          <p:cNvPr id="6" name="TextBox 4"/>
          <p:cNvSpPr txBox="1"/>
          <p:nvPr/>
        </p:nvSpPr>
        <p:spPr>
          <a:xfrm>
            <a:off x="609600" y="3443591"/>
            <a:ext cx="8077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function messageHandler(event) { ... }</a:t>
            </a:r>
          </a:p>
          <a:p>
            <a:pPr marL="0" indent="0">
              <a:buNone/>
            </a:pPr>
            <a:r>
              <a:rPr lang="en-US" b="0" dirty="0">
                <a:latin typeface="Lucida Sans Typewriter" pitchFamily="49" charset="0"/>
              </a:rPr>
              <a:t>self.addEventListener("message", messageHandler, false);</a:t>
            </a:r>
          </a:p>
        </p:txBody>
      </p:sp>
    </p:spTree>
    <p:extLst>
      <p:ext uri="{BB962C8B-B14F-4D97-AF65-F5344CB8AC3E}">
        <p14:creationId xmlns:p14="http://schemas.microsoft.com/office/powerpoint/2010/main" val="378533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Structure of a Web Worker</a:t>
            </a:r>
            <a:endParaRPr lang="en-US" dirty="0"/>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Web workers often implement a message loop and the Command pattern: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Web workers can import scripts and access some global objects and functions</a:t>
            </a:r>
          </a:p>
          <a:p>
            <a:endParaRPr lang="en-US" dirty="0"/>
          </a:p>
        </p:txBody>
      </p:sp>
      <p:sp>
        <p:nvSpPr>
          <p:cNvPr id="5" name="TextBox 1"/>
          <p:cNvSpPr txBox="1"/>
          <p:nvPr/>
        </p:nvSpPr>
        <p:spPr>
          <a:xfrm>
            <a:off x="622571" y="1906623"/>
            <a:ext cx="7024680" cy="3785652"/>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messageHandler(event)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data = event.data;</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switch (data.command)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case "DOWORK": // process the DOWORK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break;</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case "DOMOREWORK": // process the DOMOREWORK command</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break;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case "FINISH": // tidy up and shut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self.postMessage("Shutting down");</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self.close();</a:t>
            </a: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079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Shared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SharedWorker constructor to create a shared web worker</a:t>
            </a:r>
          </a:p>
          <a:p>
            <a:pPr lvl="1"/>
            <a:r>
              <a:rPr lang="en-US" dirty="0"/>
              <a:t>Each web page communicates with a shared web worker by using its own port</a:t>
            </a:r>
          </a:p>
          <a:p>
            <a:pPr lvl="1"/>
            <a:endParaRPr lang="en-US" dirty="0"/>
          </a:p>
          <a:p>
            <a:pPr lvl="1"/>
            <a:endParaRPr lang="en-US" dirty="0"/>
          </a:p>
          <a:p>
            <a:pPr lvl="1"/>
            <a:endParaRPr lang="en-US" dirty="0"/>
          </a:p>
          <a:p>
            <a:pPr lvl="1"/>
            <a:endParaRPr lang="en-US" dirty="0"/>
          </a:p>
          <a:p>
            <a:pPr lvl="1"/>
            <a:endParaRPr lang="en-US" dirty="0"/>
          </a:p>
          <a:p>
            <a:r>
              <a:rPr lang="en-US" dirty="0"/>
              <a:t>The </a:t>
            </a:r>
            <a:r>
              <a:rPr lang="en-US" b="1" dirty="0"/>
              <a:t>connect</a:t>
            </a:r>
            <a:r>
              <a:rPr lang="en-US" dirty="0"/>
              <a:t> event in a shared web worker fires when a new port is opened</a:t>
            </a:r>
          </a:p>
          <a:p>
            <a:r>
              <a:rPr lang="en-US" dirty="0" err="1"/>
              <a:t>SharedWorker</a:t>
            </a:r>
            <a:r>
              <a:rPr lang="en-US" dirty="0"/>
              <a:t> are not supported by very many browsers</a:t>
            </a:r>
          </a:p>
        </p:txBody>
      </p:sp>
      <p:sp>
        <p:nvSpPr>
          <p:cNvPr id="5" name="TextBox 1"/>
          <p:cNvSpPr txBox="1"/>
          <p:nvPr/>
        </p:nvSpPr>
        <p:spPr>
          <a:xfrm>
            <a:off x="525294" y="2782110"/>
            <a:ext cx="8358378" cy="2031325"/>
          </a:xfrm>
          <a:prstGeom prst="rect">
            <a:avLst/>
          </a:prstGeom>
          <a:solidFill>
            <a:schemeClr val="bg1">
              <a:lumMod val="95000"/>
            </a:schemeClr>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replyHandler(event) {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sharedWebWorker = new SharedWorker("sharedProcessScript.js");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sharedWebWorker.port.addEventListener("message", replyHandler, 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sharedWebWorker.port.start();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sharedWebWorker.port.postMessage(data);</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320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e63b94d-ea28-4485-94a5-d785e183e0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and Demo 2 in Lesson 14</a:t>
            </a:r>
          </a:p>
        </p:txBody>
      </p:sp>
    </p:spTree>
    <p:extLst>
      <p:ext uri="{BB962C8B-B14F-4D97-AF65-F5344CB8AC3E}">
        <p14:creationId xmlns:p14="http://schemas.microsoft.com/office/powerpoint/2010/main" val="269749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Creating a Web Worker Process</a:t>
            </a:r>
            <a:endParaRPr lang="en-US" dirty="0"/>
          </a:p>
        </p:txBody>
      </p:sp>
      <p:sp>
        <p:nvSpPr>
          <p:cNvPr id="3" name="Text Placeholder 2"/>
          <p:cNvSpPr>
            <a:spLocks noGrp="1"/>
          </p:cNvSpPr>
          <p:nvPr>
            <p:ph type="body" idx="1"/>
          </p:nvPr>
        </p:nvSpPr>
        <p:spPr/>
        <p:txBody>
          <a:bodyPr/>
          <a:lstStyle/>
          <a:p>
            <a:r>
              <a:rPr lang="en-GB" dirty="0"/>
              <a:t>Exercise 1: Improving Responsiveness by Using a Web Worker</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158640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3" name="Content Placeholder 2"/>
          <p:cNvSpPr>
            <a:spLocks noGrp="1"/>
          </p:cNvSpPr>
          <p:nvPr>
            <p:ph idx="1"/>
          </p:nvPr>
        </p:nvSpPr>
        <p:spPr/>
        <p:txBody>
          <a:bodyPr/>
          <a:lstStyle/>
          <a:p>
            <a:pPr>
              <a:lnSpc>
                <a:spcPct val="115000"/>
              </a:lnSpc>
              <a:spcAft>
                <a:spcPts val="1000"/>
              </a:spcAft>
            </a:pPr>
            <a:r>
              <a:rPr lang="en-US" sz="2000" dirty="0">
                <a:latin typeface="Segoe UI"/>
                <a:ea typeface="Times New Roman"/>
                <a:cs typeface="Times New Roman"/>
              </a:rPr>
              <a:t>When a speaker creates a conference badge, the speaker drags and drops an image containing a photograph onto the web page. This photograph may be a color image. However, the conference speaker badges will be printed in grayscale. Therefore, the web page that creates the badges should render the speaker photograph in grayscale in order to give an accurate representation of the printed output.</a:t>
            </a:r>
          </a:p>
          <a:p>
            <a:pPr>
              <a:lnSpc>
                <a:spcPct val="115000"/>
              </a:lnSpc>
              <a:spcAft>
                <a:spcPts val="1000"/>
              </a:spcAft>
            </a:pPr>
            <a:r>
              <a:rPr lang="en-US" sz="2000" dirty="0">
                <a:latin typeface="Segoe UI"/>
                <a:ea typeface="Times New Roman"/>
                <a:cs typeface="Times New Roman"/>
              </a:rPr>
              <a:t>An image file may be many megabytes in size. To avoid uploading large files to a server for processing, you have decided to convert the photos to grayscale by using JavaScript code running in the web browser.</a:t>
            </a:r>
          </a:p>
          <a:p>
            <a:pPr>
              <a:lnSpc>
                <a:spcPct val="115000"/>
              </a:lnSpc>
              <a:spcAft>
                <a:spcPts val="1000"/>
              </a:spcAft>
            </a:pPr>
            <a:r>
              <a:rPr lang="en-US" sz="2000" dirty="0">
                <a:latin typeface="Segoe UI"/>
                <a:ea typeface="Times New Roman"/>
                <a:cs typeface="Times New Roman"/>
              </a:rPr>
              <a:t>However, processing large images will cause the web browser to become unresponsive while it performs this processing. You therefore decide to use a web worker to move the image conversion to a background process, enabling the web browser to remain responsive.</a:t>
            </a:r>
          </a:p>
          <a:p>
            <a:pPr marL="0" indent="0">
              <a:buNone/>
            </a:pPr>
            <a:endParaRPr lang="en-US" dirty="0"/>
          </a:p>
        </p:txBody>
      </p:sp>
    </p:spTree>
    <p:extLst>
      <p:ext uri="{BB962C8B-B14F-4D97-AF65-F5344CB8AC3E}">
        <p14:creationId xmlns:p14="http://schemas.microsoft.com/office/powerpoint/2010/main" val="427730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a:p>
            <a:r>
              <a:rPr lang="en-US" dirty="0"/>
              <a:t>Good cases for </a:t>
            </a:r>
            <a:r>
              <a:rPr lang="en-US" dirty="0" err="1"/>
              <a:t>WebWorker</a:t>
            </a:r>
            <a:r>
              <a:rPr lang="en-US" dirty="0"/>
              <a:t> ?</a:t>
            </a:r>
          </a:p>
          <a:p>
            <a:r>
              <a:rPr lang="en-US" dirty="0"/>
              <a:t>Good cases for the shared worker ?</a:t>
            </a:r>
          </a:p>
        </p:txBody>
      </p:sp>
    </p:spTree>
    <p:extLst>
      <p:ext uri="{BB962C8B-B14F-4D97-AF65-F5344CB8AC3E}">
        <p14:creationId xmlns:p14="http://schemas.microsoft.com/office/powerpoint/2010/main" val="2075306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 </a:t>
            </a:r>
            <a:endParaRPr lang="en-US" sz="1400" b="1" dirty="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Understanding Web Workers
Performing Asynchronous Processing by Using Web Workers</a:t>
            </a:r>
            <a:endParaRPr lang="en-US" dirty="0"/>
          </a:p>
        </p:txBody>
      </p:sp>
    </p:spTree>
    <p:extLst>
      <p:ext uri="{BB962C8B-B14F-4D97-AF65-F5344CB8AC3E}">
        <p14:creationId xmlns:p14="http://schemas.microsoft.com/office/powerpoint/2010/main" val="214136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Understanding Web Workers</a:t>
            </a:r>
            <a:endParaRPr lang="en-US" dirty="0"/>
          </a:p>
        </p:txBody>
      </p:sp>
      <p:sp>
        <p:nvSpPr>
          <p:cNvPr id="3" name="Text Placeholder 2"/>
          <p:cNvSpPr>
            <a:spLocks noGrp="1"/>
          </p:cNvSpPr>
          <p:nvPr>
            <p:ph type="body" idx="1"/>
          </p:nvPr>
        </p:nvSpPr>
        <p:spPr/>
        <p:txBody>
          <a:bodyPr/>
          <a:lstStyle/>
          <a:p>
            <a:r>
              <a:rPr lang="en-GB" dirty="0"/>
              <a:t>What is a Web Worker?
Why Use a Web Worker?
Web Worker Isolation
Dedicated and Shared Web Workers</a:t>
            </a:r>
            <a:endParaRPr lang="en-US" dirty="0"/>
          </a:p>
        </p:txBody>
      </p:sp>
    </p:spTree>
    <p:extLst>
      <p:ext uri="{BB962C8B-B14F-4D97-AF65-F5344CB8AC3E}">
        <p14:creationId xmlns:p14="http://schemas.microsoft.com/office/powerpoint/2010/main" val="253798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JavaScript code running in a web page is single-threaded</a:t>
            </a:r>
          </a:p>
          <a:p>
            <a:pPr lvl="1"/>
            <a:r>
              <a:rPr lang="en-US" sz="2000" dirty="0"/>
              <a:t>Long-running functions can cause the browser to become unresponsive</a:t>
            </a:r>
          </a:p>
          <a:p>
            <a:r>
              <a:rPr lang="en-US" sz="2400" dirty="0"/>
              <a:t>Web workers enable a web page to move code to a parallel execution environment, enabling the browser to remain responsive</a:t>
            </a:r>
          </a:p>
          <a:p>
            <a:pPr lvl="1"/>
            <a:r>
              <a:rPr lang="en-US" sz="2000" dirty="0"/>
              <a:t>Code in the web page communicates with the web worker by passing messages</a:t>
            </a:r>
          </a:p>
        </p:txBody>
      </p:sp>
      <p:grpSp>
        <p:nvGrpSpPr>
          <p:cNvPr id="5" name="Group 4" descr="A diagram depicting messages passing between a wen page and a web worker."/>
          <p:cNvGrpSpPr/>
          <p:nvPr/>
        </p:nvGrpSpPr>
        <p:grpSpPr>
          <a:xfrm>
            <a:off x="533401" y="3962400"/>
            <a:ext cx="7445134" cy="2438400"/>
            <a:chOff x="533401" y="3962400"/>
            <a:chExt cx="7445134" cy="2438400"/>
          </a:xfrm>
        </p:grpSpPr>
        <p:pic>
          <p:nvPicPr>
            <p:cNvPr id="6" name="Picture 5" descr="D:\Backup\Work in Progress\Microsoft\VAT\MSL_PNG_Object_Library\WebPage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962400"/>
              <a:ext cx="3352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8" name="Picture 7" descr="D:\Backup\Work in Progress\Microsoft\VAT\MSL_PNG_Object_Library\ServerProces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3352800" y="4876800"/>
              <a:ext cx="2336426"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a:off x="3352800" y="5562600"/>
              <a:ext cx="22098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4306" y="4508785"/>
              <a:ext cx="966788" cy="6960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D:\Backup\Work in Progress\Microsoft\VAT\MSL_PNG_Object_Library\Mail_Fron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7619" y="5257800"/>
              <a:ext cx="966788" cy="6960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2994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066a569-9f39-44aa-9994-d8ccdaeaa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Use a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Performing slow I/O operations:</a:t>
            </a:r>
          </a:p>
          <a:p>
            <a:endParaRPr lang="en-US" sz="2400" dirty="0"/>
          </a:p>
          <a:p>
            <a:endParaRPr lang="en-US" sz="2400" dirty="0"/>
          </a:p>
          <a:p>
            <a:endParaRPr lang="en-US" sz="2400" dirty="0"/>
          </a:p>
          <a:p>
            <a:r>
              <a:rPr lang="en-US" sz="2400" dirty="0"/>
              <a:t>Performing computationally-intensive calculations:</a:t>
            </a:r>
          </a:p>
          <a:p>
            <a:endParaRPr lang="en-US" sz="2400" dirty="0"/>
          </a:p>
          <a:p>
            <a:endParaRPr lang="en-US" sz="2400" dirty="0"/>
          </a:p>
          <a:p>
            <a:endParaRPr lang="en-US" sz="2400" dirty="0"/>
          </a:p>
          <a:p>
            <a:r>
              <a:rPr lang="en-US" sz="2400" dirty="0"/>
              <a:t>Implementing multitasking:</a:t>
            </a:r>
            <a:br>
              <a:rPr lang="en-US" dirty="0"/>
            </a:br>
            <a:endParaRPr lang="en-US" dirty="0"/>
          </a:p>
        </p:txBody>
      </p:sp>
      <p:grpSp>
        <p:nvGrpSpPr>
          <p:cNvPr id="5" name="Group 4" descr="A diagram depicting a web worker performing a slow operation on behalf of a web page."/>
          <p:cNvGrpSpPr/>
          <p:nvPr/>
        </p:nvGrpSpPr>
        <p:grpSpPr>
          <a:xfrm>
            <a:off x="280482" y="1153760"/>
            <a:ext cx="8219428" cy="1706172"/>
            <a:chOff x="280482" y="1153760"/>
            <a:chExt cx="8219428" cy="1706172"/>
          </a:xfrm>
        </p:grpSpPr>
        <p:pic>
          <p:nvPicPr>
            <p:cNvPr id="6" name="Picture 5" descr="D:\Backup\Work in Progress\Microsoft\VAT\MSL_PNG_Object_Library\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9173" y="1597630"/>
              <a:ext cx="1330737" cy="1074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82" y="1153760"/>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68427" y="1682442"/>
              <a:ext cx="1188345" cy="867856"/>
              <a:chOff x="5689226" y="4313744"/>
              <a:chExt cx="2289309" cy="1782256"/>
            </a:xfrm>
          </p:grpSpPr>
          <p:sp>
            <p:nvSpPr>
              <p:cNvPr id="15" name="Oval 14"/>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16" name="Picture 15"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Arrow Connector 8"/>
            <p:cNvCxnSpPr/>
            <p:nvPr/>
          </p:nvCxnSpPr>
          <p:spPr bwMode="auto">
            <a:xfrm>
              <a:off x="2263302" y="1830352"/>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p:cNvCxnSpPr>
              <a:stCxn id="6" idx="1"/>
            </p:cNvCxnSpPr>
            <p:nvPr/>
          </p:nvCxnSpPr>
          <p:spPr bwMode="auto">
            <a:xfrm flipH="1">
              <a:off x="6064273" y="2134915"/>
              <a:ext cx="11049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1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7518" y="1615038"/>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bwMode="auto">
            <a:xfrm flipH="1">
              <a:off x="2263303" y="2368375"/>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3" name="Picture 1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6333" y="2135745"/>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Backup\Work in Progress\Microsoft\VAT\MSL_PNG_Object_Library\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671" y="1343189"/>
              <a:ext cx="632756" cy="711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descr="A diagram depicting a web worker performing a computationally intensive operation on behalf of a web page."/>
          <p:cNvGrpSpPr/>
          <p:nvPr/>
        </p:nvGrpSpPr>
        <p:grpSpPr>
          <a:xfrm>
            <a:off x="254576" y="3047602"/>
            <a:ext cx="7499546" cy="1706172"/>
            <a:chOff x="254576" y="3047602"/>
            <a:chExt cx="7499546" cy="1706172"/>
          </a:xfrm>
        </p:grpSpPr>
        <p:pic>
          <p:nvPicPr>
            <p:cNvPr id="18" name="Picture 17"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3047602"/>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942521" y="3556829"/>
              <a:ext cx="1188345" cy="867856"/>
              <a:chOff x="5689226" y="4313744"/>
              <a:chExt cx="2289309" cy="1782256"/>
            </a:xfrm>
          </p:grpSpPr>
          <p:sp>
            <p:nvSpPr>
              <p:cNvPr id="26" name="Oval 25"/>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27" name="Picture 26"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 name="Straight Arrow Connector 19"/>
            <p:cNvCxnSpPr/>
            <p:nvPr/>
          </p:nvCxnSpPr>
          <p:spPr bwMode="auto">
            <a:xfrm>
              <a:off x="2237396" y="3704739"/>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1" name="Picture 20"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3489425"/>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bwMode="auto">
            <a:xfrm flipH="1">
              <a:off x="2237397" y="4242762"/>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3" name="Picture 22"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4010132"/>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D:\Backup\Work in Progress\Microsoft\VAT\MSL_PNG_Object_Library\Flowchar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6594" y="3143756"/>
              <a:ext cx="897528" cy="143604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a:endCxn id="26" idx="6"/>
            </p:cNvCxnSpPr>
            <p:nvPr/>
          </p:nvCxnSpPr>
          <p:spPr bwMode="auto">
            <a:xfrm flipH="1">
              <a:off x="6130866" y="3990757"/>
              <a:ext cx="6647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grpSp>
        <p:nvGrpSpPr>
          <p:cNvPr id="28" name="Group 27" descr="A diagram depicting a w web page using multiple web workers to implement multitasking."/>
          <p:cNvGrpSpPr/>
          <p:nvPr/>
        </p:nvGrpSpPr>
        <p:grpSpPr>
          <a:xfrm>
            <a:off x="254576" y="4398091"/>
            <a:ext cx="8683218" cy="2006150"/>
            <a:chOff x="254576" y="4398091"/>
            <a:chExt cx="8683218" cy="2006150"/>
          </a:xfrm>
        </p:grpSpPr>
        <p:pic>
          <p:nvPicPr>
            <p:cNvPr id="29" name="Picture 28" descr="D:\Backup\Work in Progress\Microsoft\VAT\MSL_PNG_Object_Library\WebPage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4698069"/>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4942521" y="5207296"/>
              <a:ext cx="1188345" cy="867856"/>
              <a:chOff x="5689226" y="4313744"/>
              <a:chExt cx="2289309" cy="1782256"/>
            </a:xfrm>
          </p:grpSpPr>
          <p:sp>
            <p:nvSpPr>
              <p:cNvPr id="43" name="Oval 42"/>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44" name="Picture 43"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p:cNvCxnSpPr/>
            <p:nvPr/>
          </p:nvCxnSpPr>
          <p:spPr bwMode="auto">
            <a:xfrm>
              <a:off x="2237396" y="5355206"/>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2" name="Picture 31"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1612" y="5139892"/>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bwMode="auto">
            <a:xfrm flipH="1">
              <a:off x="2237397" y="5893229"/>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4" name="Picture 33" descr="D:\Backup\Work in Progress\Microsoft\VAT\MSL_PNG_Object_Library\Mail_Fro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0427" y="5660599"/>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a:stCxn id="39" idx="2"/>
            </p:cNvCxnSpPr>
            <p:nvPr/>
          </p:nvCxnSpPr>
          <p:spPr bwMode="auto">
            <a:xfrm flipH="1">
              <a:off x="5987192" y="4832019"/>
              <a:ext cx="1616848" cy="646129"/>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nvGrpSpPr>
            <p:cNvPr id="36" name="Group 35"/>
            <p:cNvGrpSpPr/>
            <p:nvPr/>
          </p:nvGrpSpPr>
          <p:grpSpPr>
            <a:xfrm>
              <a:off x="7749449" y="5401766"/>
              <a:ext cx="1188345" cy="867856"/>
              <a:chOff x="5689226" y="4313744"/>
              <a:chExt cx="2289309" cy="1782256"/>
            </a:xfrm>
          </p:grpSpPr>
          <p:sp>
            <p:nvSpPr>
              <p:cNvPr id="41" name="Oval 40"/>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42" name="Picture 41"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p:cNvGrpSpPr/>
            <p:nvPr/>
          </p:nvGrpSpPr>
          <p:grpSpPr>
            <a:xfrm>
              <a:off x="7604040" y="4398091"/>
              <a:ext cx="1188345" cy="867856"/>
              <a:chOff x="5689226" y="4313744"/>
              <a:chExt cx="2289309" cy="1782256"/>
            </a:xfrm>
          </p:grpSpPr>
          <p:sp>
            <p:nvSpPr>
              <p:cNvPr id="39" name="Oval 38"/>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40" name="Picture 39" descr="D:\Backup\Work in Progress\Microsoft\VAT\MSL_PNG_Object_Library\ServerPro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Arrow Connector 37"/>
            <p:cNvCxnSpPr>
              <a:stCxn id="41" idx="2"/>
              <a:endCxn id="43" idx="6"/>
            </p:cNvCxnSpPr>
            <p:nvPr/>
          </p:nvCxnSpPr>
          <p:spPr bwMode="auto">
            <a:xfrm flipH="1" flipV="1">
              <a:off x="6130866" y="5641224"/>
              <a:ext cx="1618583" cy="19447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spTree>
    <p:extLst>
      <p:ext uri="{BB962C8B-B14F-4D97-AF65-F5344CB8AC3E}">
        <p14:creationId xmlns:p14="http://schemas.microsoft.com/office/powerpoint/2010/main" val="189981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Worker Isolation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web worker runs isolated from the web page and other web workers</a:t>
            </a:r>
          </a:p>
          <a:p>
            <a:pPr lvl="1"/>
            <a:r>
              <a:rPr lang="en-US" dirty="0"/>
              <a:t>It cannot access the document of the web page</a:t>
            </a:r>
          </a:p>
          <a:p>
            <a:pPr lvl="1"/>
            <a:r>
              <a:rPr lang="en-US" dirty="0"/>
              <a:t>It cannot access data or JavaScript code in the web page</a:t>
            </a:r>
          </a:p>
          <a:p>
            <a:r>
              <a:rPr lang="en-US" dirty="0"/>
              <a:t>A web worker has access to a limit subset of JavaScript functionality</a:t>
            </a:r>
          </a:p>
          <a:p>
            <a:r>
              <a:rPr lang="en-US" dirty="0"/>
              <a:t>A web page communicates with a web worker by sending and receiving messages:</a:t>
            </a:r>
          </a:p>
          <a:p>
            <a:pPr lvl="1"/>
            <a:r>
              <a:rPr lang="en-US" dirty="0"/>
              <a:t>Send messages by using the </a:t>
            </a:r>
            <a:r>
              <a:rPr lang="en-US" b="1" dirty="0"/>
              <a:t>postMessage() </a:t>
            </a:r>
            <a:r>
              <a:rPr lang="en-US" dirty="0"/>
              <a:t>function</a:t>
            </a:r>
          </a:p>
          <a:p>
            <a:pPr lvl="1"/>
            <a:r>
              <a:rPr lang="en-US" dirty="0"/>
              <a:t>Receive messages by handling the </a:t>
            </a:r>
            <a:r>
              <a:rPr lang="en-US" b="1" dirty="0"/>
              <a:t>message</a:t>
            </a:r>
            <a:r>
              <a:rPr lang="en-US" dirty="0"/>
              <a:t> event</a:t>
            </a:r>
            <a:br>
              <a:rPr lang="en-US" dirty="0"/>
            </a:br>
            <a:endParaRPr lang="en-US" dirty="0"/>
          </a:p>
        </p:txBody>
      </p:sp>
    </p:spTree>
    <p:extLst>
      <p:ext uri="{BB962C8B-B14F-4D97-AF65-F5344CB8AC3E}">
        <p14:creationId xmlns:p14="http://schemas.microsoft.com/office/powerpoint/2010/main" val="254778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Dedicated and Shared Web Workers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Dedicated web workers:</a:t>
            </a:r>
          </a:p>
          <a:p>
            <a:pPr lvl="1"/>
            <a:r>
              <a:rPr lang="en-US" dirty="0"/>
              <a:t>Belong to a single page</a:t>
            </a:r>
          </a:p>
          <a:p>
            <a:pPr lvl="1"/>
            <a:r>
              <a:rPr lang="en-US" dirty="0"/>
              <a:t>Can only communicate with that page</a:t>
            </a:r>
          </a:p>
          <a:p>
            <a:pPr lvl="1"/>
            <a:r>
              <a:rPr lang="en-US" dirty="0"/>
              <a:t>Stop when the page is closed</a:t>
            </a:r>
          </a:p>
          <a:p>
            <a:pPr lvl="1"/>
            <a:endParaRPr lang="en-US" dirty="0"/>
          </a:p>
          <a:p>
            <a:r>
              <a:rPr lang="en-US" dirty="0"/>
              <a:t>Shared web workers:</a:t>
            </a:r>
          </a:p>
          <a:p>
            <a:pPr lvl="1"/>
            <a:r>
              <a:rPr lang="en-US" dirty="0"/>
              <a:t>Can be accessed by all pages in a web application</a:t>
            </a:r>
          </a:p>
          <a:p>
            <a:pPr lvl="1"/>
            <a:r>
              <a:rPr lang="en-US" dirty="0"/>
              <a:t>Can communicate with any page in the web application</a:t>
            </a:r>
          </a:p>
          <a:p>
            <a:pPr lvl="1"/>
            <a:r>
              <a:rPr lang="en-US" dirty="0"/>
              <a:t>Stop when the web application finishes</a:t>
            </a:r>
          </a:p>
        </p:txBody>
      </p:sp>
    </p:spTree>
    <p:extLst>
      <p:ext uri="{BB962C8B-B14F-4D97-AF65-F5344CB8AC3E}">
        <p14:creationId xmlns:p14="http://schemas.microsoft.com/office/powerpoint/2010/main" val="265233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2: Performing Asynchronous Processing by Using Web Workers</a:t>
            </a:r>
            <a:endParaRPr lang="en-US" dirty="0"/>
          </a:p>
        </p:txBody>
      </p:sp>
      <p:sp>
        <p:nvSpPr>
          <p:cNvPr id="3" name="Text Placeholder 2"/>
          <p:cNvSpPr>
            <a:spLocks noGrp="1"/>
          </p:cNvSpPr>
          <p:nvPr>
            <p:ph type="body" idx="1"/>
          </p:nvPr>
        </p:nvSpPr>
        <p:spPr/>
        <p:txBody>
          <a:bodyPr/>
          <a:lstStyle/>
          <a:p>
            <a:r>
              <a:rPr lang="en-GB" dirty="0"/>
              <a:t>Creating and Terminating a Dedicated Web Worker
Communicating With A Dedicated Web Worker
The Structure of a Web Worker
Creating a Shared Web Worker
Demonstration: Creating a Web Worker Process</a:t>
            </a:r>
            <a:endParaRPr lang="en-US" dirty="0"/>
          </a:p>
        </p:txBody>
      </p:sp>
    </p:spTree>
    <p:extLst>
      <p:ext uri="{BB962C8B-B14F-4D97-AF65-F5344CB8AC3E}">
        <p14:creationId xmlns:p14="http://schemas.microsoft.com/office/powerpoint/2010/main" val="130285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Creating and Terminating a Dedicated Web Worker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Starting a web worker:</a:t>
            </a:r>
          </a:p>
          <a:p>
            <a:endParaRPr lang="en-US" dirty="0"/>
          </a:p>
          <a:p>
            <a:pPr marL="0" indent="0">
              <a:buNone/>
            </a:pPr>
            <a:endParaRPr lang="en-US" dirty="0"/>
          </a:p>
          <a:p>
            <a:pPr marL="0" indent="0">
              <a:buNone/>
            </a:pPr>
            <a:endParaRPr lang="en-US" sz="2000" dirty="0">
              <a:latin typeface="Lucida Sans Typewriter" pitchFamily="49" charset="0"/>
            </a:endParaRPr>
          </a:p>
          <a:p>
            <a:pPr marL="0" indent="0">
              <a:buNone/>
            </a:pPr>
            <a:endParaRPr lang="en-US" dirty="0">
              <a:latin typeface="Segoe" pitchFamily="34" charset="0"/>
            </a:endParaRPr>
          </a:p>
          <a:p>
            <a:r>
              <a:rPr lang="en-US" dirty="0">
                <a:latin typeface="Segoe" pitchFamily="34" charset="0"/>
              </a:rPr>
              <a:t>Terminating a web worker from the web page:</a:t>
            </a:r>
          </a:p>
          <a:p>
            <a:endParaRPr lang="en-US" dirty="0">
              <a:latin typeface="Segoe" pitchFamily="34" charset="0"/>
            </a:endParaRPr>
          </a:p>
          <a:p>
            <a:endParaRPr lang="en-US" dirty="0">
              <a:latin typeface="Segoe" pitchFamily="34" charset="0"/>
            </a:endParaRPr>
          </a:p>
          <a:p>
            <a:r>
              <a:rPr lang="en-US" dirty="0">
                <a:latin typeface="Segoe" pitchFamily="34" charset="0"/>
              </a:rPr>
              <a:t>Terminating a web worker from inside the web worker:</a:t>
            </a:r>
          </a:p>
          <a:p>
            <a:pPr marL="0" indent="0">
              <a:buNone/>
            </a:pPr>
            <a:endParaRPr lang="en-US" sz="2000" dirty="0">
              <a:latin typeface="Lucida Sans Typewriter" pitchFamily="49" charset="0"/>
            </a:endParaRPr>
          </a:p>
          <a:p>
            <a:pPr marL="0" indent="0">
              <a:buNone/>
            </a:pPr>
            <a:endParaRPr lang="en-US" dirty="0"/>
          </a:p>
          <a:p>
            <a:pPr marL="0" indent="0">
              <a:buNone/>
            </a:pPr>
            <a:endParaRPr lang="en-US" dirty="0"/>
          </a:p>
        </p:txBody>
      </p:sp>
      <p:sp>
        <p:nvSpPr>
          <p:cNvPr id="5" name="TextBox 1"/>
          <p:cNvSpPr txBox="1"/>
          <p:nvPr/>
        </p:nvSpPr>
        <p:spPr>
          <a:xfrm>
            <a:off x="609600" y="1676400"/>
            <a:ext cx="80772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var webWorker;</a:t>
            </a:r>
            <a:endParaRPr lang="en-GB" b="0" dirty="0">
              <a:latin typeface="Lucida Sans Typewriter" pitchFamily="49" charset="0"/>
            </a:endParaRPr>
          </a:p>
          <a:p>
            <a:pPr marL="0" indent="0">
              <a:buNone/>
            </a:pPr>
            <a:r>
              <a:rPr lang="en-US" b="0" dirty="0">
                <a:latin typeface="Lucida Sans Typewriter" pitchFamily="49" charset="0"/>
              </a:rPr>
              <a:t>if( typeof(Worker)!== "undefined") {</a:t>
            </a:r>
            <a:endParaRPr lang="en-GB" b="0" dirty="0">
              <a:latin typeface="Lucida Sans Typewriter" pitchFamily="49" charset="0"/>
            </a:endParaRPr>
          </a:p>
          <a:p>
            <a:pPr marL="0" indent="0">
              <a:buNone/>
            </a:pPr>
            <a:r>
              <a:rPr lang="en-US" b="0" dirty="0">
                <a:latin typeface="Lucida Sans Typewriter" pitchFamily="49" charset="0"/>
              </a:rPr>
              <a:t>    webWorker = new Worker("processScript.js");</a:t>
            </a:r>
            <a:endParaRPr lang="en-GB" b="0" dirty="0">
              <a:latin typeface="Lucida Sans Typewriter" pitchFamily="49" charset="0"/>
            </a:endParaRPr>
          </a:p>
          <a:p>
            <a:pPr marL="0" indent="0">
              <a:buNone/>
            </a:pPr>
            <a:r>
              <a:rPr lang="en-US" b="0" dirty="0">
                <a:latin typeface="Lucida Sans Typewriter" pitchFamily="49" charset="0"/>
              </a:rPr>
              <a:t>}</a:t>
            </a:r>
          </a:p>
        </p:txBody>
      </p:sp>
      <p:sp>
        <p:nvSpPr>
          <p:cNvPr id="6" name="TextBox 3"/>
          <p:cNvSpPr txBox="1"/>
          <p:nvPr/>
        </p:nvSpPr>
        <p:spPr>
          <a:xfrm>
            <a:off x="609600" y="3962399"/>
            <a:ext cx="807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webWorker.terminate();</a:t>
            </a:r>
            <a:endParaRPr lang="en-US" b="0" dirty="0">
              <a:latin typeface="Lucida Sans Typewriter" pitchFamily="49" charset="0"/>
            </a:endParaRPr>
          </a:p>
        </p:txBody>
      </p:sp>
      <p:sp>
        <p:nvSpPr>
          <p:cNvPr id="7" name="TextBox 4"/>
          <p:cNvSpPr txBox="1"/>
          <p:nvPr/>
        </p:nvSpPr>
        <p:spPr>
          <a:xfrm>
            <a:off x="609600" y="5955268"/>
            <a:ext cx="8077199"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Typewriter" pitchFamily="49" charset="0"/>
              </a:rPr>
              <a:t>self.close();</a:t>
            </a:r>
            <a:endParaRPr lang="en-US" b="0" dirty="0">
              <a:latin typeface="Lucida Sans Typewriter" pitchFamily="49" charset="0"/>
            </a:endParaRPr>
          </a:p>
        </p:txBody>
      </p:sp>
    </p:spTree>
    <p:extLst>
      <p:ext uri="{BB962C8B-B14F-4D97-AF65-F5344CB8AC3E}">
        <p14:creationId xmlns:p14="http://schemas.microsoft.com/office/powerpoint/2010/main" val="537432595"/>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214</TotalTime>
  <Words>2263</Words>
  <Application>Microsoft Office PowerPoint</Application>
  <PresentationFormat>On-screen Show (4:3)</PresentationFormat>
  <Paragraphs>241</Paragraphs>
  <Slides>18</Slides>
  <Notes>18</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 Narrow</vt:lpstr>
      <vt:lpstr>굴림</vt:lpstr>
      <vt:lpstr>Times New Roman</vt:lpstr>
      <vt:lpstr>Verdana</vt:lpstr>
      <vt:lpstr>Segoe</vt:lpstr>
      <vt:lpstr>Wingdings</vt:lpstr>
      <vt:lpstr>Segoe UI Light</vt:lpstr>
      <vt:lpstr>Calibri</vt:lpstr>
      <vt:lpstr>Arial</vt:lpstr>
      <vt:lpstr>Segoe Light</vt:lpstr>
      <vt:lpstr>Lucida Sans Unicode</vt:lpstr>
      <vt:lpstr>Segoe UI</vt:lpstr>
      <vt:lpstr>Lucida Sans Typewriter</vt:lpstr>
      <vt:lpstr>Presentation1</vt:lpstr>
      <vt:lpstr>Module 14</vt:lpstr>
      <vt:lpstr>Module Overview</vt:lpstr>
      <vt:lpstr>Lesson 1: Understanding Web Workers</vt:lpstr>
      <vt:lpstr>What is a Web Worker?</vt:lpstr>
      <vt:lpstr>Why Use a Web Worker?</vt:lpstr>
      <vt:lpstr>Web Worker Isolation</vt:lpstr>
      <vt:lpstr>Dedicated and Shared Web Workers</vt:lpstr>
      <vt:lpstr>Lesson 2: Performing Asynchronous Processing by Using Web Workers</vt:lpstr>
      <vt:lpstr>Creating and Terminating a Dedicated Web Worker</vt:lpstr>
      <vt:lpstr>Communicating With A Dedicated Web Worker</vt:lpstr>
      <vt:lpstr>The Structure of a Web Worker</vt:lpstr>
      <vt:lpstr>Creating a Shared Web Worker</vt:lpstr>
      <vt:lpstr>Demonstration</vt:lpstr>
      <vt:lpstr>Text Continuation </vt:lpstr>
      <vt:lpstr>Lab: Creating a Web Worker Process</vt:lpstr>
      <vt:lpstr>Lab Scenario</vt:lpstr>
      <vt:lpstr>Module Review and Takeaways</vt:lpstr>
      <vt:lpstr>Course Evaluation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Vikkie Boyd</dc:creator>
  <cp:lastModifiedBy>Administrator</cp:lastModifiedBy>
  <cp:revision>4</cp:revision>
  <dcterms:created xsi:type="dcterms:W3CDTF">2012-12-05T11:54:11Z</dcterms:created>
  <dcterms:modified xsi:type="dcterms:W3CDTF">2016-12-09T20:38:07Z</dcterms:modified>
</cp:coreProperties>
</file>