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theme/theme10.xml" ContentType="application/vnd.openxmlformats-officedocument.theme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ppt/slideLayouts/slideLayout21.xml" ContentType="application/vnd.openxmlformats-officedocument.presentationml.slideLayout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5.xml" ContentType="application/vnd.openxmlformats-officedocument.theme+xml"/>
  <Override PartName="/ppt/slideLayouts/slideLayout25.xml" ContentType="application/vnd.openxmlformats-officedocument.presentationml.slideLayout+xml"/>
  <Override PartName="/ppt/theme/theme16.xml" ContentType="application/vnd.openxmlformats-officedocument.theme+xml"/>
  <Override PartName="/ppt/slideLayouts/slideLayout26.xml" ContentType="application/vnd.openxmlformats-officedocument.presentationml.slideLayout+xml"/>
  <Override PartName="/ppt/theme/theme17.xml" ContentType="application/vnd.openxmlformats-officedocument.theme+xml"/>
  <Override PartName="/ppt/slideLayouts/slideLayout27.xml" ContentType="application/vnd.openxmlformats-officedocument.presentationml.slideLayout+xml"/>
  <Override PartName="/ppt/theme/theme18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283" r:id="rId1"/>
    <p:sldMasterId id="2147484234" r:id="rId2"/>
    <p:sldMasterId id="2147484259" r:id="rId3"/>
    <p:sldMasterId id="2147483670" r:id="rId4"/>
    <p:sldMasterId id="2147483672" r:id="rId5"/>
    <p:sldMasterId id="2147484235" r:id="rId6"/>
    <p:sldMasterId id="2147483674" r:id="rId7"/>
    <p:sldMasterId id="2147484247" r:id="rId8"/>
    <p:sldMasterId id="2147484306" r:id="rId9"/>
    <p:sldMasterId id="2147484308" r:id="rId10"/>
    <p:sldMasterId id="2147484310" r:id="rId11"/>
    <p:sldMasterId id="2147484312" r:id="rId12"/>
    <p:sldMasterId id="2147484314" r:id="rId13"/>
    <p:sldMasterId id="2147484316" r:id="rId14"/>
    <p:sldMasterId id="2147484230" r:id="rId15"/>
    <p:sldMasterId id="2147483678" r:id="rId16"/>
    <p:sldMasterId id="2147484228" r:id="rId17"/>
    <p:sldMasterId id="2147484304" r:id="rId18"/>
    <p:sldMasterId id="2147484321" r:id="rId19"/>
  </p:sldMasterIdLst>
  <p:notesMasterIdLst>
    <p:notesMasterId r:id="rId86"/>
  </p:notesMasterIdLst>
  <p:handoutMasterIdLst>
    <p:handoutMasterId r:id="rId87"/>
  </p:handoutMasterIdLst>
  <p:sldIdLst>
    <p:sldId id="457" r:id="rId20"/>
    <p:sldId id="506" r:id="rId21"/>
    <p:sldId id="507" r:id="rId22"/>
    <p:sldId id="493" r:id="rId23"/>
    <p:sldId id="509" r:id="rId24"/>
    <p:sldId id="503" r:id="rId25"/>
    <p:sldId id="508" r:id="rId26"/>
    <p:sldId id="505" r:id="rId27"/>
    <p:sldId id="513" r:id="rId28"/>
    <p:sldId id="512" r:id="rId29"/>
    <p:sldId id="495" r:id="rId30"/>
    <p:sldId id="514" r:id="rId31"/>
    <p:sldId id="515" r:id="rId32"/>
    <p:sldId id="553" r:id="rId33"/>
    <p:sldId id="518" r:id="rId34"/>
    <p:sldId id="552" r:id="rId35"/>
    <p:sldId id="532" r:id="rId36"/>
    <p:sldId id="517" r:id="rId37"/>
    <p:sldId id="519" r:id="rId38"/>
    <p:sldId id="520" r:id="rId39"/>
    <p:sldId id="516" r:id="rId40"/>
    <p:sldId id="521" r:id="rId41"/>
    <p:sldId id="523" r:id="rId42"/>
    <p:sldId id="522" r:id="rId43"/>
    <p:sldId id="524" r:id="rId44"/>
    <p:sldId id="525" r:id="rId45"/>
    <p:sldId id="526" r:id="rId46"/>
    <p:sldId id="527" r:id="rId47"/>
    <p:sldId id="528" r:id="rId48"/>
    <p:sldId id="557" r:id="rId49"/>
    <p:sldId id="561" r:id="rId50"/>
    <p:sldId id="494" r:id="rId51"/>
    <p:sldId id="535" r:id="rId52"/>
    <p:sldId id="554" r:id="rId53"/>
    <p:sldId id="555" r:id="rId54"/>
    <p:sldId id="556" r:id="rId55"/>
    <p:sldId id="559" r:id="rId56"/>
    <p:sldId id="560" r:id="rId57"/>
    <p:sldId id="496" r:id="rId58"/>
    <p:sldId id="540" r:id="rId59"/>
    <p:sldId id="541" r:id="rId60"/>
    <p:sldId id="542" r:id="rId61"/>
    <p:sldId id="543" r:id="rId62"/>
    <p:sldId id="544" r:id="rId63"/>
    <p:sldId id="545" r:id="rId64"/>
    <p:sldId id="546" r:id="rId65"/>
    <p:sldId id="547" r:id="rId66"/>
    <p:sldId id="497" r:id="rId67"/>
    <p:sldId id="502" r:id="rId68"/>
    <p:sldId id="548" r:id="rId69"/>
    <p:sldId id="536" r:id="rId70"/>
    <p:sldId id="551" r:id="rId71"/>
    <p:sldId id="558" r:id="rId72"/>
    <p:sldId id="549" r:id="rId73"/>
    <p:sldId id="550" r:id="rId74"/>
    <p:sldId id="564" r:id="rId75"/>
    <p:sldId id="563" r:id="rId76"/>
    <p:sldId id="565" r:id="rId77"/>
    <p:sldId id="567" r:id="rId78"/>
    <p:sldId id="569" r:id="rId79"/>
    <p:sldId id="571" r:id="rId80"/>
    <p:sldId id="572" r:id="rId81"/>
    <p:sldId id="573" r:id="rId82"/>
    <p:sldId id="490" r:id="rId83"/>
    <p:sldId id="491" r:id="rId84"/>
    <p:sldId id="492" r:id="rId85"/>
  </p:sldIdLst>
  <p:sldSz cx="16249650" cy="9144000"/>
  <p:notesSz cx="6858000" cy="9144000"/>
  <p:custDataLst>
    <p:tags r:id="rId8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Seção sem Título" id="{BA17C4C4-B100-4D00-92C4-6C6232326397}">
          <p14:sldIdLst>
            <p14:sldId id="457"/>
            <p14:sldId id="506"/>
            <p14:sldId id="507"/>
            <p14:sldId id="493"/>
            <p14:sldId id="509"/>
            <p14:sldId id="503"/>
            <p14:sldId id="508"/>
            <p14:sldId id="505"/>
            <p14:sldId id="513"/>
            <p14:sldId id="512"/>
            <p14:sldId id="495"/>
            <p14:sldId id="514"/>
            <p14:sldId id="515"/>
            <p14:sldId id="553"/>
            <p14:sldId id="518"/>
            <p14:sldId id="552"/>
            <p14:sldId id="532"/>
            <p14:sldId id="517"/>
            <p14:sldId id="519"/>
            <p14:sldId id="520"/>
            <p14:sldId id="516"/>
            <p14:sldId id="521"/>
            <p14:sldId id="523"/>
            <p14:sldId id="522"/>
            <p14:sldId id="524"/>
            <p14:sldId id="525"/>
            <p14:sldId id="526"/>
            <p14:sldId id="527"/>
            <p14:sldId id="528"/>
            <p14:sldId id="557"/>
            <p14:sldId id="561"/>
            <p14:sldId id="494"/>
            <p14:sldId id="535"/>
            <p14:sldId id="554"/>
            <p14:sldId id="555"/>
            <p14:sldId id="556"/>
            <p14:sldId id="559"/>
            <p14:sldId id="560"/>
            <p14:sldId id="496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497"/>
            <p14:sldId id="502"/>
            <p14:sldId id="548"/>
            <p14:sldId id="536"/>
            <p14:sldId id="551"/>
            <p14:sldId id="558"/>
            <p14:sldId id="549"/>
            <p14:sldId id="550"/>
            <p14:sldId id="564"/>
            <p14:sldId id="563"/>
            <p14:sldId id="565"/>
            <p14:sldId id="567"/>
            <p14:sldId id="569"/>
            <p14:sldId id="571"/>
            <p14:sldId id="572"/>
            <p14:sldId id="573"/>
            <p14:sldId id="490"/>
            <p14:sldId id="491"/>
            <p14:sldId id="492"/>
          </p14:sldIdLst>
        </p14:section>
        <p14:section name="Seção sem Título" id="{CEEE9500-9307-40DC-AD71-C16D5FB4F2B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5163" userDrawn="1">
          <p15:clr>
            <a:srgbClr val="A4A3A4"/>
          </p15:clr>
        </p15:guide>
        <p15:guide id="3" orient="horz" pos="322">
          <p15:clr>
            <a:srgbClr val="A4A3A4"/>
          </p15:clr>
        </p15:guide>
        <p15:guide id="4" orient="horz" pos="5125" userDrawn="1">
          <p15:clr>
            <a:srgbClr val="A4A3A4"/>
          </p15:clr>
        </p15:guide>
        <p15:guide id="5" pos="877" userDrawn="1">
          <p15:clr>
            <a:srgbClr val="A4A3A4"/>
          </p15:clr>
        </p15:guide>
        <p15:guide id="6" pos="9767" userDrawn="1">
          <p15:clr>
            <a:srgbClr val="A4A3A4"/>
          </p15:clr>
        </p15:guide>
        <p15:guide id="7" pos="4823" userDrawn="1">
          <p15:clr>
            <a:srgbClr val="A4A3A4"/>
          </p15:clr>
        </p15:guide>
        <p15:guide id="8" pos="5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2"/>
    <a:srgbClr val="58595B"/>
    <a:srgbClr val="FFFFFF"/>
    <a:srgbClr val="ED145B"/>
    <a:srgbClr val="A6CE39"/>
    <a:srgbClr val="FAA61A"/>
    <a:srgbClr val="FFCC00"/>
    <a:srgbClr val="DEDC00"/>
    <a:srgbClr val="F1E503"/>
    <a:srgbClr val="FFE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84" y="72"/>
      </p:cViewPr>
      <p:guideLst>
        <p:guide orient="horz" pos="2857"/>
        <p:guide pos="5163"/>
        <p:guide orient="horz" pos="322"/>
        <p:guide orient="horz" pos="5125"/>
        <p:guide pos="877"/>
        <p:guide pos="9767"/>
        <p:guide pos="4823"/>
        <p:guide pos="5119"/>
      </p:guideLst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76" Type="http://schemas.openxmlformats.org/officeDocument/2006/relationships/slide" Target="slides/slide57.xml"/><Relationship Id="rId84" Type="http://schemas.openxmlformats.org/officeDocument/2006/relationships/slide" Target="slides/slide65.xml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66" Type="http://schemas.openxmlformats.org/officeDocument/2006/relationships/slide" Target="slides/slide47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90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slide" Target="slides/slide37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77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83" Type="http://schemas.openxmlformats.org/officeDocument/2006/relationships/slide" Target="slides/slide64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Trebuchet M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D66B-FB33-0844-8D8A-6194AED009C0}" type="datetimeFigureOut">
              <a:rPr lang="en-US">
                <a:latin typeface="Trebuchet MS"/>
              </a:rPr>
              <a:t>4/2/2022</a:t>
            </a:fld>
            <a:endParaRPr lang="en-US"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3E57-63E7-4241-A7FB-D3530715B282}" type="slidenum">
              <a:rPr>
                <a:latin typeface="Trebuchet MS"/>
              </a:rPr>
              <a:t>‹nº›</a:t>
            </a:fld>
            <a:endParaRPr lang="en-US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251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  <a:ea typeface="ヒラギノ角ゴ ProN W3" charset="0"/>
                <a:cs typeface="ヒラギノ角ゴ ProN W3" charset="0"/>
                <a:sym typeface="Open Sans Light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</a:defRPr>
            </a:lvl1pPr>
          </a:lstStyle>
          <a:p>
            <a:pPr>
              <a:defRPr/>
            </a:pPr>
            <a:fld id="{5B98C190-4FC4-154F-A91F-1A784F81A5AE}" type="datetimeFigureOut">
              <a:rPr lang="en-US"/>
              <a:pPr>
                <a:defRPr/>
              </a:pPr>
              <a:t>4/2/2022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  <a:ea typeface="ヒラギノ角ゴ ProN W3" charset="0"/>
                <a:cs typeface="ヒラギノ角ゴ ProN W3" charset="0"/>
                <a:sym typeface="Open Sans Light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</a:defRPr>
            </a:lvl1pPr>
          </a:lstStyle>
          <a:p>
            <a:pPr>
              <a:defRPr/>
            </a:pPr>
            <a:fld id="{7D56EEB5-948D-8848-BCF9-8DF1E9327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pt-BR" sz="1200" dirty="0"/>
              <a:t>Ao listar as instruções de uma atividade ou de um processo, é comum precisar buscar informações de outros arquivos ou sites</a:t>
            </a:r>
            <a:br>
              <a:rPr lang="pt-BR" sz="1200" dirty="0"/>
            </a:br>
            <a:endParaRPr lang="pt-BR" sz="1200" dirty="0"/>
          </a:p>
          <a:p>
            <a:pPr>
              <a:lnSpc>
                <a:spcPts val="3800"/>
              </a:lnSpc>
            </a:pPr>
            <a:r>
              <a:rPr lang="pt-BR" sz="1200" dirty="0"/>
              <a:t>A gestão de processos possui o conceito de </a:t>
            </a:r>
            <a:r>
              <a:rPr lang="pt-BR" sz="1200" i="1" dirty="0"/>
              <a:t>hiperlink</a:t>
            </a:r>
            <a:r>
              <a:rPr lang="pt-BR" sz="1200" dirty="0"/>
              <a:t> que permite a inclusão de “acessos” para documentos publicados e também para endereços na Internet, evitando a replicação de informações e facilitando a navegação</a:t>
            </a:r>
            <a:br>
              <a:rPr lang="pt-BR" sz="1200" dirty="0"/>
            </a:br>
            <a:endParaRPr lang="pt-BR" sz="1200" dirty="0"/>
          </a:p>
          <a:p>
            <a:pPr>
              <a:lnSpc>
                <a:spcPts val="3800"/>
              </a:lnSpc>
            </a:pPr>
            <a:r>
              <a:rPr lang="pt-BR" sz="1200" dirty="0"/>
              <a:t>Nas propriedades da atividade ou processo, campo Instruções, é necessário inserir o comando </a:t>
            </a:r>
            <a:r>
              <a:rPr lang="pt-BR" sz="1200" b="1" dirty="0"/>
              <a:t>[WD:999999]</a:t>
            </a:r>
            <a:r>
              <a:rPr lang="pt-BR" sz="1200" dirty="0"/>
              <a:t>, onde 999999 deve ser substituído pelo código do documento no fluig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1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0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056880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445071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67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LAR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edit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Master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text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styles</a:t>
            </a:r>
            <a:endParaRPr kumimoji="0" lang="pt-BR" sz="4000" b="1" i="0" u="none" strike="noStrike" kern="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F39609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62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MAR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0" kern="1200" cap="all" noProof="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FFCC00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39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A1C30D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13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2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4000" b="1" cap="all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</p:txBody>
      </p:sp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D6D706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5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12110402" cy="58731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17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_FLUIDO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300" y="1986444"/>
            <a:ext cx="5156200" cy="13409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9385300" y="3543300"/>
            <a:ext cx="5156200" cy="51562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CINZA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M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LAR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4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2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MAR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0" kern="1200" cap="all" noProof="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2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4000" b="1" cap="all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</p:txBody>
      </p:sp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FLUIDO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7149782" cy="229933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9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FLUIDO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300" y="1986444"/>
            <a:ext cx="5156200" cy="13409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9385300" y="3543300"/>
            <a:ext cx="5156200" cy="51562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95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inf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38" y="2018284"/>
            <a:ext cx="1103376" cy="110337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82720" y="3261752"/>
            <a:ext cx="8284212" cy="8936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BR" sz="3600" b="1" cap="all" baseline="0" noProof="0">
                <a:solidFill>
                  <a:srgbClr val="58595B"/>
                </a:solidFill>
                <a:latin typeface="Trebuchet MS"/>
                <a:cs typeface="Trebuchet MS"/>
                <a:sym typeface="Open Sans Bold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kumimoji="0" lang="pt-BR" sz="3600" b="1" i="0" u="none" strike="noStrike" kern="0" cap="all" spc="0" normalizeH="0" baseline="0" noProof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title style</a:t>
            </a:r>
          </a:p>
        </p:txBody>
      </p:sp>
      <p:pic>
        <p:nvPicPr>
          <p:cNvPr id="19" name="Picture 18" descr="divisori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18" y="4198903"/>
            <a:ext cx="5436616" cy="303218"/>
          </a:xfrm>
          <a:prstGeom prst="rect">
            <a:avLst/>
          </a:prstGeom>
        </p:spPr>
      </p:pic>
      <p:sp>
        <p:nvSpPr>
          <p:cNvPr id="2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82720" y="4603114"/>
            <a:ext cx="8284212" cy="21736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lnSpc>
                <a:spcPct val="110000"/>
              </a:lnSpc>
              <a:buFont typeface="Arial"/>
              <a:buNone/>
              <a:defRPr sz="3200" b="0" i="0" strike="noStrike" cap="all" normalizeH="0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/>
          <p:cNvSpPr txBox="1">
            <a:spLocks/>
          </p:cNvSpPr>
          <p:nvPr userDrawn="1"/>
        </p:nvSpPr>
        <p:spPr>
          <a:xfrm>
            <a:off x="9946640" y="2917852"/>
            <a:ext cx="4602480" cy="881988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48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noProof="0">
                <a:latin typeface="Trebuchet MS"/>
                <a:cs typeface="Trebuchet MS"/>
              </a:rPr>
              <a:t>OBRIGADO!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10546715" y="407384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Nome Sobrenome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546715" y="4856163"/>
            <a:ext cx="4002088" cy="894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0" kern="1200" baseline="0">
                <a:solidFill>
                  <a:srgbClr val="58595B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/>
              <a:t>Área – cargo</a:t>
            </a:r>
          </a:p>
          <a:p>
            <a:r>
              <a:rPr lang="pt-BR" noProof="0"/>
              <a:t>Contato telefônico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0546715" y="578072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E-mail</a:t>
            </a:r>
          </a:p>
        </p:txBody>
      </p:sp>
      <p:pic>
        <p:nvPicPr>
          <p:cNvPr id="6" name="Picture 5" descr="social_fa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2" y="4085106"/>
            <a:ext cx="252968" cy="422100"/>
          </a:xfrm>
          <a:prstGeom prst="rect">
            <a:avLst/>
          </a:prstGeom>
        </p:spPr>
      </p:pic>
      <p:pic>
        <p:nvPicPr>
          <p:cNvPr id="7" name="Picture 6" descr="social_scri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62" y="4137191"/>
            <a:ext cx="258852" cy="380922"/>
          </a:xfrm>
          <a:prstGeom prst="rect">
            <a:avLst/>
          </a:prstGeom>
        </p:spPr>
      </p:pic>
      <p:pic>
        <p:nvPicPr>
          <p:cNvPr id="8" name="Picture 7" descr="social_youtub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88" y="4081656"/>
            <a:ext cx="445632" cy="427984"/>
          </a:xfrm>
          <a:prstGeom prst="rect">
            <a:avLst/>
          </a:prstGeom>
        </p:spPr>
      </p:pic>
      <p:pic>
        <p:nvPicPr>
          <p:cNvPr id="9" name="Picture 8" descr="social_linkedi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4" y="4834783"/>
            <a:ext cx="370624" cy="386802"/>
          </a:xfrm>
          <a:prstGeom prst="rect">
            <a:avLst/>
          </a:prstGeom>
        </p:spPr>
      </p:pic>
      <p:pic>
        <p:nvPicPr>
          <p:cNvPr id="10" name="Picture 9" descr="social_slideshare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8" y="4876786"/>
            <a:ext cx="395628" cy="377980"/>
          </a:xfrm>
          <a:prstGeom prst="rect">
            <a:avLst/>
          </a:prstGeom>
        </p:spPr>
      </p:pic>
      <p:pic>
        <p:nvPicPr>
          <p:cNvPr id="11" name="Picture 10" descr="social_fluig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76" y="4803016"/>
            <a:ext cx="316208" cy="427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092961" y="412535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06367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pt.scribd.com/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748759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255521" y="490767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company</a:t>
            </a:r>
            <a:r>
              <a:rPr lang="pt-BR" sz="1600" b="0" dirty="0">
                <a:solidFill>
                  <a:srgbClr val="58595B"/>
                </a:solidFill>
              </a:rPr>
              <a:t>/fluig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107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pt.slideshare.net/fluig</a:t>
            </a: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74063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/fluig.com/blog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876052" y="3292232"/>
            <a:ext cx="708151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800" b="1" dirty="0">
                <a:solidFill>
                  <a:srgbClr val="A1C30D"/>
                </a:solidFill>
              </a:rPr>
              <a:t>Acompanhe os canais sociais de fluig: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876053" y="5750952"/>
            <a:ext cx="2980428" cy="91400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400" b="1" dirty="0">
                <a:solidFill>
                  <a:srgbClr val="58595B"/>
                </a:solidFill>
              </a:rPr>
              <a:t>www.fluig.com</a:t>
            </a:r>
          </a:p>
          <a:p>
            <a:pPr algn="l"/>
            <a:r>
              <a:rPr lang="pt-BR" sz="2400" b="1" dirty="0">
                <a:solidFill>
                  <a:srgbClr val="58595B"/>
                </a:solidFill>
              </a:rPr>
              <a:t>0800 882 9191</a:t>
            </a:r>
          </a:p>
        </p:txBody>
      </p:sp>
    </p:spTree>
    <p:extLst>
      <p:ext uri="{BB962C8B-B14F-4D97-AF65-F5344CB8AC3E}">
        <p14:creationId xmlns:p14="http://schemas.microsoft.com/office/powerpoint/2010/main" val="267762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269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056880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445071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40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123438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23438" y="2682240"/>
            <a:ext cx="12720320" cy="188976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8047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63751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79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2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525944"/>
            <a:ext cx="9265920" cy="12520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r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741998" y="2529204"/>
            <a:ext cx="9428162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513143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3990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erramento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/>
          <p:cNvSpPr txBox="1">
            <a:spLocks/>
          </p:cNvSpPr>
          <p:nvPr userDrawn="1"/>
        </p:nvSpPr>
        <p:spPr>
          <a:xfrm>
            <a:off x="9946640" y="2917852"/>
            <a:ext cx="4602480" cy="881988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48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>
                <a:latin typeface="Trebuchet MS"/>
                <a:cs typeface="Trebuchet MS"/>
              </a:rPr>
              <a:t>OBRIGADO!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10546715" y="407384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Nome Sobrenome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546715" y="4856163"/>
            <a:ext cx="4002088" cy="894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0" kern="1200" baseline="0">
                <a:solidFill>
                  <a:srgbClr val="58595B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/>
              <a:t>Área – cargo</a:t>
            </a:r>
          </a:p>
          <a:p>
            <a:r>
              <a:rPr lang="pt-BR" noProof="0"/>
              <a:t>Contato telefônico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0546715" y="578072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E-mail</a:t>
            </a:r>
          </a:p>
        </p:txBody>
      </p:sp>
      <p:pic>
        <p:nvPicPr>
          <p:cNvPr id="6" name="Picture 5" descr="social_fa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2" y="4085106"/>
            <a:ext cx="252968" cy="422100"/>
          </a:xfrm>
          <a:prstGeom prst="rect">
            <a:avLst/>
          </a:prstGeom>
        </p:spPr>
      </p:pic>
      <p:pic>
        <p:nvPicPr>
          <p:cNvPr id="7" name="Picture 6" descr="social_scri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62" y="4137191"/>
            <a:ext cx="258852" cy="380922"/>
          </a:xfrm>
          <a:prstGeom prst="rect">
            <a:avLst/>
          </a:prstGeom>
        </p:spPr>
      </p:pic>
      <p:pic>
        <p:nvPicPr>
          <p:cNvPr id="8" name="Picture 7" descr="social_youtub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88" y="4081656"/>
            <a:ext cx="445632" cy="427984"/>
          </a:xfrm>
          <a:prstGeom prst="rect">
            <a:avLst/>
          </a:prstGeom>
        </p:spPr>
      </p:pic>
      <p:pic>
        <p:nvPicPr>
          <p:cNvPr id="9" name="Picture 8" descr="social_linkedi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4" y="4834783"/>
            <a:ext cx="370624" cy="386802"/>
          </a:xfrm>
          <a:prstGeom prst="rect">
            <a:avLst/>
          </a:prstGeom>
        </p:spPr>
      </p:pic>
      <p:pic>
        <p:nvPicPr>
          <p:cNvPr id="10" name="Picture 9" descr="social_slideshare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8" y="4876786"/>
            <a:ext cx="395628" cy="377980"/>
          </a:xfrm>
          <a:prstGeom prst="rect">
            <a:avLst/>
          </a:prstGeom>
        </p:spPr>
      </p:pic>
      <p:pic>
        <p:nvPicPr>
          <p:cNvPr id="11" name="Picture 10" descr="social_fluig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76" y="4803016"/>
            <a:ext cx="316208" cy="427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092961" y="412535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06367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pt.scribd.com/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748759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255521" y="490767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</a:t>
            </a:r>
            <a:r>
              <a:rPr lang="pt-BR" sz="1600" b="0" dirty="0" err="1">
                <a:solidFill>
                  <a:srgbClr val="58595B"/>
                </a:solidFill>
              </a:rPr>
              <a:t>company</a:t>
            </a:r>
            <a:r>
              <a:rPr lang="pt-BR" sz="1600" b="0" dirty="0">
                <a:solidFill>
                  <a:srgbClr val="58595B"/>
                </a:solidFill>
              </a:rPr>
              <a:t>/fluig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107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pt.slideshare.net/fluig</a:t>
            </a: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74063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>
                <a:solidFill>
                  <a:srgbClr val="58595B"/>
                </a:solidFill>
              </a:rPr>
              <a:t>/fluig.com/blog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876052" y="3292232"/>
            <a:ext cx="708151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800" dirty="0">
                <a:solidFill>
                  <a:srgbClr val="A1C30D"/>
                </a:solidFill>
              </a:rPr>
              <a:t>Acompanhe os canais sociais de fluig: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876053" y="5750952"/>
            <a:ext cx="2980428" cy="91400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400" dirty="0">
                <a:solidFill>
                  <a:srgbClr val="58595B"/>
                </a:solidFill>
              </a:rPr>
              <a:t>www.fluig.com</a:t>
            </a:r>
          </a:p>
          <a:p>
            <a:pPr algn="l"/>
            <a:r>
              <a:rPr lang="pt-BR" sz="2400" dirty="0">
                <a:solidFill>
                  <a:srgbClr val="58595B"/>
                </a:solidFill>
              </a:rPr>
              <a:t>0800 882 9191</a:t>
            </a:r>
          </a:p>
        </p:txBody>
      </p:sp>
    </p:spTree>
    <p:extLst>
      <p:ext uri="{BB962C8B-B14F-4D97-AF65-F5344CB8AC3E}">
        <p14:creationId xmlns:p14="http://schemas.microsoft.com/office/powerpoint/2010/main" val="18217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12110402" cy="58731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0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_FLUIDO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300" y="1986444"/>
            <a:ext cx="5156200" cy="13409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9385300" y="3543300"/>
            <a:ext cx="5156200" cy="51562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1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056880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445071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35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123438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23438" y="2682240"/>
            <a:ext cx="12720320" cy="188976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8047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63751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96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CINZA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500" b="1" cap="all">
                <a:solidFill>
                  <a:srgbClr val="454544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1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5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12110402" cy="58731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88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_VERM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edit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Master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text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styles</a:t>
            </a:r>
            <a:endParaRPr kumimoji="0" lang="pt-BR" sz="4000" b="1" i="0" u="none" strike="noStrike" kern="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500" b="1" cap="all">
                <a:solidFill>
                  <a:srgbClr val="ED14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181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M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edit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Master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text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styles</a:t>
            </a:r>
            <a:endParaRPr kumimoji="0" lang="pt-BR" sz="4000" b="1" i="0" u="none" strike="noStrike" kern="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500" b="1" cap="all">
                <a:solidFill>
                  <a:srgbClr val="ED14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37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6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1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7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3685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0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3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5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1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19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303" r:id="rId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406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1pPr>
      <a:lvl2pPr marL="914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2pPr>
      <a:lvl3pPr marL="1422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3pPr>
      <a:lvl4pPr marL="1930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4pPr>
      <a:lvl5pPr marL="2438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5pPr>
      <a:lvl6pPr marL="28956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6pPr>
      <a:lvl7pPr marL="33528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7pPr>
      <a:lvl8pPr marL="38100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8pPr>
      <a:lvl9pPr marL="42672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06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6" r:id="rId3"/>
    <p:sldLayoutId id="2147484327" r:id="rId4"/>
    <p:sldLayoutId id="2147484328" r:id="rId5"/>
    <p:sldLayoutId id="2147484332" r:id="rId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6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302" r:id="rId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334" r:id="rId2"/>
    <p:sldLayoutId id="214748433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199" r:id="rId1"/>
    <p:sldLayoutId id="2147484331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2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7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329" r:id="rId2"/>
    <p:sldLayoutId id="214748433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4.png"/><Relationship Id="rId4" Type="http://schemas.openxmlformats.org/officeDocument/2006/relationships/hyperlink" Target="http://tdn.totvs.com/x/mga5D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4.png"/><Relationship Id="rId5" Type="http://schemas.openxmlformats.org/officeDocument/2006/relationships/hyperlink" Target="http://tdn.totvs.com/x/DRgwDg" TargetMode="Externa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openxmlformats.org/officeDocument/2006/relationships/image" Target="../media/image71.png"/><Relationship Id="rId4" Type="http://schemas.openxmlformats.org/officeDocument/2006/relationships/hyperlink" Target="http://tdn.totvs.com/display/public/fluig/Desenvolvimento+de+Workflow#DesenvolvimentodeWorkflow-Mecanismodeatribui%C3%A7%C3%A3o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6" Type="http://schemas.openxmlformats.org/officeDocument/2006/relationships/hyperlink" Target="http://tdn.totvs.com/pages/viewpage.action?pageId=189310535" TargetMode="Externa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dn.totvs.com/x/vQSDC" TargetMode="Externa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86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9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87.png"/><Relationship Id="rId4" Type="http://schemas.openxmlformats.org/officeDocument/2006/relationships/image" Target="../media/image9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fluigplatform" TargetMode="External"/><Relationship Id="rId13" Type="http://schemas.openxmlformats.org/officeDocument/2006/relationships/hyperlink" Target="https://suporte.totvs.com/portal/p/10098/guia-relacionamento" TargetMode="External"/><Relationship Id="rId3" Type="http://schemas.openxmlformats.org/officeDocument/2006/relationships/hyperlink" Target="http://www.fluig.com/" TargetMode="External"/><Relationship Id="rId7" Type="http://schemas.openxmlformats.org/officeDocument/2006/relationships/hyperlink" Target="http://academy.fluig.com/" TargetMode="External"/><Relationship Id="rId12" Type="http://schemas.openxmlformats.org/officeDocument/2006/relationships/image" Target="../media/image97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2.xml"/><Relationship Id="rId6" Type="http://schemas.openxmlformats.org/officeDocument/2006/relationships/hyperlink" Target="https://www.fluig.com/blog/" TargetMode="External"/><Relationship Id="rId11" Type="http://schemas.openxmlformats.org/officeDocument/2006/relationships/hyperlink" Target="http://fluig.totvs.com/portal/p/10097/subject/fluig-dev-partner" TargetMode="External"/><Relationship Id="rId5" Type="http://schemas.openxmlformats.org/officeDocument/2006/relationships/hyperlink" Target="suporte.fluig.com" TargetMode="External"/><Relationship Id="rId10" Type="http://schemas.openxmlformats.org/officeDocument/2006/relationships/hyperlink" Target="https://pt.scribd.com/user/236100035/Fluig" TargetMode="External"/><Relationship Id="rId4" Type="http://schemas.openxmlformats.org/officeDocument/2006/relationships/hyperlink" Target="http://dev.fluig.com/" TargetMode="External"/><Relationship Id="rId9" Type="http://schemas.openxmlformats.org/officeDocument/2006/relationships/hyperlink" Target="http://pt.slideshare.net/fluig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55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i="1" dirty="0" err="1"/>
              <a:t>QuiZ</a:t>
            </a:r>
            <a:r>
              <a:rPr lang="pt-BR" i="1" dirty="0"/>
              <a:t> - Já entendo as diferenças!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725193" y="1818640"/>
            <a:ext cx="9628128" cy="519996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Dentre as características da BPM, quais opções abaixo podemos afirmar que estão corretas ? </a:t>
            </a: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1800" i="1" dirty="0">
                <a:solidFill>
                  <a:srgbClr val="C00000"/>
                </a:solidFill>
              </a:rPr>
              <a:t>desenhar, identificar, executar</a:t>
            </a:r>
            <a:br>
              <a:rPr lang="pt-BR" sz="1800" dirty="0">
                <a:solidFill>
                  <a:srgbClr val="636463"/>
                </a:solidFill>
              </a:rPr>
            </a:br>
            <a:r>
              <a:rPr lang="pt-BR" sz="1800" dirty="0">
                <a:solidFill>
                  <a:srgbClr val="636463"/>
                </a:solidFill>
              </a:rPr>
              <a:t>comentar, identificar, promover</a:t>
            </a:r>
            <a:br>
              <a:rPr lang="pt-BR" sz="1800" dirty="0">
                <a:solidFill>
                  <a:srgbClr val="636463"/>
                </a:solidFill>
              </a:rPr>
            </a:br>
            <a:r>
              <a:rPr lang="pt-BR" sz="1800" i="1" dirty="0">
                <a:solidFill>
                  <a:srgbClr val="C00000"/>
                </a:solidFill>
              </a:rPr>
              <a:t>documentar, medir, controlar e melhorar processos</a:t>
            </a:r>
            <a:br>
              <a:rPr lang="pt-BR" sz="1800" i="1" dirty="0">
                <a:solidFill>
                  <a:srgbClr val="C00000"/>
                </a:solidFill>
              </a:rPr>
            </a:br>
            <a:r>
              <a:rPr lang="pt-BR" sz="20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Uma sequência continuada de fatos ou operações, sempre tem o intuito de alcançar algum resultado e devem ter uma sequência lógica de execução. Estamos falando de qual conceito ? </a:t>
            </a:r>
            <a:br>
              <a:rPr lang="pt-BR" sz="18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1800" dirty="0">
                <a:solidFill>
                  <a:srgbClr val="636463"/>
                </a:solidFill>
              </a:rPr>
              <a:t>BPM </a:t>
            </a:r>
            <a:br>
              <a:rPr lang="pt-BR" sz="1800" dirty="0">
                <a:solidFill>
                  <a:srgbClr val="636463"/>
                </a:solidFill>
              </a:rPr>
            </a:br>
            <a:r>
              <a:rPr lang="pt-BR" sz="1800" i="1" dirty="0">
                <a:solidFill>
                  <a:srgbClr val="C00000"/>
                </a:solidFill>
              </a:rPr>
              <a:t>Processo</a:t>
            </a:r>
            <a:br>
              <a:rPr lang="pt-BR" sz="1800" dirty="0">
                <a:solidFill>
                  <a:srgbClr val="636463"/>
                </a:solidFill>
              </a:rPr>
            </a:br>
            <a:r>
              <a:rPr lang="pt-BR" sz="1800" dirty="0">
                <a:solidFill>
                  <a:srgbClr val="636463"/>
                </a:solidFill>
              </a:rPr>
              <a:t>Workflow</a:t>
            </a: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 processo de workflow na plataforma fluig, obrigatoriamente deve estar vinculado a um formulário ? </a:t>
            </a:r>
            <a:br>
              <a:rPr lang="pt-BR" sz="20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C00000"/>
                </a:solidFill>
              </a:rPr>
              <a:t>Falso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Verdadeiro</a:t>
            </a: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endParaRPr lang="pt-BR" sz="2000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Conheça os componentes e</a:t>
            </a:r>
            <a:br>
              <a:rPr lang="pt-BR" dirty="0"/>
            </a:br>
            <a:r>
              <a:rPr lang="pt-BR" dirty="0"/>
              <a:t>configurações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53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86995" y="525944"/>
            <a:ext cx="10062155" cy="1292696"/>
          </a:xfrm>
        </p:spPr>
        <p:txBody>
          <a:bodyPr>
            <a:noAutofit/>
          </a:bodyPr>
          <a:lstStyle/>
          <a:p>
            <a:r>
              <a:rPr lang="pt-BR" dirty="0"/>
              <a:t>Conhecendo as propriedades do processo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8" y="1736240"/>
            <a:ext cx="1066800" cy="1147618"/>
          </a:xfrm>
          <a:prstGeom prst="rect">
            <a:avLst/>
          </a:prstGeom>
        </p:spPr>
      </p:pic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387083" y="1641020"/>
            <a:ext cx="11675572" cy="104149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Propriedades</a:t>
            </a:r>
            <a:br>
              <a:rPr lang="pt-BR" b="1" dirty="0"/>
            </a:br>
            <a:r>
              <a:rPr lang="pt-BR" sz="2400" dirty="0"/>
              <a:t>Ao criar um novo processo temos acesso a diversas opções de configuração, sejam do próprio processo ou de seus componentes</a:t>
            </a:r>
            <a:r>
              <a:rPr lang="pt-BR" sz="2400" b="1" dirty="0"/>
              <a:t>.</a:t>
            </a:r>
            <a:endParaRPr lang="pt-BR" sz="2400" dirty="0"/>
          </a:p>
          <a:p>
            <a:pPr marL="0" indent="0">
              <a:buNone/>
            </a:pPr>
            <a:r>
              <a:rPr lang="pt-BR" b="1" dirty="0"/>
              <a:t> </a:t>
            </a:r>
            <a:br>
              <a:rPr lang="pt-BR" b="1" dirty="0"/>
            </a:br>
            <a:endParaRPr lang="pt-BR" b="1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43" y="3546380"/>
            <a:ext cx="9640801" cy="4464678"/>
          </a:xfrm>
          <a:prstGeom prst="rect">
            <a:avLst/>
          </a:prstGeom>
          <a:ln w="9525"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Imagem 2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51" y="2587289"/>
            <a:ext cx="410513" cy="4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944420" y="1818639"/>
            <a:ext cx="12338508" cy="446104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	Início</a:t>
            </a:r>
          </a:p>
          <a:p>
            <a:pPr lvl="1"/>
            <a:r>
              <a:rPr lang="pt-BR" dirty="0"/>
              <a:t>Indica o início do processo</a:t>
            </a:r>
          </a:p>
          <a:p>
            <a:pPr lvl="1"/>
            <a:r>
              <a:rPr lang="pt-BR" dirty="0"/>
              <a:t>Usuários que tiverem a permissão poderão iniciar o mesmo através da tela de inicialização de solicitações do fluig</a:t>
            </a:r>
          </a:p>
          <a:p>
            <a:pPr lvl="1"/>
            <a:r>
              <a:rPr lang="pt-BR" dirty="0"/>
              <a:t>As permissões são definidas através do mecanismo de atribuição desta atividade</a:t>
            </a:r>
          </a:p>
          <a:p>
            <a:pPr marL="457200" lvl="1" indent="0">
              <a:buNone/>
            </a:pPr>
            <a:r>
              <a:rPr lang="pt-BR" dirty="0"/>
              <a:t>O fluig aceitará apenas uma única instância de objeto de Início comum por diagrama</a:t>
            </a:r>
          </a:p>
          <a:p>
            <a:pPr lvl="1"/>
            <a:endParaRPr lang="pt-BR" dirty="0"/>
          </a:p>
        </p:txBody>
      </p:sp>
      <p:pic>
        <p:nvPicPr>
          <p:cNvPr id="10" name="Imagem 64" descr="http://tdn.totvs.com/download/attachments/126714186/01.png?version=1&amp;modificationDate=1393446069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" y="181864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5322849" y="5584738"/>
            <a:ext cx="5581650" cy="1933575"/>
            <a:chOff x="8951694" y="5312894"/>
            <a:chExt cx="5581650" cy="1933575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1694" y="5312894"/>
              <a:ext cx="5581650" cy="1933575"/>
            </a:xfrm>
            <a:prstGeom prst="rect">
              <a:avLst/>
            </a:prstGeom>
          </p:spPr>
        </p:pic>
        <p:sp>
          <p:nvSpPr>
            <p:cNvPr id="8" name="Retângulo de cantos arredondados 7"/>
            <p:cNvSpPr/>
            <p:nvPr/>
          </p:nvSpPr>
          <p:spPr>
            <a:xfrm>
              <a:off x="10075302" y="6082268"/>
              <a:ext cx="568313" cy="501412"/>
            </a:xfrm>
            <a:prstGeom prst="roundRect">
              <a:avLst/>
            </a:prstGeom>
            <a:noFill/>
            <a:ln w="19050" cap="rnd">
              <a:solidFill>
                <a:srgbClr val="F15A22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33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>
          <a:xfrm>
            <a:off x="1962708" y="1818640"/>
            <a:ext cx="12448235" cy="250266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b="1" dirty="0"/>
              <a:t>	Fim</a:t>
            </a:r>
            <a:endParaRPr lang="pt-BR" dirty="0"/>
          </a:p>
          <a:p>
            <a:pPr lvl="1"/>
            <a:r>
              <a:rPr lang="pt-BR" dirty="0"/>
              <a:t>Indica o fim do processo</a:t>
            </a:r>
          </a:p>
          <a:p>
            <a:pPr lvl="1"/>
            <a:r>
              <a:rPr lang="pt-BR" dirty="0"/>
              <a:t>Esta tarefa não é atribuída a nenhum usuário</a:t>
            </a:r>
          </a:p>
          <a:p>
            <a:pPr lvl="1"/>
            <a:r>
              <a:rPr lang="pt-BR" dirty="0"/>
              <a:t>Não ocorrem processamentos após o final da solicitação </a:t>
            </a:r>
            <a:br>
              <a:rPr lang="pt-BR" dirty="0"/>
            </a:br>
            <a:r>
              <a:rPr lang="pt-BR" dirty="0"/>
              <a:t>(exceto via desenvolvimento)</a:t>
            </a:r>
          </a:p>
          <a:p>
            <a:pPr lvl="1"/>
            <a:r>
              <a:rPr lang="pt-BR" dirty="0"/>
              <a:t>É possível ter um ou mais Finais comuns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11" name="Imagem 71" descr="http://tdn.totvs.com/download/attachments/126714950/17.png?version=1&amp;modificationDate=1393445981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34" y="181864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6334212" y="5310343"/>
            <a:ext cx="3705225" cy="1924050"/>
            <a:chOff x="8814244" y="4651975"/>
            <a:chExt cx="3705225" cy="192405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4244" y="4651975"/>
              <a:ext cx="3705225" cy="1924050"/>
            </a:xfrm>
            <a:prstGeom prst="rect">
              <a:avLst/>
            </a:prstGeom>
          </p:spPr>
        </p:pic>
        <p:sp>
          <p:nvSpPr>
            <p:cNvPr id="12" name="Retângulo de cantos arredondados 11"/>
            <p:cNvSpPr/>
            <p:nvPr/>
          </p:nvSpPr>
          <p:spPr>
            <a:xfrm>
              <a:off x="11648070" y="5418158"/>
              <a:ext cx="696330" cy="635170"/>
            </a:xfrm>
            <a:prstGeom prst="roundRect">
              <a:avLst/>
            </a:prstGeom>
            <a:noFill/>
            <a:ln w="19050" cap="rnd">
              <a:solidFill>
                <a:srgbClr val="F15A22"/>
              </a:solidFill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rgbClr val="FFFFFF"/>
                  </a:solidFill>
                  <a:latin typeface="Trebuchet MS"/>
                  <a:cs typeface="Trebuchet MS"/>
                </a:rPr>
                <a:t>\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4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pic>
        <p:nvPicPr>
          <p:cNvPr id="6" name="Imagem 105" descr="http://tdn.totvs.com/download/attachments/126715094/23.png?version=1&amp;modificationDate=1393445824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2" y="1818640"/>
            <a:ext cx="1168363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5" y="1818640"/>
            <a:ext cx="10212270" cy="169476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	Atividade comum</a:t>
            </a:r>
          </a:p>
          <a:p>
            <a:pPr lvl="1"/>
            <a:r>
              <a:rPr lang="pt-BR" dirty="0"/>
              <a:t>É a unidade básica da separação de um processo em atividades</a:t>
            </a:r>
          </a:p>
          <a:p>
            <a:pPr lvl="1"/>
            <a:r>
              <a:rPr lang="pt-BR" dirty="0"/>
              <a:t>Deverá ser executado por um usuário para dar andamento a solicitação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026" y="4348903"/>
            <a:ext cx="8592207" cy="3269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773168" y="4773168"/>
            <a:ext cx="1188720" cy="493776"/>
          </a:xfrm>
          <a:prstGeom prst="rect">
            <a:avLst/>
          </a:prstGeom>
          <a:solidFill>
            <a:schemeClr val="bg1"/>
          </a:solidFill>
          <a:ln w="1905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711184" y="4773168"/>
            <a:ext cx="1188720" cy="493776"/>
          </a:xfrm>
          <a:prstGeom prst="rect">
            <a:avLst/>
          </a:prstGeom>
          <a:solidFill>
            <a:schemeClr val="bg1"/>
          </a:solidFill>
          <a:ln w="1905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070178" y="5266944"/>
            <a:ext cx="1629838" cy="1225296"/>
          </a:xfrm>
          <a:prstGeom prst="roundRect">
            <a:avLst/>
          </a:prstGeom>
          <a:noFill/>
          <a:ln w="19050" cap="rnd">
            <a:solidFill>
              <a:srgbClr val="F15A22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5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pic>
        <p:nvPicPr>
          <p:cNvPr id="8" name="Imagem 86" descr="http://tdn.totvs.com/download/attachments/126715142/42.png?version=2&amp;modificationDate=1393445760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93" y="1818640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7"/>
          <p:cNvSpPr txBox="1">
            <a:spLocks/>
          </p:cNvSpPr>
          <p:nvPr/>
        </p:nvSpPr>
        <p:spPr>
          <a:xfrm>
            <a:off x="1634493" y="1818640"/>
            <a:ext cx="7523933" cy="650240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b="1" dirty="0"/>
              <a:t>	Automático </a:t>
            </a:r>
            <a:r>
              <a:rPr lang="pt-BR" dirty="0"/>
              <a:t>(Gateway Exclusivo)</a:t>
            </a:r>
          </a:p>
          <a:p>
            <a:pPr lvl="1"/>
            <a:r>
              <a:rPr lang="pt-BR" dirty="0"/>
              <a:t>Irá decidir o destino de um processo através de expressões aritméticas</a:t>
            </a:r>
          </a:p>
          <a:p>
            <a:pPr lvl="1"/>
            <a:r>
              <a:rPr lang="pt-BR" dirty="0"/>
              <a:t>As expressões serão validadas na ordem que forem expostas na aba de condições</a:t>
            </a:r>
          </a:p>
          <a:p>
            <a:pPr lvl="1"/>
            <a:r>
              <a:rPr lang="pt-BR" dirty="0"/>
              <a:t>Cada condição terá um fluxo de destino relacionado</a:t>
            </a:r>
          </a:p>
          <a:p>
            <a:pPr lvl="1"/>
            <a:r>
              <a:rPr lang="pt-BR" dirty="0"/>
              <a:t>A primeira expressão que for validada como verdadeira será utilizada para mover o processo para a atividade relacionada</a:t>
            </a:r>
          </a:p>
          <a:p>
            <a:pPr lvl="1"/>
            <a:r>
              <a:rPr lang="pt-BR" dirty="0"/>
              <a:t>Apenas um caminho poderá ser percorrido utilizado este tipo de gateway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27" y="3130480"/>
            <a:ext cx="6057694" cy="387872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Elipse 10"/>
          <p:cNvSpPr/>
          <p:nvPr/>
        </p:nvSpPr>
        <p:spPr>
          <a:xfrm>
            <a:off x="14754092" y="6469200"/>
            <a:ext cx="1046740" cy="992304"/>
          </a:xfrm>
          <a:prstGeom prst="ellipse">
            <a:avLst/>
          </a:prstGeom>
          <a:solidFill>
            <a:srgbClr val="F15A22"/>
          </a:solidFill>
          <a:ln w="1905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rgbClr val="FFFFFF"/>
                </a:solidFill>
                <a:latin typeface="Trebuchet MS"/>
                <a:cs typeface="Trebuchet MS"/>
              </a:rPr>
              <a:t>GIF</a:t>
            </a:r>
          </a:p>
        </p:txBody>
      </p:sp>
    </p:spTree>
    <p:extLst>
      <p:ext uri="{BB962C8B-B14F-4D97-AF65-F5344CB8AC3E}">
        <p14:creationId xmlns:p14="http://schemas.microsoft.com/office/powerpoint/2010/main" val="4154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5" y="1818640"/>
            <a:ext cx="10285422" cy="169476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 	Fluxo Comum</a:t>
            </a:r>
          </a:p>
          <a:p>
            <a:pPr lvl="1"/>
            <a:r>
              <a:rPr lang="pt-BR" dirty="0"/>
              <a:t>Padrão para movimentação de atividades</a:t>
            </a:r>
          </a:p>
          <a:p>
            <a:pPr lvl="1"/>
            <a:r>
              <a:rPr lang="pt-BR" dirty="0"/>
              <a:t>Permite que uma atividade seja movimentada sem a possibilidade de retorno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>
          <a:xfrm>
            <a:off x="2186994" y="3721300"/>
            <a:ext cx="10285423" cy="1471801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b="1" dirty="0"/>
              <a:t>	Fluxo de Retorno</a:t>
            </a:r>
            <a:endParaRPr lang="pt-BR" dirty="0"/>
          </a:p>
          <a:p>
            <a:pPr lvl="1"/>
            <a:r>
              <a:rPr lang="pt-BR" dirty="0"/>
              <a:t>Permite retorno para a atividade de origem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1026" name="Picture 2" descr="Fluxo Com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3" y="1939410"/>
            <a:ext cx="5715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dn.totvs.com/download/thumbnails/238032909/Fluxo%20Retorno.png?version=1&amp;modificationDate=1464782523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3" y="3721300"/>
            <a:ext cx="571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dn.totvs.com/download/attachments/238032909/Fluxo%20Automatico.png?version=2&amp;modificationDate=1464782520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16" y="5224596"/>
            <a:ext cx="5715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7"/>
          <p:cNvSpPr txBox="1">
            <a:spLocks/>
          </p:cNvSpPr>
          <p:nvPr/>
        </p:nvSpPr>
        <p:spPr>
          <a:xfrm>
            <a:off x="2186994" y="5089063"/>
            <a:ext cx="10285423" cy="1471801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b="1" dirty="0"/>
              <a:t>	Fluxo Automático </a:t>
            </a:r>
            <a:endParaRPr lang="pt-BR" dirty="0"/>
          </a:p>
          <a:p>
            <a:pPr lvl="1"/>
            <a:r>
              <a:rPr lang="pt-BR" dirty="0"/>
              <a:t>Se o prazo da atividade for concluído sem que ela tenha sido movimentada, será movido automaticamente</a:t>
            </a:r>
          </a:p>
          <a:p>
            <a:pPr lvl="1"/>
            <a:r>
              <a:rPr lang="pt-BR" dirty="0"/>
              <a:t>Obrigatório que a atividade de origem tenha um prazo definido e que uma tarefa agendada seja configurada (</a:t>
            </a:r>
            <a:r>
              <a:rPr lang="pt-BR" i="1" dirty="0"/>
              <a:t>Fluxo automático</a:t>
            </a:r>
            <a:r>
              <a:rPr lang="pt-BR" dirty="0"/>
              <a:t>)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3199440" y="4691405"/>
            <a:ext cx="1296000" cy="1296000"/>
            <a:chOff x="12734054" y="5818682"/>
            <a:chExt cx="1080000" cy="1080000"/>
          </a:xfrm>
        </p:grpSpPr>
        <p:sp>
          <p:nvSpPr>
            <p:cNvPr id="13" name="Elipse 12"/>
            <p:cNvSpPr/>
            <p:nvPr/>
          </p:nvSpPr>
          <p:spPr>
            <a:xfrm>
              <a:off x="12734054" y="5818682"/>
              <a:ext cx="1080000" cy="10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800" b="1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14" name="Imagem 13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6758" y="5983682"/>
              <a:ext cx="761615" cy="75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2996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901813" y="1707021"/>
            <a:ext cx="10552315" cy="169476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	Documento</a:t>
            </a:r>
          </a:p>
          <a:p>
            <a:pPr lvl="1"/>
            <a:r>
              <a:rPr lang="pt-BR" dirty="0"/>
              <a:t>Permite anexar ao diagrama um documento previamente publicado no fluig a fim de que o mesmo possa ser consultado durante a fase de execução de um processo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10" name="Imagem 35" descr="http://tdn.totvs.com/download/attachments/126715207/39.png?version=1&amp;modificationDate=1393447681000&amp;api=v2"/>
          <p:cNvPicPr>
            <a:picLocks noChangeAspect="1" noChangeArrowheads="1"/>
          </p:cNvPicPr>
          <p:nvPr/>
        </p:nvPicPr>
        <p:blipFill>
          <a:blip r:embed="rId2">
            <a:lum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73" y="1793968"/>
            <a:ext cx="506204" cy="57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7"/>
          <p:cNvSpPr txBox="1">
            <a:spLocks/>
          </p:cNvSpPr>
          <p:nvPr/>
        </p:nvSpPr>
        <p:spPr>
          <a:xfrm>
            <a:off x="1901813" y="3820265"/>
            <a:ext cx="10552315" cy="135558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800" b="1" dirty="0"/>
              <a:t>Anotação</a:t>
            </a:r>
          </a:p>
          <a:p>
            <a:pPr lvl="1"/>
            <a:r>
              <a:rPr lang="pt-BR" sz="2800" b="1" dirty="0"/>
              <a:t> </a:t>
            </a:r>
            <a:r>
              <a:rPr lang="pt-BR" dirty="0"/>
              <a:t>Permite adicionar notas explicativas para facilitar o entendimento do processo por todos os envolvidos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11" name="Imagem 36" descr="http://tdn.totvs.com/download/attachments/126715207/40.png?version=1&amp;modificationDate=1393447681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4" y="3820265"/>
            <a:ext cx="137174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38" descr="http://tdn.totvs.com/download/attachments/126715207/swinlane.png?version=1&amp;modificationDate=1393448036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5" y="5903019"/>
            <a:ext cx="115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7"/>
          <p:cNvSpPr txBox="1">
            <a:spLocks/>
          </p:cNvSpPr>
          <p:nvPr/>
        </p:nvSpPr>
        <p:spPr>
          <a:xfrm>
            <a:off x="1901813" y="5903019"/>
            <a:ext cx="10552315" cy="135558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800" b="1" dirty="0" err="1"/>
              <a:t>SwinLane</a:t>
            </a:r>
            <a:endParaRPr lang="pt-BR" sz="2800" b="1" dirty="0"/>
          </a:p>
          <a:p>
            <a:pPr lvl="1"/>
            <a:r>
              <a:rPr lang="pt-BR" dirty="0"/>
              <a:t>Representa uma partição dentro do pool. Podem representar diferentes departamentos de uma organização que executa diferentes atividades dentro de um processo workflow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0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070277" y="1773613"/>
            <a:ext cx="10457004" cy="1457218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800" b="1" dirty="0"/>
              <a:t>Subprocesso</a:t>
            </a:r>
          </a:p>
          <a:p>
            <a:pPr lvl="1"/>
            <a:r>
              <a:rPr lang="pt-BR" dirty="0"/>
              <a:t>Permite selecionar outro processo previamente exportado para o servidor do fluig como subprocesso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13" name="Espaço Reservado para Conteúdo 7"/>
          <p:cNvSpPr txBox="1">
            <a:spLocks/>
          </p:cNvSpPr>
          <p:nvPr/>
        </p:nvSpPr>
        <p:spPr>
          <a:xfrm>
            <a:off x="2070277" y="3799985"/>
            <a:ext cx="10457004" cy="308607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800" b="1" dirty="0"/>
              <a:t>Subprocesso Ad Hoc</a:t>
            </a:r>
            <a:endParaRPr lang="pt-BR" b="1" dirty="0"/>
          </a:p>
          <a:p>
            <a:pPr lvl="1"/>
            <a:r>
              <a:rPr lang="pt-BR" dirty="0"/>
              <a:t>Possibilita a criação de lista de tarefas</a:t>
            </a:r>
          </a:p>
          <a:p>
            <a:pPr lvl="1"/>
            <a:r>
              <a:rPr lang="pt-BR" dirty="0"/>
              <a:t>A lista de tarefas consiste em um conjunto de atividades que são definidas durante a execução do processo</a:t>
            </a:r>
          </a:p>
          <a:p>
            <a:pPr lvl="1"/>
            <a:r>
              <a:rPr lang="pt-BR" dirty="0"/>
              <a:t>Nesse processo o usuário deve ser capaz de definir o que será feito, o responsável em executar a tarefa além de estipular até quando a tarefa deve ser executada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14" name="Imagem 97" descr="http://tdn.totvs.com/download/attachments/126715094/30.png?version=1&amp;modificationDate=1393445949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" y="1773613"/>
            <a:ext cx="11475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3" y="3797804"/>
            <a:ext cx="121779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6035" y="1869363"/>
            <a:ext cx="129518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Neste treinamento você aprenderá os recursos disponíveis na plataforma para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modelar diagramas BPMN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utilizando o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editor Web 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que a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plataforma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oferece, além de desenvolver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formulários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dinâmicos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e configurar regras de validação. Verá como disponibilizar os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processos automatizados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para os usuários da plataforma respeitando permissionamentos e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mecanismos de atribuição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para que as atividades atinjam os destinatários desejados.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É o primeiro passo para iniciar a sua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carreira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como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desenvolvedor BPM</a:t>
            </a:r>
            <a:r>
              <a:rPr lang="pt-BR" sz="2800" dirty="0">
                <a:solidFill>
                  <a:srgbClr val="F15A22"/>
                </a:solidFill>
                <a:latin typeface="Trebuchet MS"/>
                <a:cs typeface="Trebuchet MS"/>
              </a:rPr>
              <a:t>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da plataforma </a:t>
            </a:r>
            <a:r>
              <a:rPr lang="pt-BR" sz="2800" b="1" dirty="0">
                <a:solidFill>
                  <a:srgbClr val="F15A22"/>
                </a:solidFill>
                <a:latin typeface="Trebuchet MS"/>
                <a:cs typeface="Trebuchet MS"/>
              </a:rPr>
              <a:t>fluig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848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componentes bpmn no editor web</a:t>
            </a:r>
          </a:p>
        </p:txBody>
      </p:sp>
      <p:sp>
        <p:nvSpPr>
          <p:cNvPr id="7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957159" y="1730476"/>
            <a:ext cx="11228489" cy="2302607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800" b="1" dirty="0"/>
              <a:t>Fork &amp; Join</a:t>
            </a:r>
            <a:br>
              <a:rPr lang="pt-BR" b="1" dirty="0"/>
            </a:br>
            <a:r>
              <a:rPr lang="pt-BR" dirty="0"/>
              <a:t>Fork e Join indicam, respectivamente, o início e o fim das atividades paralelas</a:t>
            </a:r>
          </a:p>
          <a:p>
            <a:pPr marL="457200" lvl="1" indent="0">
              <a:buNone/>
            </a:pPr>
            <a:r>
              <a:rPr lang="pt-BR" dirty="0"/>
              <a:t>Caso existam atividades paralelas pendentes, o processo fica posicionado no Join, até que todas as atividades sejam concluídas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13" name="Espaço Reservado para Conteúdo 7"/>
          <p:cNvSpPr txBox="1">
            <a:spLocks/>
          </p:cNvSpPr>
          <p:nvPr/>
        </p:nvSpPr>
        <p:spPr>
          <a:xfrm>
            <a:off x="2186995" y="3797803"/>
            <a:ext cx="12707565" cy="308607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pt-BR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pt-BR" dirty="0"/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pic>
        <p:nvPicPr>
          <p:cNvPr id="8" name="Imagem 2" descr="http://tdn.totvs.com/download/attachments/126715142/36.png?version=1&amp;modificationDate=1393445505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59" y="1773611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3157745" y="4030262"/>
            <a:ext cx="8592207" cy="3269602"/>
            <a:chOff x="3157745" y="3847382"/>
            <a:chExt cx="8592207" cy="326960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745" y="3847382"/>
              <a:ext cx="8592207" cy="3269602"/>
            </a:xfrm>
            <a:prstGeom prst="rect">
              <a:avLst/>
            </a:prstGeom>
          </p:spPr>
        </p:pic>
        <p:sp>
          <p:nvSpPr>
            <p:cNvPr id="2" name="CaixaDeTexto 1"/>
            <p:cNvSpPr txBox="1"/>
            <p:nvPr/>
          </p:nvSpPr>
          <p:spPr>
            <a:xfrm>
              <a:off x="5036990" y="4291423"/>
              <a:ext cx="949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636463"/>
                  </a:solidFill>
                  <a:latin typeface="Trebuchet MS"/>
                  <a:cs typeface="Trebuchet MS"/>
                </a:rPr>
                <a:t>fork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854850" y="4291423"/>
              <a:ext cx="949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636463"/>
                  </a:solidFill>
                  <a:latin typeface="Trebuchet MS"/>
                  <a:cs typeface="Trebuchet MS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9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756236" y="1750867"/>
            <a:ext cx="11477246" cy="173544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Atividade comum e inicial</a:t>
            </a:r>
            <a:br>
              <a:rPr lang="pt-BR" b="1" dirty="0"/>
            </a:br>
            <a:r>
              <a:rPr lang="pt-BR" sz="2400" dirty="0"/>
              <a:t>Os componentes de Início e Atividades compartilham das mesmas características em suas propriedades.</a:t>
            </a:r>
          </a:p>
          <a:p>
            <a:pPr marL="0" indent="0">
              <a:buNone/>
            </a:pPr>
            <a:r>
              <a:rPr lang="pt-BR" sz="2400" b="1" dirty="0"/>
              <a:t>	</a:t>
            </a: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1021595" y="1723451"/>
            <a:ext cx="1451502" cy="895138"/>
            <a:chOff x="580439" y="1500996"/>
            <a:chExt cx="1451502" cy="895138"/>
          </a:xfrm>
        </p:grpSpPr>
        <p:pic>
          <p:nvPicPr>
            <p:cNvPr id="7" name="Imagem 64" descr="http://tdn.totvs.com/download/attachments/126714186/01.png?version=1&amp;modificationDate=1393446069000&amp;api=v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39" y="1500996"/>
              <a:ext cx="595596" cy="59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m 105" descr="http://tdn.totvs.com/download/attachments/126715094/23.png?version=1&amp;modificationDate=1393445824000&amp;api=v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78" y="1784134"/>
              <a:ext cx="1168363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upo 24"/>
          <p:cNvGrpSpPr/>
          <p:nvPr/>
        </p:nvGrpSpPr>
        <p:grpSpPr>
          <a:xfrm>
            <a:off x="5441544" y="3810000"/>
            <a:ext cx="6106629" cy="4694460"/>
            <a:chOff x="7204226" y="3311277"/>
            <a:chExt cx="7761436" cy="477549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4226" y="3311277"/>
              <a:ext cx="5407594" cy="396721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57977" y="5046720"/>
              <a:ext cx="4707685" cy="30400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916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818640"/>
            <a:ext cx="11477246" cy="173544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Fim</a:t>
            </a:r>
            <a:br>
              <a:rPr lang="pt-BR" b="1" dirty="0"/>
            </a:br>
            <a:r>
              <a:rPr lang="pt-BR" sz="2400" dirty="0"/>
              <a:t>Neste componente podemos alterar o nome e marcar quais os usuários que serão notificados ao chegar nesta atividade.</a:t>
            </a:r>
            <a:br>
              <a:rPr lang="pt-BR" b="1" dirty="0"/>
            </a:br>
            <a:endParaRPr lang="pt-BR" sz="2400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b="1" dirty="0"/>
              <a:t>	</a:t>
            </a: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09" y="3230233"/>
            <a:ext cx="5010819" cy="49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Imagem 71" descr="http://tdn.totvs.com/download/attachments/126714950/17.png?version=1&amp;modificationDate=1393445981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95" y="181864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720678"/>
            <a:ext cx="11477246" cy="71752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Automático </a:t>
            </a:r>
            <a:r>
              <a:rPr lang="pt-BR" dirty="0"/>
              <a:t>(Gateway Exclusivo)</a:t>
            </a:r>
            <a:br>
              <a:rPr lang="pt-BR" dirty="0"/>
            </a:br>
            <a:r>
              <a:rPr lang="pt-BR" sz="2400" dirty="0"/>
              <a:t>Além de alterar o nome de exibição, neste componente podemos definir quais as condições a serem validadas bem como as atividades de destino.</a:t>
            </a:r>
          </a:p>
          <a:p>
            <a:pPr marL="0" indent="0">
              <a:buNone/>
            </a:pPr>
            <a:br>
              <a:rPr lang="pt-BR" b="1" dirty="0"/>
            </a:br>
            <a:endParaRPr lang="pt-BR" sz="2400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b="1" dirty="0"/>
              <a:t>	</a:t>
            </a: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86" descr="http://tdn.totvs.com/download/attachments/126715142/42.png?version=2&amp;modificationDate=1393445760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95" y="1720678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4449957" y="3861538"/>
            <a:ext cx="6951324" cy="4304386"/>
            <a:chOff x="5447941" y="3069640"/>
            <a:chExt cx="6951324" cy="430438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941" y="3069640"/>
              <a:ext cx="6000347" cy="364598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617" y="3891388"/>
              <a:ext cx="4645648" cy="34826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998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497545" y="1730071"/>
            <a:ext cx="11477246" cy="173544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Documento</a:t>
            </a:r>
            <a:br>
              <a:rPr lang="pt-BR" b="1" dirty="0"/>
            </a:br>
            <a:r>
              <a:rPr lang="pt-BR" sz="2400" dirty="0"/>
              <a:t>Selecione documentos armazenados no ECM/GED* para que os usuários possam visualizar no processo.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11" name="Imagem 35" descr="http://tdn.totvs.com/download/attachments/126715207/39.png?version=1&amp;modificationDate=1393447681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31" y="1818640"/>
            <a:ext cx="506204" cy="57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98111" y="8595595"/>
            <a:ext cx="5305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* Falaremos sobre ECM / GED mais adiante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007336" y="3868216"/>
            <a:ext cx="6457663" cy="3820591"/>
            <a:chOff x="6539258" y="3638920"/>
            <a:chExt cx="6457663" cy="38205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258" y="3638920"/>
              <a:ext cx="3024412" cy="343654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6639" y="4313438"/>
              <a:ext cx="3780282" cy="314607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759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818640"/>
            <a:ext cx="11477246" cy="173544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Anotação</a:t>
            </a:r>
            <a:br>
              <a:rPr lang="pt-BR" b="1" dirty="0"/>
            </a:br>
            <a:r>
              <a:rPr lang="pt-BR" sz="2400" dirty="0"/>
              <a:t>Permite inserir informações complementares e indicar no fluxo.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9" name="Imagem 36" descr="http://tdn.totvs.com/download/attachments/126715207/40.png?version=1&amp;modificationDate=1393447681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1" y="1966361"/>
            <a:ext cx="137174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31" y="3144935"/>
            <a:ext cx="4829175" cy="4695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7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762298"/>
            <a:ext cx="11477246" cy="1071785"/>
          </a:xfrm>
        </p:spPr>
        <p:txBody>
          <a:bodyPr/>
          <a:lstStyle/>
          <a:p>
            <a:pPr marL="0" indent="0">
              <a:buNone/>
            </a:pPr>
            <a:r>
              <a:rPr lang="pt-BR" b="1" dirty="0" err="1"/>
              <a:t>Swinlane</a:t>
            </a:r>
            <a:br>
              <a:rPr lang="pt-BR" b="1" dirty="0"/>
            </a:br>
            <a:r>
              <a:rPr lang="pt-BR" sz="2400" dirty="0"/>
              <a:t>Utilizar para organizar os processos de um diagrama, definindo o escopo de cada processo e possibilitando identificar os papéis responsáveis pela execução de cada atividade do processo, nome e cores podem ser alteradas.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946" y="3774823"/>
            <a:ext cx="4875345" cy="4669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Imagem 38" descr="http://tdn.totvs.com/download/attachments/126715207/swinlane.png?version=1&amp;modificationDate=1393448036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4" y="1762298"/>
            <a:ext cx="115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762298"/>
            <a:ext cx="11477246" cy="107178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Subprocesso</a:t>
            </a:r>
            <a:br>
              <a:rPr lang="pt-BR" b="1" dirty="0"/>
            </a:br>
            <a:r>
              <a:rPr lang="pt-BR" sz="2400" dirty="0"/>
              <a:t>Alterar as características do componente e selecionar qual subprocesso será inicializado ao chegar nesta atividade.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97" descr="http://tdn.totvs.com/download/attachments/126715094/30.png?version=1&amp;modificationDate=1393445949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2" y="1818640"/>
            <a:ext cx="11475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4836423" y="3703403"/>
            <a:ext cx="6178391" cy="4124816"/>
            <a:chOff x="8884488" y="3813131"/>
            <a:chExt cx="6178391" cy="412481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4488" y="3813131"/>
              <a:ext cx="5657850" cy="352425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3006" y="6736814"/>
              <a:ext cx="4379873" cy="120113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053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762298"/>
            <a:ext cx="11477246" cy="107178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Subprocesso Ad Hoc</a:t>
            </a:r>
            <a:br>
              <a:rPr lang="pt-BR" b="1" dirty="0"/>
            </a:br>
            <a:r>
              <a:rPr lang="pt-BR" sz="2400" dirty="0"/>
              <a:t>Criar lista de tarefas, definir o que será feito  o responsável em executar a tarefa e qual o prazo. 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9" name="Imagem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61" y="1762298"/>
            <a:ext cx="121779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941912" y="3308266"/>
            <a:ext cx="5967413" cy="4824103"/>
            <a:chOff x="4941912" y="3308266"/>
            <a:chExt cx="5967413" cy="482410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912" y="3308266"/>
              <a:ext cx="4000500" cy="43338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500" y="6836969"/>
              <a:ext cx="3933825" cy="1295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684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suas propriedades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2186996" y="1762298"/>
            <a:ext cx="11477246" cy="107178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Fork e Join</a:t>
            </a:r>
            <a:br>
              <a:rPr lang="pt-BR" b="1" dirty="0"/>
            </a:br>
            <a:r>
              <a:rPr lang="pt-BR" sz="2400" dirty="0"/>
              <a:t>Em ambos os componentes, temos apenas o atributo nome que pode ser alterado.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10" name="Imagem 2" descr="http://tdn.totvs.com/download/attachments/126715142/36.png?version=1&amp;modificationDate=1393445505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95" y="1818640"/>
            <a:ext cx="612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66" y="3138734"/>
            <a:ext cx="4813105" cy="3391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86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6035" y="2007386"/>
            <a:ext cx="12951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Sobre Processos de Negócio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Conheça os Componentes e Configurações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Desenvolva Processos no Editor Web</a:t>
            </a:r>
            <a:endParaRPr lang="pt-BR" sz="2800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Aprenda os mecanismos de atribuição</a:t>
            </a:r>
            <a:endParaRPr lang="pt-BR" sz="2800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Crie formulários dinâmicos</a:t>
            </a:r>
            <a:endParaRPr lang="pt-BR" sz="2800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rebuchet MS" panose="020B0603020202020204" pitchFamily="34" charset="0"/>
              </a:rPr>
              <a:t>Disponibilize os processos para usuários</a:t>
            </a:r>
            <a:endParaRPr lang="pt-BR" sz="2800" dirty="0">
              <a:latin typeface="Trebuchet MS" panose="020B0603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26035" y="5980837"/>
            <a:ext cx="11513765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i="1" dirty="0">
                <a:solidFill>
                  <a:srgbClr val="636463"/>
                </a:solidFill>
                <a:latin typeface="Trebuchet MS"/>
                <a:cs typeface="Trebuchet MS"/>
              </a:rPr>
              <a:t>Tempo de duração : 8 horas* (presencial)</a:t>
            </a:r>
          </a:p>
        </p:txBody>
      </p:sp>
    </p:spTree>
    <p:extLst>
      <p:ext uri="{BB962C8B-B14F-4D97-AF65-F5344CB8AC3E}">
        <p14:creationId xmlns:p14="http://schemas.microsoft.com/office/powerpoint/2010/main" val="48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 err="1"/>
              <a:t>QuiZ</a:t>
            </a:r>
            <a:r>
              <a:rPr lang="pt-BR" dirty="0"/>
              <a:t> – Conheço os componentes bpmn!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671851" y="1818640"/>
            <a:ext cx="12940261" cy="519996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Qual o componente de diagrama do fluig por ser utilizado uma única vez ? </a:t>
            </a:r>
            <a:br>
              <a:rPr lang="pt-BR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636463"/>
                </a:solidFill>
              </a:rPr>
              <a:t>Início comum , Automático, Fim comum </a:t>
            </a:r>
            <a:br>
              <a:rPr lang="pt-BR" sz="2000" dirty="0">
                <a:solidFill>
                  <a:srgbClr val="636463"/>
                </a:solidFill>
              </a:rPr>
            </a:br>
            <a:br>
              <a:rPr lang="pt-BR" sz="1800" i="1" dirty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Ao criar uma lista de atividades onde podemos definir quem serão os responsáveis e o prazo, estamos falando de qual componente ?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636463"/>
                </a:solidFill>
              </a:rPr>
              <a:t>Atividade, Subprocesso Ad Hoc, </a:t>
            </a:r>
            <a:r>
              <a:rPr lang="pt-BR" sz="2000" dirty="0" err="1">
                <a:solidFill>
                  <a:srgbClr val="636463"/>
                </a:solidFill>
              </a:rPr>
              <a:t>Swinlane</a:t>
            </a:r>
            <a:br>
              <a:rPr lang="pt-BR" sz="2000" dirty="0">
                <a:solidFill>
                  <a:srgbClr val="636463"/>
                </a:solidFill>
              </a:rPr>
            </a:b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Qual componente é utilizado para definir o escopo de cada processo  e possibilita identificar os papéis responsáveis pela execução ? 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Atividade , Documento, </a:t>
            </a:r>
            <a:r>
              <a:rPr lang="pt-BR" sz="2000" dirty="0" err="1">
                <a:solidFill>
                  <a:srgbClr val="636463"/>
                </a:solidFill>
              </a:rPr>
              <a:t>Swinlane</a:t>
            </a:r>
            <a:br>
              <a:rPr lang="pt-BR" sz="2000" dirty="0">
                <a:solidFill>
                  <a:srgbClr val="636463"/>
                </a:solidFill>
              </a:rPr>
            </a:b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endParaRPr lang="pt-BR" sz="2000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130" y="7401910"/>
            <a:ext cx="1408527" cy="13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 err="1"/>
              <a:t>QuiZ</a:t>
            </a:r>
            <a:r>
              <a:rPr lang="pt-BR" dirty="0"/>
              <a:t> – Conheço os componentes bpmn!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671851" y="1818640"/>
            <a:ext cx="13031701" cy="519996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Qual o componente de diagrama do fluig por ser utilizado uma única vez ? </a:t>
            </a:r>
            <a:br>
              <a:rPr lang="pt-BR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C00000"/>
                </a:solidFill>
              </a:rPr>
              <a:t>Início comum </a:t>
            </a:r>
            <a:r>
              <a:rPr lang="pt-BR" sz="2000" dirty="0">
                <a:solidFill>
                  <a:srgbClr val="636463"/>
                </a:solidFill>
              </a:rPr>
              <a:t>, Automático, Fim comum </a:t>
            </a:r>
            <a:br>
              <a:rPr lang="pt-BR" sz="2000" dirty="0">
                <a:solidFill>
                  <a:srgbClr val="636463"/>
                </a:solidFill>
              </a:rPr>
            </a:br>
            <a:br>
              <a:rPr lang="pt-BR" sz="1800" i="1" dirty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Ao criar uma lista de atividades onde podemos definir quem serão os responsáveis e o prazo, estamos falando de qual componente ?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636463"/>
                </a:solidFill>
              </a:rPr>
              <a:t>Atividade, </a:t>
            </a:r>
            <a:r>
              <a:rPr lang="pt-BR" sz="2000" dirty="0">
                <a:solidFill>
                  <a:srgbClr val="C00000"/>
                </a:solidFill>
              </a:rPr>
              <a:t>Subprocesso Ad Hoc</a:t>
            </a:r>
            <a:r>
              <a:rPr lang="pt-BR" sz="2000" dirty="0">
                <a:solidFill>
                  <a:srgbClr val="636463"/>
                </a:solidFill>
              </a:rPr>
              <a:t>, </a:t>
            </a:r>
            <a:r>
              <a:rPr lang="pt-BR" sz="2000" dirty="0" err="1">
                <a:solidFill>
                  <a:srgbClr val="636463"/>
                </a:solidFill>
              </a:rPr>
              <a:t>Swinlane</a:t>
            </a:r>
            <a:br>
              <a:rPr lang="pt-BR" sz="2000" dirty="0">
                <a:solidFill>
                  <a:srgbClr val="636463"/>
                </a:solidFill>
              </a:rPr>
            </a:b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Qual componente é utilizado para definir o escopo de cada processo  e possibilita identificar os papéis responsáveis pela execução ? 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Atividade , Documento, </a:t>
            </a:r>
            <a:r>
              <a:rPr lang="pt-BR" sz="2000" dirty="0" err="1">
                <a:solidFill>
                  <a:srgbClr val="C00000"/>
                </a:solidFill>
              </a:rPr>
              <a:t>Swinlane</a:t>
            </a:r>
            <a:br>
              <a:rPr lang="pt-BR" sz="2000" dirty="0">
                <a:solidFill>
                  <a:srgbClr val="636463"/>
                </a:solidFill>
              </a:rPr>
            </a:b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endParaRPr lang="pt-BR" sz="2000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025" y="6982030"/>
            <a:ext cx="1408527" cy="13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Desenvolva Processos </a:t>
            </a:r>
            <a:br>
              <a:rPr lang="pt-BR" dirty="0"/>
            </a:br>
            <a:r>
              <a:rPr lang="pt-BR" dirty="0"/>
              <a:t>NO editor web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74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Automatizando meu primeiro processo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78" y="3747091"/>
            <a:ext cx="9486900" cy="4162425"/>
          </a:xfrm>
          <a:prstGeom prst="rect">
            <a:avLst/>
          </a:prstGeom>
          <a:ln>
            <a:solidFill>
              <a:srgbClr val="58595B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960756" y="1770380"/>
            <a:ext cx="1286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ebuchet MS" panose="020B0603020202020204" pitchFamily="34" charset="0"/>
              </a:rPr>
              <a:t>Para configurar um novo processo, utilizamos o recurso de </a:t>
            </a:r>
            <a:r>
              <a:rPr lang="pt-BR" sz="2800" dirty="0" err="1">
                <a:latin typeface="Trebuchet MS" panose="020B0603020202020204" pitchFamily="34" charset="0"/>
              </a:rPr>
              <a:t>drag</a:t>
            </a:r>
            <a:r>
              <a:rPr lang="pt-BR" sz="2800" dirty="0">
                <a:latin typeface="Trebuchet MS" panose="020B0603020202020204" pitchFamily="34" charset="0"/>
              </a:rPr>
              <a:t> </a:t>
            </a:r>
            <a:r>
              <a:rPr lang="pt-BR" sz="2800" dirty="0" err="1">
                <a:latin typeface="Trebuchet MS" panose="020B0603020202020204" pitchFamily="34" charset="0"/>
              </a:rPr>
              <a:t>and</a:t>
            </a:r>
            <a:r>
              <a:rPr lang="pt-BR" sz="2800" dirty="0">
                <a:latin typeface="Trebuchet MS" panose="020B0603020202020204" pitchFamily="34" charset="0"/>
              </a:rPr>
              <a:t> </a:t>
            </a:r>
            <a:r>
              <a:rPr lang="pt-BR" sz="2800" dirty="0" err="1">
                <a:latin typeface="Trebuchet MS" panose="020B0603020202020204" pitchFamily="34" charset="0"/>
              </a:rPr>
              <a:t>drop</a:t>
            </a:r>
            <a:r>
              <a:rPr lang="pt-BR" sz="2800" dirty="0">
                <a:latin typeface="Trebuchet MS" panose="020B0603020202020204" pitchFamily="34" charset="0"/>
              </a:rPr>
              <a:t> para selecionar e posicionar os componentes na área de desenvolvimento.</a:t>
            </a:r>
          </a:p>
          <a:p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37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9385300" y="2939450"/>
            <a:ext cx="5156200" cy="5156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Até agora vimos muita </a:t>
            </a:r>
            <a:r>
              <a:rPr lang="pt-BR" dirty="0">
                <a:solidFill>
                  <a:srgbClr val="F15A22"/>
                </a:solidFill>
              </a:rPr>
              <a:t>teoria</a:t>
            </a:r>
            <a:r>
              <a:rPr lang="pt-BR" dirty="0"/>
              <a:t>, chegou a hora de colocar em prática tudo que </a:t>
            </a:r>
            <a:r>
              <a:rPr lang="pt-BR" dirty="0">
                <a:solidFill>
                  <a:srgbClr val="F15A22"/>
                </a:solidFill>
              </a:rPr>
              <a:t>aprendemos</a:t>
            </a:r>
            <a:r>
              <a:rPr lang="pt-BR" dirty="0"/>
              <a:t>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Vamos </a:t>
            </a:r>
            <a:r>
              <a:rPr lang="pt-BR" dirty="0">
                <a:solidFill>
                  <a:srgbClr val="F15A22"/>
                </a:solidFill>
              </a:rPr>
              <a:t>automatizar</a:t>
            </a:r>
            <a:r>
              <a:rPr lang="pt-BR" dirty="0"/>
              <a:t> nosso primeiro </a:t>
            </a:r>
            <a:r>
              <a:rPr lang="pt-BR" dirty="0">
                <a:solidFill>
                  <a:srgbClr val="F15A22"/>
                </a:solidFill>
              </a:rPr>
              <a:t>processo</a:t>
            </a:r>
            <a:r>
              <a:rPr lang="pt-B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1201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Atividades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693218" y="1671645"/>
            <a:ext cx="11400989" cy="5199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Utilize os componentes disponíveis no Editor Web para automatizar o processo da empresa [SUA EMPRESA] que consiste na aprovação de orçamento para a abertura de um novo ponto comercial. O solicitante necessita que o departamento de novos negócios aprove a requisição. Uma vez aprovado o processo finaliza, caso contrário envia para o departamento de Análise de segundo nível (Superintendência de novos negócios) que também pode aprovar ou reprovar. </a:t>
            </a:r>
            <a:b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  <a:r>
              <a:rPr lang="pt-BR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Observações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As instruções do processo devem estar claras para os usuários envolvidos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 prazo de conclusão de 30 minutos para cada atividade deve ser configurado</a:t>
            </a: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A Superintendência de novos negócios pode retornar a atividade para o solicitante</a:t>
            </a:r>
          </a:p>
          <a:p>
            <a:pPr marL="1257300" lvl="2" indent="-457200">
              <a:buFont typeface="+mj-lt"/>
              <a:buAutoNum type="alphaLcParenR"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800100" lvl="2" indent="0">
              <a:buNone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800100" lvl="2" indent="0">
              <a:buNone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800100" lvl="2" indent="0">
              <a:buNone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857250" lvl="1" indent="-457200">
              <a:buFont typeface="+mj-lt"/>
              <a:buAutoNum type="alphaLcParenR"/>
            </a:pPr>
            <a:endParaRPr lang="pt-BR" sz="16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Atividades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656642" y="1671644"/>
            <a:ext cx="11400989" cy="71424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Desenvolva um processo para cadastro de novo ponto comercial, este processo terá apenas uma atividade para cadastro a qual deve ser enviada à usuários que estejam relacionados ao papel digitadores.</a:t>
            </a: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Observações</a:t>
            </a:r>
            <a:endParaRPr lang="pt-BR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O papel digitadores deve ser criado e ao menos um usuário deve ser relacionado</a:t>
            </a: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Edite o primeiro processo onde após as atividades de aprovação (Departamento de novos negócios e Superintendência) , o subprocesso de cadastro seja iniciado, após finalizar o subprocesso , o processo pai também pode ser finalizado.</a:t>
            </a: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b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Observações</a:t>
            </a:r>
            <a:endParaRPr lang="pt-BR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Realize solicitações do processo pai e visualize o comportamento do subprocesso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857250" lvl="1" indent="-457200">
              <a:buFont typeface="+mj-lt"/>
              <a:buAutoNum type="alphaLcParenR"/>
            </a:pPr>
            <a:endParaRPr lang="pt-BR" sz="16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/>
              <a:t>Atividades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10" y="2357437"/>
            <a:ext cx="13173411" cy="493871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76310" y="1818640"/>
            <a:ext cx="1153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Novo ponto comercial</a:t>
            </a: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160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Atividades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10" y="2377911"/>
            <a:ext cx="11725275" cy="1466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76310" y="1818640"/>
            <a:ext cx="1153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SubProcesso</a:t>
            </a:r>
            <a:r>
              <a:rPr lang="pt-BR" sz="28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- Cadastro de novo ponto</a:t>
            </a: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7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Conheça Mecanismos de Atribuição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14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Sobre Processos </a:t>
            </a:r>
            <a:br>
              <a:rPr lang="pt-BR" dirty="0"/>
            </a:br>
            <a:r>
              <a:rPr lang="pt-BR" dirty="0"/>
              <a:t>de Negócio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13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O que são mecanismos de atribuição ?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1709230" y="1818640"/>
            <a:ext cx="12110402" cy="5873116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pt-BR" dirty="0"/>
              <a:t>Os Mecanismos de Atribuição permitem restringir as opções de usuários que podem receber ou assumir uma determinada atividade do processo</a:t>
            </a:r>
          </a:p>
          <a:p>
            <a:endParaRPr lang="pt-BR" sz="2400" dirty="0"/>
          </a:p>
          <a:p>
            <a:pPr>
              <a:lnSpc>
                <a:spcPts val="3700"/>
              </a:lnSpc>
            </a:pPr>
            <a:r>
              <a:rPr lang="pt-BR" dirty="0"/>
              <a:t>Cada mecanismo permite que apenas determinado usuário ou usuários estabelecidos pela lógica interna do mecanismo tenham controle sobre a respectiva atividade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17" y="4883267"/>
            <a:ext cx="8280000" cy="2808489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11546414" y="5443903"/>
            <a:ext cx="1440000" cy="1440000"/>
            <a:chOff x="12769609" y="5831919"/>
            <a:chExt cx="1440000" cy="1440000"/>
          </a:xfrm>
        </p:grpSpPr>
        <p:sp>
          <p:nvSpPr>
            <p:cNvPr id="9" name="Elipse 8"/>
            <p:cNvSpPr/>
            <p:nvPr/>
          </p:nvSpPr>
          <p:spPr>
            <a:xfrm>
              <a:off x="12769609" y="5831919"/>
              <a:ext cx="1440000" cy="1440000"/>
            </a:xfrm>
            <a:prstGeom prst="ellipse">
              <a:avLst/>
            </a:prstGeom>
            <a:solidFill>
              <a:schemeClr val="accent4"/>
            </a:solidFill>
            <a:ln w="19050" cap="rnd">
              <a:noFill/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10" name="Imagem 9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803" y="6047919"/>
              <a:ext cx="1023611" cy="1008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1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9517325" cy="1292696"/>
          </a:xfrm>
        </p:spPr>
        <p:txBody>
          <a:bodyPr/>
          <a:lstStyle/>
          <a:p>
            <a:r>
              <a:rPr lang="pt-BR" dirty="0"/>
              <a:t>Quais tipos de mecanismo podemos utilizar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0664845"/>
              </p:ext>
            </p:extLst>
          </p:nvPr>
        </p:nvGraphicFramePr>
        <p:xfrm>
          <a:off x="2184400" y="2481072"/>
          <a:ext cx="12110037" cy="4968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2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Atribuição</a:t>
                      </a:r>
                      <a:endParaRPr lang="pt-BR" sz="2800" b="1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Descrição</a:t>
                      </a:r>
                      <a:endParaRPr lang="pt-BR" sz="2800" b="1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Para um Papel (Pool)</a:t>
                      </a:r>
                      <a:endParaRPr lang="pt-BR" sz="2800" b="0" i="0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Qualquer um dos usuários no papel escolhido pode assumir as tarefas para completá-las</a:t>
                      </a:r>
                    </a:p>
                  </a:txBody>
                  <a:tcPr marL="37107" marR="3710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Para um Grupo (Pool)</a:t>
                      </a:r>
                      <a:endParaRPr lang="pt-BR" sz="2800" b="0" i="0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Qualquer um dos usuários no grupo escolhido pode assumir as tarefas para completá-las</a:t>
                      </a:r>
                    </a:p>
                  </a:txBody>
                  <a:tcPr marL="37107" marR="3710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Por Associação</a:t>
                      </a:r>
                      <a:endParaRPr lang="pt-BR" sz="2800" b="0" i="0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Permite compor lógicas complexas de atribuição através da associação de vários mecanismos</a:t>
                      </a:r>
                    </a:p>
                  </a:txBody>
                  <a:tcPr marL="37107" marR="3710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Por Campo de Formulário</a:t>
                      </a:r>
                      <a:endParaRPr lang="pt-BR" sz="2800" b="0" i="0" dirty="0">
                        <a:latin typeface="Trebuchet MS" panose="020B0603020202020204" pitchFamily="34" charset="0"/>
                      </a:endParaRPr>
                    </a:p>
                  </a:txBody>
                  <a:tcPr marL="37107" marR="37107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4572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Permite atribuir tarefas ao usuário informado em um campo do formulário do processo</a:t>
                      </a:r>
                    </a:p>
                  </a:txBody>
                  <a:tcPr marL="37107" marR="37107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646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9462461" cy="1292696"/>
          </a:xfrm>
        </p:spPr>
        <p:txBody>
          <a:bodyPr/>
          <a:lstStyle/>
          <a:p>
            <a:r>
              <a:rPr lang="pt-BR" dirty="0"/>
              <a:t>Quais tipos de mecanismo podemos utilizar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9196"/>
              </p:ext>
            </p:extLst>
          </p:nvPr>
        </p:nvGraphicFramePr>
        <p:xfrm>
          <a:off x="981129" y="2469733"/>
          <a:ext cx="13789479" cy="57890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2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4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kern="1200" dirty="0">
                          <a:latin typeface="Trebuchet MS" panose="020B0603020202020204" pitchFamily="34" charset="0"/>
                        </a:rPr>
                        <a:t>Atribuição</a:t>
                      </a:r>
                      <a:endParaRPr lang="pt-BR" sz="280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3500"/>
                        </a:lnSpc>
                      </a:pPr>
                      <a:r>
                        <a:rPr lang="pt-BR" sz="2800" kern="1200" dirty="0">
                          <a:latin typeface="Trebuchet MS" panose="020B0603020202020204" pitchFamily="34" charset="0"/>
                        </a:rPr>
                        <a:t>Descrição</a:t>
                      </a:r>
                      <a:endParaRPr lang="pt-BR" sz="280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23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pt-BR" sz="2800" b="0" dirty="0">
                          <a:latin typeface="Trebuchet MS" panose="020B0603020202020204" pitchFamily="34" charset="0"/>
                        </a:rPr>
                        <a:t>Por Executor de Atividade</a:t>
                      </a:r>
                      <a:endParaRPr lang="pt-BR" sz="2800" b="0" i="0" dirty="0">
                        <a:latin typeface="Trebuchet MS" panose="020B0603020202020204" pitchFamily="34" charset="0"/>
                      </a:endParaRPr>
                    </a:p>
                  </a:txBody>
                  <a:tcPr marL="44671" marR="44671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>
                        <a:lnSpc>
                          <a:spcPts val="3600"/>
                        </a:lnSpc>
                        <a:spcBef>
                          <a:spcPts val="0"/>
                        </a:spcBef>
                      </a:pPr>
                      <a:r>
                        <a:rPr lang="pt-BR" sz="2800" dirty="0">
                          <a:latin typeface="Trebuchet MS" panose="020B0603020202020204" pitchFamily="34" charset="0"/>
                        </a:rPr>
                        <a:t>Permite selecionar os usuários que executaram uma atividade anterior</a:t>
                      </a:r>
                    </a:p>
                  </a:txBody>
                  <a:tcPr marL="44671" marR="44671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2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3600"/>
                        </a:lnSpc>
                      </a:pPr>
                      <a:r>
                        <a:rPr lang="pt-BR" sz="2800" b="0" kern="1200" dirty="0">
                          <a:latin typeface="Trebuchet MS" panose="020B0603020202020204" pitchFamily="34" charset="0"/>
                        </a:rPr>
                        <a:t>Por Grupo</a:t>
                      </a:r>
                      <a:endParaRPr lang="pt-BR" sz="28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defTabSz="457200" rtl="0" eaLnBrk="1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</a:pPr>
                      <a:r>
                        <a:rPr lang="pt-BR" sz="2800" kern="1200" dirty="0">
                          <a:latin typeface="Trebuchet MS" panose="020B0603020202020204" pitchFamily="34" charset="0"/>
                        </a:rPr>
                        <a:t>Permite filtrar apenas os usuários que façam parte de um determinado grupo</a:t>
                      </a:r>
                      <a:endParaRPr lang="pt-BR" sz="280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2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3600"/>
                        </a:lnSpc>
                      </a:pPr>
                      <a:r>
                        <a:rPr lang="pt-BR" sz="2800" b="0" kern="1200" dirty="0">
                          <a:latin typeface="Trebuchet MS" panose="020B0603020202020204" pitchFamily="34" charset="0"/>
                        </a:rPr>
                        <a:t>Por Grupos do Usuário</a:t>
                      </a:r>
                      <a:endParaRPr lang="pt-BR" sz="28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3600"/>
                        </a:lnSpc>
                        <a:spcBef>
                          <a:spcPts val="0"/>
                        </a:spcBef>
                      </a:pPr>
                      <a:r>
                        <a:rPr lang="pt-BR" sz="28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Permite filtrar apenas os usuários cujos grupos ou grupo de trabalho sejam o mesmo do usuário (corrente ou solicitante)</a:t>
                      </a:r>
                    </a:p>
                  </a:txBody>
                  <a:tcPr marL="44671" marR="44671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2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3600"/>
                        </a:lnSpc>
                      </a:pPr>
                      <a:r>
                        <a:rPr lang="pt-BR" sz="2800" b="0" kern="1200" dirty="0">
                          <a:latin typeface="Trebuchet MS" panose="020B0603020202020204" pitchFamily="34" charset="0"/>
                        </a:rPr>
                        <a:t>Por Papel</a:t>
                      </a:r>
                      <a:endParaRPr lang="pt-BR" sz="28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defTabSz="457200" rtl="0" eaLnBrk="1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</a:pPr>
                      <a:r>
                        <a:rPr lang="pt-BR" sz="2800" kern="1200" dirty="0">
                          <a:latin typeface="Trebuchet MS" panose="020B0603020202020204" pitchFamily="34" charset="0"/>
                        </a:rPr>
                        <a:t>Permite filtrar apenas os usuários que possuam um determinado papel</a:t>
                      </a:r>
                      <a:endParaRPr lang="pt-BR" sz="280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1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3600"/>
                        </a:lnSpc>
                      </a:pPr>
                      <a:r>
                        <a:rPr lang="pt-BR" sz="2800" b="0" kern="1200" dirty="0">
                          <a:latin typeface="Trebuchet MS" panose="020B0603020202020204" pitchFamily="34" charset="0"/>
                        </a:rPr>
                        <a:t>Por Usuário</a:t>
                      </a:r>
                      <a:endParaRPr lang="pt-BR" sz="28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defTabSz="457200" rtl="0" eaLnBrk="1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</a:pPr>
                      <a:r>
                        <a:rPr lang="pt-BR" sz="2800" kern="1200" dirty="0">
                          <a:latin typeface="Trebuchet MS" panose="020B0603020202020204" pitchFamily="34" charset="0"/>
                        </a:rPr>
                        <a:t>Permite atribuir tarefas a um usuário específico</a:t>
                      </a:r>
                      <a:endParaRPr lang="pt-BR" sz="280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4671" marR="44671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22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10248845" cy="1292696"/>
          </a:xfrm>
        </p:spPr>
        <p:txBody>
          <a:bodyPr/>
          <a:lstStyle/>
          <a:p>
            <a:pPr fontAlgn="ctr"/>
            <a:r>
              <a:rPr lang="pt-BR" dirty="0"/>
              <a:t>Características do mecanismo por Associação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97619" y="7185272"/>
            <a:ext cx="2665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66700">
              <a:buClr>
                <a:srgbClr val="254061"/>
              </a:buClr>
              <a:defRPr/>
            </a:pPr>
            <a:r>
              <a:rPr lang="pt-BR" sz="1800" b="0" dirty="0">
                <a:latin typeface="Trebuchet MS" panose="020B0603020202020204" pitchFamily="34" charset="0"/>
                <a:ea typeface="Open Sans" pitchFamily="34" charset="0"/>
                <a:cs typeface="Open Sans" pitchFamily="34" charset="0"/>
              </a:rPr>
              <a:t>Todos os usuários em todos os mecanismos</a:t>
            </a:r>
          </a:p>
        </p:txBody>
      </p:sp>
      <p:sp>
        <p:nvSpPr>
          <p:cNvPr id="7" name="PPTShape_0"/>
          <p:cNvSpPr txBox="1">
            <a:spLocks noChangeArrowheads="1"/>
          </p:cNvSpPr>
          <p:nvPr/>
        </p:nvSpPr>
        <p:spPr bwMode="auto">
          <a:xfrm>
            <a:off x="8716069" y="7199384"/>
            <a:ext cx="29080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66700">
              <a:buClr>
                <a:srgbClr val="254061"/>
              </a:buClr>
              <a:defRPr/>
            </a:pPr>
            <a:r>
              <a:rPr lang="pt-BR" sz="1800" b="0" dirty="0">
                <a:latin typeface="Trebuchet MS" panose="020B0603020202020204" pitchFamily="34" charset="0"/>
                <a:ea typeface="Open Sans" pitchFamily="34" charset="0"/>
                <a:cs typeface="Open Sans" pitchFamily="34" charset="0"/>
              </a:rPr>
              <a:t>Apenas usuários comuns a todos os mecanismos</a:t>
            </a:r>
          </a:p>
        </p:txBody>
      </p:sp>
      <p:pic>
        <p:nvPicPr>
          <p:cNvPr id="8" name="Imagem 7" descr="circulo_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949" y="5758696"/>
            <a:ext cx="1916569" cy="12796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pic>
        <p:nvPicPr>
          <p:cNvPr id="9" name="Imagem 8" descr="circulo_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787" y="5791913"/>
            <a:ext cx="1916569" cy="1279678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637182" y="1818640"/>
            <a:ext cx="12702671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Não é recomendada a inclusão de mecanismos em </a:t>
            </a:r>
            <a:r>
              <a:rPr lang="pt-BR" sz="2800" b="1" dirty="0">
                <a:solidFill>
                  <a:srgbClr val="636463"/>
                </a:solidFill>
                <a:latin typeface="Trebuchet MS"/>
                <a:cs typeface="Trebuchet MS"/>
              </a:rPr>
              <a:t>pool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 (Para um grupo/papel) em atribuições por associação, pois neste caso não haveria nenhum responsável do grupo ou papel configurado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  <a:p>
            <a:pPr marL="457200" indent="-4572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Como enviar a atividade para o superior imediato do usuário utilizando o Mecanismo de Atribuição por Associação: </a:t>
            </a:r>
          </a:p>
          <a:p>
            <a:pPr marL="457200" indent="-4572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  <a:p>
            <a:pPr marL="457200" indent="-4572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  <a:p>
            <a:pPr marL="457200" indent="-4572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  <a:p>
            <a:pPr algn="just">
              <a:lnSpc>
                <a:spcPts val="3700"/>
              </a:lnSpc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Tipos de Associação:</a:t>
            </a:r>
          </a:p>
        </p:txBody>
      </p:sp>
      <p:pic>
        <p:nvPicPr>
          <p:cNvPr id="12" name="Imagem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64" y="4215450"/>
            <a:ext cx="438690" cy="432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27333" y="603374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4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9901373" cy="1292696"/>
          </a:xfrm>
        </p:spPr>
        <p:txBody>
          <a:bodyPr/>
          <a:lstStyle/>
          <a:p>
            <a:pPr fontAlgn="ctr"/>
            <a:r>
              <a:rPr lang="pt-BR" dirty="0"/>
              <a:t>Campo de Formulário, porque este é diferente 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638355" y="2425572"/>
            <a:ext cx="12110402" cy="58731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campo definido no mecanismo deve ser </a:t>
            </a:r>
            <a:r>
              <a:rPr lang="pt-BR" b="1" dirty="0"/>
              <a:t>obrigatoriamente</a:t>
            </a:r>
            <a:r>
              <a:rPr lang="pt-BR" dirty="0"/>
              <a:t> </a:t>
            </a:r>
            <a:r>
              <a:rPr lang="pt-BR" b="1" dirty="0"/>
              <a:t>preenchido</a:t>
            </a:r>
            <a:r>
              <a:rPr lang="pt-BR" dirty="0"/>
              <a:t> no formulário com a identificação da matrícula de um usuário ativo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dirty="0"/>
              <a:t>Caso o campo não esteja preenchido ou contenha um usuário inválido, não será possível avançar para a próxima atividade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CARACTERÍSTICAS SOBRE Mecanismos de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Na atividade </a:t>
            </a:r>
            <a:r>
              <a:rPr lang="pt-BR" b="1" dirty="0"/>
              <a:t>Inicial</a:t>
            </a:r>
            <a:r>
              <a:rPr lang="pt-BR" dirty="0"/>
              <a:t> dos processos e seleção de </a:t>
            </a:r>
            <a:r>
              <a:rPr lang="pt-BR" b="1" dirty="0"/>
              <a:t>Gestores</a:t>
            </a:r>
            <a:r>
              <a:rPr lang="pt-BR" dirty="0"/>
              <a:t>, apenas os seguintes mecanismos de atribuição serão exibidos: por Associação, por Grupo, por Papel e por Usuário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Mecanismo  de Atribuição Personalizado</a:t>
            </a:r>
            <a:r>
              <a:rPr lang="pt-BR" dirty="0"/>
              <a:t>: pode utilizar lógicas mais complexas e específicas para definir o responsável pela atividade: </a:t>
            </a:r>
          </a:p>
        </p:txBody>
      </p:sp>
      <p:pic>
        <p:nvPicPr>
          <p:cNvPr id="4" name="Imagem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641" y="5941638"/>
            <a:ext cx="511804" cy="50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2" y="3042743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00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9385300" y="2939450"/>
            <a:ext cx="5156200" cy="5156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Em nosso exercício anterior, </a:t>
            </a:r>
            <a:r>
              <a:rPr lang="pt-BR" dirty="0">
                <a:solidFill>
                  <a:srgbClr val="F15A22"/>
                </a:solidFill>
              </a:rPr>
              <a:t>automatizamos</a:t>
            </a:r>
            <a:r>
              <a:rPr lang="pt-BR" dirty="0"/>
              <a:t> o processo de ponto de venda através do </a:t>
            </a:r>
            <a:r>
              <a:rPr lang="pt-BR" dirty="0">
                <a:solidFill>
                  <a:srgbClr val="F15A22"/>
                </a:solidFill>
              </a:rPr>
              <a:t>editor web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Agora, vamos determinar quem serão os </a:t>
            </a:r>
            <a:r>
              <a:rPr lang="pt-BR" dirty="0">
                <a:solidFill>
                  <a:srgbClr val="F15A22"/>
                </a:solidFill>
              </a:rPr>
              <a:t>papéis</a:t>
            </a:r>
            <a:r>
              <a:rPr lang="pt-BR" dirty="0"/>
              <a:t>, </a:t>
            </a:r>
            <a:r>
              <a:rPr lang="pt-BR" dirty="0">
                <a:solidFill>
                  <a:srgbClr val="F15A22"/>
                </a:solidFill>
              </a:rPr>
              <a:t>grupos</a:t>
            </a:r>
            <a:r>
              <a:rPr lang="pt-BR" dirty="0"/>
              <a:t> ou </a:t>
            </a:r>
            <a:r>
              <a:rPr lang="pt-BR" dirty="0">
                <a:solidFill>
                  <a:srgbClr val="F15A22"/>
                </a:solidFill>
              </a:rPr>
              <a:t>usuários</a:t>
            </a:r>
            <a:r>
              <a:rPr lang="pt-BR" dirty="0"/>
              <a:t> responsáveis por cada atividade envolvida no </a:t>
            </a:r>
            <a:r>
              <a:rPr lang="pt-BR" dirty="0">
                <a:solidFill>
                  <a:srgbClr val="F15A22"/>
                </a:solidFill>
              </a:rPr>
              <a:t>processo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Atividades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711506" y="1818640"/>
            <a:ext cx="11400989" cy="5199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A atividade de requisição de novo ponto de venda deve ser atribuída à usuários que pertençam ao grupo de “Novas oportunidades”, já os aprovadores da equipe de Novos Negócios, que possuem o papel de Aprovadores, serão os responsáveis pela atividade em questão, a atividade de aprovação da superintendência de novos negócios deverá ser atribuída ao seu usuário.</a:t>
            </a:r>
          </a:p>
          <a:p>
            <a:pPr marL="0" indent="0">
              <a:buNone/>
            </a:pP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  <a:r>
              <a:rPr lang="pt-BR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Observações</a:t>
            </a:r>
            <a:br>
              <a:rPr lang="pt-BR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endParaRPr lang="pt-BR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Criar  3(três) usuários com nomes fictícios, um grupo chamado Novas oportunidades e relacionar 2(dois) desses usuários a o grupo recém criado</a:t>
            </a:r>
            <a:endParaRPr lang="pt-BR" sz="16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Criar um papel chamado Aprovadores e relacionar o usuário recém criado e que não foi relacionado ao grupo novas oportunidades</a:t>
            </a: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Crie uma nova versão do processo de Novo ponto de venda e edite as atividades com seus respectivos mecanismos de atribuição conforme enunciado da atividade</a:t>
            </a:r>
          </a:p>
          <a:p>
            <a:pPr marL="1257300" lvl="2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Libere a versão do processo e faça uma requisição, acompanhe as interações realizando o </a:t>
            </a:r>
            <a:r>
              <a:rPr lang="pt-BR" sz="2000" dirty="0" err="1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login</a:t>
            </a: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com os diversos perfis.</a:t>
            </a:r>
          </a:p>
        </p:txBody>
      </p:sp>
    </p:spTree>
    <p:extLst>
      <p:ext uri="{BB962C8B-B14F-4D97-AF65-F5344CB8AC3E}">
        <p14:creationId xmlns:p14="http://schemas.microsoft.com/office/powerpoint/2010/main" val="20169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Crie formulários dinâmicos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9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dirty="0" err="1"/>
              <a:t>ecm</a:t>
            </a:r>
            <a:r>
              <a:rPr lang="pt-BR" dirty="0"/>
              <a:t> ?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11" y="2842768"/>
            <a:ext cx="5526000" cy="5526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186995" y="3062847"/>
            <a:ext cx="7736316" cy="332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O </a:t>
            </a:r>
            <a:r>
              <a:rPr lang="pt-BR" sz="2800" b="1" dirty="0">
                <a:solidFill>
                  <a:srgbClr val="636463"/>
                </a:solidFill>
                <a:latin typeface="Trebuchet MS"/>
                <a:cs typeface="Trebuchet MS"/>
              </a:rPr>
              <a:t>ECM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 (</a:t>
            </a:r>
            <a:r>
              <a:rPr lang="pt-BR" sz="2800" i="1" dirty="0">
                <a:solidFill>
                  <a:srgbClr val="636463"/>
                </a:solidFill>
                <a:latin typeface="Trebuchet MS"/>
                <a:cs typeface="Trebuchet MS"/>
              </a:rPr>
              <a:t>Enterprise </a:t>
            </a:r>
            <a:r>
              <a:rPr lang="pt-BR" sz="2800" i="1" dirty="0" err="1">
                <a:solidFill>
                  <a:srgbClr val="636463"/>
                </a:solidFill>
                <a:latin typeface="Trebuchet MS"/>
                <a:cs typeface="Trebuchet MS"/>
              </a:rPr>
              <a:t>Content</a:t>
            </a:r>
            <a:r>
              <a:rPr lang="pt-BR" sz="2800" i="1" dirty="0">
                <a:solidFill>
                  <a:srgbClr val="636463"/>
                </a:solidFill>
                <a:latin typeface="Trebuchet MS"/>
                <a:cs typeface="Trebuchet MS"/>
              </a:rPr>
              <a:t> Management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ou Gestão de Conteúdo Empresarial) assegura que arquivos importantes estejam sempre reunidos e protegidos em um só lugar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2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bpm</a:t>
            </a:r>
            <a:r>
              <a:rPr lang="pt-BR" dirty="0"/>
              <a:t> ?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95" y="1526032"/>
            <a:ext cx="5526000" cy="5526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304831" y="2239887"/>
            <a:ext cx="75245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636463"/>
                </a:solidFill>
                <a:latin typeface="Trebuchet MS"/>
                <a:cs typeface="Trebuchet MS"/>
              </a:rPr>
              <a:t>BPM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(Business </a:t>
            </a:r>
            <a:r>
              <a:rPr lang="pt-BR" sz="2800" dirty="0" err="1">
                <a:solidFill>
                  <a:srgbClr val="636463"/>
                </a:solidFill>
                <a:latin typeface="Trebuchet MS"/>
                <a:cs typeface="Trebuchet MS"/>
              </a:rPr>
              <a:t>Process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 Management ou Gerenciamento de Processos de Negócio) é uma abordagem para desenhar, identificar, executar, documentar, medir, monitorar, controlar e melhorar processos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3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077267" y="525944"/>
            <a:ext cx="10706045" cy="1292696"/>
          </a:xfrm>
        </p:spPr>
        <p:txBody>
          <a:bodyPr>
            <a:noAutofit/>
          </a:bodyPr>
          <a:lstStyle/>
          <a:p>
            <a:r>
              <a:rPr lang="pt-BR" dirty="0"/>
              <a:t>Qual a relação dos formulários </a:t>
            </a:r>
            <a:br>
              <a:rPr lang="pt-BR" dirty="0"/>
            </a:br>
            <a:r>
              <a:rPr lang="pt-BR" dirty="0"/>
              <a:t>com o ECM/GED E O BPM ?</a:t>
            </a:r>
            <a:br>
              <a:rPr lang="pt-BR" dirty="0"/>
            </a:br>
            <a:r>
              <a:rPr lang="pt-BR" dirty="0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650546" y="1818640"/>
            <a:ext cx="12707565" cy="55276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636463"/>
                </a:solidFill>
              </a:rPr>
              <a:t>Formulários desenvolvidos através do editor web da plataforma são armazenados automaticamente em um diretório do ECM/GED.</a:t>
            </a:r>
          </a:p>
          <a:p>
            <a:endParaRPr lang="pt-BR" dirty="0">
              <a:solidFill>
                <a:srgbClr val="636463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497392" y="3111336"/>
            <a:ext cx="5865793" cy="5527675"/>
            <a:chOff x="4041648" y="3111336"/>
            <a:chExt cx="5865793" cy="552767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391" y="3111336"/>
              <a:ext cx="4972050" cy="3514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1648" y="5358678"/>
              <a:ext cx="4291864" cy="328033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385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186995" y="525944"/>
            <a:ext cx="9535613" cy="1292696"/>
          </a:xfrm>
        </p:spPr>
        <p:txBody>
          <a:bodyPr>
            <a:normAutofit/>
          </a:bodyPr>
          <a:lstStyle/>
          <a:p>
            <a:r>
              <a:rPr lang="pt-BR" dirty="0"/>
              <a:t>Criar formulários através do Editor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7302273" y="2275840"/>
            <a:ext cx="7395910" cy="5864772"/>
            <a:chOff x="3844904" y="1608083"/>
            <a:chExt cx="8846338" cy="705811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904" y="1608083"/>
              <a:ext cx="8846338" cy="7058114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849" y="1989247"/>
              <a:ext cx="8096448" cy="4569208"/>
            </a:xfrm>
            <a:prstGeom prst="rect">
              <a:avLst/>
            </a:prstGeom>
          </p:spPr>
        </p:pic>
      </p:grpSp>
      <p:sp>
        <p:nvSpPr>
          <p:cNvPr id="14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1645920" y="1818640"/>
            <a:ext cx="5010912" cy="632197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Criar </a:t>
            </a:r>
            <a:r>
              <a:rPr lang="pt-BR" dirty="0">
                <a:solidFill>
                  <a:srgbClr val="F15A22"/>
                </a:solidFill>
              </a:rPr>
              <a:t>formulários</a:t>
            </a:r>
            <a:r>
              <a:rPr lang="pt-BR" dirty="0"/>
              <a:t> nunca foi tão </a:t>
            </a:r>
            <a:r>
              <a:rPr lang="pt-BR" dirty="0">
                <a:solidFill>
                  <a:srgbClr val="F15A22"/>
                </a:solidFill>
              </a:rPr>
              <a:t>fácil</a:t>
            </a:r>
            <a:r>
              <a:rPr lang="pt-BR" dirty="0"/>
              <a:t> utilizando o </a:t>
            </a:r>
            <a:r>
              <a:rPr lang="pt-BR" dirty="0">
                <a:solidFill>
                  <a:srgbClr val="F15A22"/>
                </a:solidFill>
              </a:rPr>
              <a:t>editor web</a:t>
            </a:r>
            <a:r>
              <a:rPr lang="pt-BR" dirty="0"/>
              <a:t> de formulários da plataforma </a:t>
            </a:r>
            <a:r>
              <a:rPr lang="pt-BR" dirty="0">
                <a:solidFill>
                  <a:srgbClr val="F15A22"/>
                </a:solidFill>
              </a:rPr>
              <a:t>fluig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Desde configurações </a:t>
            </a:r>
            <a:r>
              <a:rPr lang="pt-BR" dirty="0">
                <a:solidFill>
                  <a:srgbClr val="F15A22"/>
                </a:solidFill>
              </a:rPr>
              <a:t>básicas </a:t>
            </a:r>
            <a:r>
              <a:rPr lang="pt-BR" dirty="0"/>
              <a:t>como título, descrição e pasta de destino (GED), até recursos como :</a:t>
            </a:r>
          </a:p>
          <a:p>
            <a:r>
              <a:rPr lang="pt-BR" dirty="0" err="1"/>
              <a:t>Templates</a:t>
            </a:r>
            <a:r>
              <a:rPr lang="pt-BR" dirty="0"/>
              <a:t> </a:t>
            </a:r>
          </a:p>
          <a:p>
            <a:r>
              <a:rPr lang="pt-BR" dirty="0"/>
              <a:t>Campos dinâmicos</a:t>
            </a:r>
          </a:p>
          <a:p>
            <a:r>
              <a:rPr lang="pt-BR" dirty="0"/>
              <a:t>Regras de formulário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186995" y="525944"/>
            <a:ext cx="9535613" cy="1292696"/>
          </a:xfrm>
        </p:spPr>
        <p:txBody>
          <a:bodyPr>
            <a:normAutofit/>
          </a:bodyPr>
          <a:lstStyle/>
          <a:p>
            <a:r>
              <a:rPr lang="pt-BR" dirty="0"/>
              <a:t>Configurações do formulário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61" y="2275840"/>
            <a:ext cx="7395910" cy="5864772"/>
          </a:xfrm>
          <a:prstGeom prst="rect">
            <a:avLst/>
          </a:prstGeom>
        </p:spPr>
      </p:pic>
      <p:sp>
        <p:nvSpPr>
          <p:cNvPr id="14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1664208" y="1818640"/>
            <a:ext cx="4992624" cy="632197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Campos de formulário podem ser inseridos em </a:t>
            </a:r>
            <a:r>
              <a:rPr lang="pt-BR" dirty="0">
                <a:solidFill>
                  <a:srgbClr val="F15A22"/>
                </a:solidFill>
              </a:rPr>
              <a:t>conteúdo</a:t>
            </a:r>
            <a:r>
              <a:rPr lang="pt-BR" dirty="0"/>
              <a:t> do formulário e suas </a:t>
            </a:r>
            <a:r>
              <a:rPr lang="pt-BR" dirty="0">
                <a:solidFill>
                  <a:srgbClr val="F15A22"/>
                </a:solidFill>
              </a:rPr>
              <a:t>propriedades</a:t>
            </a:r>
            <a:r>
              <a:rPr lang="pt-BR" dirty="0"/>
              <a:t> editadas de acordo com a </a:t>
            </a:r>
            <a:r>
              <a:rPr lang="pt-BR" dirty="0">
                <a:solidFill>
                  <a:srgbClr val="F15A22"/>
                </a:solidFill>
              </a:rPr>
              <a:t>característica</a:t>
            </a:r>
            <a:r>
              <a:rPr lang="pt-BR" dirty="0"/>
              <a:t> de cada um.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15A22"/>
                </a:solidFill>
              </a:rPr>
              <a:t>Diversos</a:t>
            </a:r>
            <a:r>
              <a:rPr lang="pt-BR" dirty="0"/>
              <a:t> tipos de campos estão disponíveis, desde campos de texto simples até campos de pesquisa dinâmicas e </a:t>
            </a:r>
            <a:r>
              <a:rPr lang="pt-BR" dirty="0">
                <a:solidFill>
                  <a:srgbClr val="F15A22"/>
                </a:solidFill>
              </a:rPr>
              <a:t>muito mais</a:t>
            </a:r>
            <a:r>
              <a:rPr lang="pt-BR" dirty="0"/>
              <a:t>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365" y="2590876"/>
            <a:ext cx="6756302" cy="3795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077267" y="525944"/>
            <a:ext cx="10706045" cy="1292696"/>
          </a:xfrm>
        </p:spPr>
        <p:txBody>
          <a:bodyPr>
            <a:noAutofit/>
          </a:bodyPr>
          <a:lstStyle/>
          <a:p>
            <a:r>
              <a:rPr lang="pt-BR" dirty="0"/>
              <a:t>Regras nos campos de formulário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664208" y="1818641"/>
            <a:ext cx="12161520" cy="100076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636463"/>
                </a:solidFill>
              </a:rPr>
              <a:t>Podemos adicionar </a:t>
            </a:r>
            <a:r>
              <a:rPr lang="pt-BR" dirty="0">
                <a:solidFill>
                  <a:srgbClr val="F15A22"/>
                </a:solidFill>
              </a:rPr>
              <a:t>regras</a:t>
            </a:r>
            <a:r>
              <a:rPr lang="pt-BR" dirty="0">
                <a:solidFill>
                  <a:srgbClr val="636463"/>
                </a:solidFill>
              </a:rPr>
              <a:t> nos campos do </a:t>
            </a:r>
            <a:r>
              <a:rPr lang="pt-BR" dirty="0">
                <a:solidFill>
                  <a:srgbClr val="F15A22"/>
                </a:solidFill>
              </a:rPr>
              <a:t>formulário</a:t>
            </a:r>
            <a:r>
              <a:rPr lang="pt-BR" dirty="0">
                <a:solidFill>
                  <a:srgbClr val="636463"/>
                </a:solidFill>
              </a:rPr>
              <a:t> para definir o comportamento dos campos em </a:t>
            </a:r>
            <a:r>
              <a:rPr lang="pt-BR" dirty="0">
                <a:solidFill>
                  <a:srgbClr val="F15A22"/>
                </a:solidFill>
              </a:rPr>
              <a:t>todas as atividades </a:t>
            </a:r>
            <a:r>
              <a:rPr lang="pt-BR" dirty="0">
                <a:solidFill>
                  <a:srgbClr val="636463"/>
                </a:solidFill>
              </a:rPr>
              <a:t>do processo.</a:t>
            </a:r>
          </a:p>
          <a:p>
            <a:endParaRPr lang="pt-BR" dirty="0">
              <a:solidFill>
                <a:srgbClr val="636463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3111336"/>
            <a:ext cx="8129588" cy="38473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8" y="7750987"/>
            <a:ext cx="828000" cy="828000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487168" y="7664607"/>
            <a:ext cx="13438632" cy="100076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>
                <a:solidFill>
                  <a:srgbClr val="636463"/>
                </a:solidFill>
              </a:rPr>
              <a:t>Ao adicionar uma nova regra na combo “campo” aparece o texto informado na opção código para serviço de dados.</a:t>
            </a:r>
          </a:p>
          <a:p>
            <a:pPr fontAlgn="auto">
              <a:spcAft>
                <a:spcPts val="0"/>
              </a:spcAft>
            </a:pPr>
            <a:endParaRPr lang="pt-BR" dirty="0">
              <a:solidFill>
                <a:srgbClr val="63646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9385300" y="3015650"/>
            <a:ext cx="5988050" cy="5156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Já temos </a:t>
            </a:r>
            <a:r>
              <a:rPr lang="pt-BR" dirty="0">
                <a:solidFill>
                  <a:srgbClr val="F15A22"/>
                </a:solidFill>
              </a:rPr>
              <a:t>processo</a:t>
            </a:r>
            <a:r>
              <a:rPr lang="pt-BR" dirty="0"/>
              <a:t> e </a:t>
            </a:r>
            <a:r>
              <a:rPr lang="pt-BR" dirty="0">
                <a:solidFill>
                  <a:srgbClr val="F15A22"/>
                </a:solidFill>
              </a:rPr>
              <a:t>subprocesso</a:t>
            </a:r>
            <a:r>
              <a:rPr lang="pt-BR" dirty="0"/>
              <a:t> desenvolvidos, chegou a hora de disponibilizarmos a nossos usuários </a:t>
            </a:r>
            <a:r>
              <a:rPr lang="pt-BR" dirty="0">
                <a:solidFill>
                  <a:srgbClr val="F15A22"/>
                </a:solidFill>
              </a:rPr>
              <a:t>formulários</a:t>
            </a:r>
            <a:r>
              <a:rPr lang="pt-BR" dirty="0"/>
              <a:t> para inserir informações complementares que irão fazer com que nossos </a:t>
            </a:r>
            <a:r>
              <a:rPr lang="pt-BR" dirty="0">
                <a:solidFill>
                  <a:srgbClr val="F15A22"/>
                </a:solidFill>
              </a:rPr>
              <a:t>processos</a:t>
            </a:r>
            <a:r>
              <a:rPr lang="pt-BR" dirty="0"/>
              <a:t> fiquem mais </a:t>
            </a:r>
            <a:r>
              <a:rPr lang="pt-BR" dirty="0">
                <a:solidFill>
                  <a:srgbClr val="F15A22"/>
                </a:solidFill>
              </a:rPr>
              <a:t>dinâmicos</a:t>
            </a:r>
            <a:r>
              <a:rPr lang="pt-BR" dirty="0"/>
              <a:t> 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Atividades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186994" y="1525341"/>
            <a:ext cx="11400989" cy="5199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Crie uma nova versão do processo de cadastro de ponto comercial, adicione um formulário com os seguintes campos : </a:t>
            </a: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Solicitante 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Nome do ponto comercial;	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Endereço completo;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telefone de contato (com máscara);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Campo de seleção com as  opções se é Loja ou Quiosque (uma escolha);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Descrições gerais ( parágrafo);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Utilize as regras disponíveis e adicione nas atividades para explorar os recursos disponíveis e verificar o comportamento da plataforma</a:t>
            </a:r>
          </a:p>
          <a:p>
            <a:pPr marL="0" indent="0">
              <a:buNone/>
            </a:pPr>
            <a:b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</a:p>
          <a:p>
            <a:pPr marL="0" indent="0">
              <a:buNone/>
            </a:pPr>
            <a:br>
              <a:rPr lang="pt-BR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endParaRPr lang="pt-BR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5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Administre</a:t>
            </a:r>
          </a:p>
          <a:p>
            <a:r>
              <a:rPr lang="pt-BR" dirty="0"/>
              <a:t>as solicitações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Iniciar solicitações</a:t>
            </a:r>
          </a:p>
        </p:txBody>
      </p:sp>
      <p:sp>
        <p:nvSpPr>
          <p:cNvPr id="5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1013253" y="6355942"/>
            <a:ext cx="3196233" cy="211328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Favorito</a:t>
            </a:r>
          </a:p>
          <a:p>
            <a:pPr marL="0" indent="0">
              <a:buNone/>
            </a:pPr>
            <a:r>
              <a:rPr lang="pt-BR" sz="2400" dirty="0"/>
              <a:t>Processos abertos com frequência</a:t>
            </a:r>
          </a:p>
          <a:p>
            <a:pPr lvl="1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74" y="6332582"/>
            <a:ext cx="1143179" cy="1080000"/>
          </a:xfrm>
          <a:prstGeom prst="rect">
            <a:avLst/>
          </a:prstGeom>
        </p:spPr>
      </p:pic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2799350" y="1799053"/>
            <a:ext cx="4327164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Código Única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Solicitação possui código único de </a:t>
            </a:r>
            <a:r>
              <a:rPr lang="pt-BR" sz="2400" b="1" dirty="0">
                <a:solidFill>
                  <a:srgbClr val="F15A22"/>
                </a:solidFill>
              </a:rPr>
              <a:t>identificação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0" name="Espaço Reservado para Conteúdo 7"/>
          <p:cNvSpPr txBox="1">
            <a:spLocks/>
          </p:cNvSpPr>
          <p:nvPr/>
        </p:nvSpPr>
        <p:spPr>
          <a:xfrm>
            <a:off x="5397047" y="4026551"/>
            <a:ext cx="6446610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Versão Liberada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A solicitação segue com as atividades e fluxos definidos na </a:t>
            </a:r>
            <a:r>
              <a:rPr lang="pt-BR" sz="2400" b="1" dirty="0">
                <a:solidFill>
                  <a:srgbClr val="F15A22"/>
                </a:solidFill>
              </a:rPr>
              <a:t>versão de criação </a:t>
            </a:r>
            <a:r>
              <a:rPr lang="pt-BR" sz="2400" dirty="0"/>
              <a:t>mesmo quando novas versões forem liberadas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0" y="1799053"/>
            <a:ext cx="1080000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84" y="4032646"/>
            <a:ext cx="1210263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15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tarefas</a:t>
            </a:r>
          </a:p>
        </p:txBody>
      </p:sp>
      <p:sp>
        <p:nvSpPr>
          <p:cNvPr id="5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0026282" y="6080170"/>
            <a:ext cx="3196233" cy="211328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Filtro</a:t>
            </a:r>
          </a:p>
          <a:p>
            <a:pPr marL="0" indent="0">
              <a:buNone/>
            </a:pPr>
            <a:r>
              <a:rPr lang="pt-BR" sz="2400" dirty="0"/>
              <a:t>Por </a:t>
            </a:r>
            <a:r>
              <a:rPr lang="pt-BR" sz="2400" b="1" dirty="0">
                <a:solidFill>
                  <a:srgbClr val="F15A22"/>
                </a:solidFill>
              </a:rPr>
              <a:t>propriedades</a:t>
            </a:r>
            <a:r>
              <a:rPr lang="pt-BR" sz="2400" dirty="0">
                <a:solidFill>
                  <a:srgbClr val="F15A22"/>
                </a:solidFill>
              </a:rPr>
              <a:t> </a:t>
            </a:r>
            <a:r>
              <a:rPr lang="pt-BR" sz="2400" dirty="0"/>
              <a:t>das solicitações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2799350" y="1799053"/>
            <a:ext cx="4327164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Gráfico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Status das solicitações de forma </a:t>
            </a:r>
            <a:r>
              <a:rPr lang="pt-BR" sz="2400" b="1" dirty="0">
                <a:solidFill>
                  <a:srgbClr val="F15A22"/>
                </a:solidFill>
              </a:rPr>
              <a:t>visual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0" name="Espaço Reservado para Conteúdo 7"/>
          <p:cNvSpPr txBox="1">
            <a:spLocks/>
          </p:cNvSpPr>
          <p:nvPr/>
        </p:nvSpPr>
        <p:spPr>
          <a:xfrm>
            <a:off x="5585733" y="3966890"/>
            <a:ext cx="4762953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Listagem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Separadas por ação que o usuário desempenha nos processos.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59" y="6080170"/>
            <a:ext cx="1046523" cy="10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73" y="3966890"/>
            <a:ext cx="1076960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0" y="1799053"/>
            <a:ext cx="828368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36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Consultar solicitações</a:t>
            </a:r>
          </a:p>
        </p:txBody>
      </p:sp>
      <p:sp>
        <p:nvSpPr>
          <p:cNvPr id="5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9563234" y="5364100"/>
            <a:ext cx="4325421" cy="211328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Exportar</a:t>
            </a:r>
          </a:p>
          <a:p>
            <a:pPr marL="0" indent="0">
              <a:buNone/>
            </a:pPr>
            <a:r>
              <a:rPr lang="pt-BR" sz="2400" dirty="0"/>
              <a:t>O resultado da </a:t>
            </a:r>
            <a:r>
              <a:rPr lang="pt-BR" sz="2400" b="1" dirty="0">
                <a:solidFill>
                  <a:srgbClr val="F15A22"/>
                </a:solidFill>
              </a:rPr>
              <a:t>consulta</a:t>
            </a:r>
            <a:r>
              <a:rPr lang="pt-BR" sz="2400" dirty="0">
                <a:solidFill>
                  <a:srgbClr val="F15A22"/>
                </a:solidFill>
              </a:rPr>
              <a:t> </a:t>
            </a:r>
            <a:r>
              <a:rPr lang="pt-BR" sz="2400" dirty="0"/>
              <a:t>de solicitações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2799349" y="1799053"/>
            <a:ext cx="4777107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Propriedades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Consultar solicitações por </a:t>
            </a:r>
            <a:r>
              <a:rPr lang="pt-BR" sz="2400" b="1" dirty="0">
                <a:solidFill>
                  <a:srgbClr val="F15A22"/>
                </a:solidFill>
              </a:rPr>
              <a:t>status</a:t>
            </a:r>
            <a:r>
              <a:rPr lang="pt-BR" sz="2400" dirty="0"/>
              <a:t>, atividade atual, </a:t>
            </a:r>
            <a:r>
              <a:rPr lang="pt-BR" sz="2400" b="1" dirty="0">
                <a:solidFill>
                  <a:srgbClr val="F15A22"/>
                </a:solidFill>
              </a:rPr>
              <a:t>solicitante</a:t>
            </a:r>
            <a:r>
              <a:rPr lang="pt-BR" sz="2400" dirty="0">
                <a:solidFill>
                  <a:srgbClr val="F15A22"/>
                </a:solidFill>
              </a:rPr>
              <a:t> </a:t>
            </a:r>
            <a:r>
              <a:rPr lang="pt-BR" sz="2400" dirty="0"/>
              <a:t>e </a:t>
            </a:r>
            <a:r>
              <a:rPr lang="pt-BR" sz="2400" b="1" dirty="0">
                <a:solidFill>
                  <a:srgbClr val="F15A22"/>
                </a:solidFill>
              </a:rPr>
              <a:t>responsável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0" name="Espaço Reservado para Conteúdo 7"/>
          <p:cNvSpPr txBox="1">
            <a:spLocks/>
          </p:cNvSpPr>
          <p:nvPr/>
        </p:nvSpPr>
        <p:spPr>
          <a:xfrm>
            <a:off x="9563235" y="1818640"/>
            <a:ext cx="3615738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Administrador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Usuários administradores podem consultar </a:t>
            </a:r>
            <a:r>
              <a:rPr lang="pt-BR" sz="2400" b="1" dirty="0">
                <a:solidFill>
                  <a:srgbClr val="F15A22"/>
                </a:solidFill>
              </a:rPr>
              <a:t>todas as solicitações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0" y="1799053"/>
            <a:ext cx="828368" cy="1080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71" y="1818640"/>
            <a:ext cx="1306263" cy="900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927440" y="5381707"/>
            <a:ext cx="5242617" cy="1710945"/>
            <a:chOff x="2445706" y="5393250"/>
            <a:chExt cx="5242617" cy="1710945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706" y="5393250"/>
              <a:ext cx="1080953" cy="1080000"/>
            </a:xfrm>
            <a:prstGeom prst="rect">
              <a:avLst/>
            </a:prstGeom>
          </p:spPr>
        </p:pic>
        <p:sp>
          <p:nvSpPr>
            <p:cNvPr id="11" name="Espaço Reservado para Conteúdo 7"/>
            <p:cNvSpPr txBox="1">
              <a:spLocks/>
            </p:cNvSpPr>
            <p:nvPr/>
          </p:nvSpPr>
          <p:spPr>
            <a:xfrm>
              <a:off x="3526659" y="5393250"/>
              <a:ext cx="4161664" cy="1710945"/>
            </a:xfrm>
            <a:prstGeom prst="rect">
              <a:avLst/>
            </a:prstGeom>
          </p:spPr>
          <p:txBody>
            <a:bodyPr vert="horz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rgbClr val="58595B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rgbClr val="58595B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rgbClr val="58595B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rgbClr val="58595B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rgbClr val="58595B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/>
                <a:buNone/>
              </a:pPr>
              <a:r>
                <a:rPr lang="pt-BR" b="1" dirty="0"/>
                <a:t>Usuários</a:t>
              </a:r>
            </a:p>
            <a:p>
              <a:pPr marL="0" indent="0" fontAlgn="auto">
                <a:spcAft>
                  <a:spcPts val="0"/>
                </a:spcAft>
                <a:buFont typeface="Arial"/>
                <a:buNone/>
              </a:pPr>
              <a:r>
                <a:rPr lang="pt-BR" sz="2400" dirty="0"/>
                <a:t>Consultar solicitações que participou como </a:t>
              </a:r>
              <a:r>
                <a:rPr lang="pt-BR" sz="2400" b="1" dirty="0">
                  <a:solidFill>
                    <a:srgbClr val="F15A22"/>
                  </a:solidFill>
                </a:rPr>
                <a:t>solicitante</a:t>
              </a:r>
              <a:r>
                <a:rPr lang="pt-BR" sz="2400" dirty="0"/>
                <a:t>, </a:t>
              </a:r>
              <a:r>
                <a:rPr lang="pt-BR" sz="2400" b="1" dirty="0">
                  <a:solidFill>
                    <a:srgbClr val="F15A22"/>
                  </a:solidFill>
                </a:rPr>
                <a:t>responsável</a:t>
              </a:r>
              <a:r>
                <a:rPr lang="pt-BR" sz="2400" dirty="0">
                  <a:solidFill>
                    <a:srgbClr val="F15A22"/>
                  </a:solidFill>
                </a:rPr>
                <a:t> </a:t>
              </a:r>
              <a:r>
                <a:rPr lang="pt-BR" sz="2400" dirty="0"/>
                <a:t>ou </a:t>
              </a:r>
              <a:r>
                <a:rPr lang="pt-BR" sz="2400" b="1" dirty="0">
                  <a:solidFill>
                    <a:srgbClr val="F15A22"/>
                  </a:solidFill>
                </a:rPr>
                <a:t>gestor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09" y="5334950"/>
            <a:ext cx="1273025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25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/>
              <a:t>O que é processo 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04" y="5345586"/>
            <a:ext cx="4199906" cy="30501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1725192" y="1670681"/>
            <a:ext cx="12100535" cy="519996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Uma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sequência</a:t>
            </a: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continuada de fatos ou operações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processo</a:t>
            </a: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sempre tem o intuito de alcançar algum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resultado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Para que este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resultado</a:t>
            </a: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seja alcançado é necessário que sejam executadas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tarefas</a:t>
            </a: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(atividades)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Essas atividades devem ter uma sequência lógica de 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execução</a:t>
            </a:r>
            <a:r>
              <a:rPr lang="pt-BR" sz="24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 (fluxos)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6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Eliminar solicitações</a:t>
            </a:r>
          </a:p>
        </p:txBody>
      </p:sp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6114414" y="2379625"/>
            <a:ext cx="4370708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Eliminar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Apenas solicitações </a:t>
            </a:r>
            <a:r>
              <a:rPr lang="pt-BR" sz="2400" b="1" dirty="0">
                <a:solidFill>
                  <a:srgbClr val="F15A22"/>
                </a:solidFill>
              </a:rPr>
              <a:t>finalizadas</a:t>
            </a:r>
            <a:r>
              <a:rPr lang="pt-BR" sz="2400" dirty="0">
                <a:solidFill>
                  <a:srgbClr val="F15A22"/>
                </a:solidFill>
              </a:rPr>
              <a:t> </a:t>
            </a:r>
            <a:r>
              <a:rPr lang="pt-BR" sz="2400" dirty="0"/>
              <a:t>ou </a:t>
            </a:r>
            <a:r>
              <a:rPr lang="pt-BR" sz="2400" b="1" dirty="0">
                <a:solidFill>
                  <a:srgbClr val="F15A22"/>
                </a:solidFill>
              </a:rPr>
              <a:t>canceladas</a:t>
            </a:r>
          </a:p>
          <a:p>
            <a:pPr lvl="1"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11" name="Espaço Reservado para Conteúdo 7"/>
          <p:cNvSpPr txBox="1">
            <a:spLocks/>
          </p:cNvSpPr>
          <p:nvPr/>
        </p:nvSpPr>
        <p:spPr>
          <a:xfrm>
            <a:off x="6137516" y="5802622"/>
            <a:ext cx="3673146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Usuários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b="1" dirty="0">
                <a:solidFill>
                  <a:srgbClr val="F15A22"/>
                </a:solidFill>
              </a:rPr>
              <a:t>Administradores</a:t>
            </a:r>
            <a:r>
              <a:rPr lang="pt-BR" sz="2400" dirty="0"/>
              <a:t>, </a:t>
            </a:r>
            <a:r>
              <a:rPr lang="pt-BR" sz="2400" b="1" dirty="0">
                <a:solidFill>
                  <a:srgbClr val="F15A22"/>
                </a:solidFill>
              </a:rPr>
              <a:t>gestor</a:t>
            </a:r>
            <a:r>
              <a:rPr lang="pt-BR" sz="2400" dirty="0"/>
              <a:t> ou </a:t>
            </a:r>
            <a:r>
              <a:rPr lang="pt-BR" sz="2400" b="1" dirty="0">
                <a:solidFill>
                  <a:srgbClr val="F15A22"/>
                </a:solidFill>
              </a:rPr>
              <a:t>solicitante</a:t>
            </a:r>
            <a:r>
              <a:rPr lang="pt-BR" sz="2400" dirty="0"/>
              <a:t> pode eliminar a solicitação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84" y="2379625"/>
            <a:ext cx="816530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69" y="5802622"/>
            <a:ext cx="748647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73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solicitações</a:t>
            </a:r>
          </a:p>
        </p:txBody>
      </p:sp>
      <p:sp>
        <p:nvSpPr>
          <p:cNvPr id="5" name="Espaço Reservado para Conteúdo 7"/>
          <p:cNvSpPr>
            <a:spLocks noGrp="1"/>
          </p:cNvSpPr>
          <p:nvPr>
            <p:ph sz="quarter" idx="10"/>
          </p:nvPr>
        </p:nvSpPr>
        <p:spPr>
          <a:xfrm>
            <a:off x="10331083" y="6397788"/>
            <a:ext cx="4052575" cy="211328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Filtro</a:t>
            </a:r>
          </a:p>
          <a:p>
            <a:pPr marL="0" indent="0">
              <a:buNone/>
            </a:pPr>
            <a:r>
              <a:rPr lang="pt-BR" sz="2400" dirty="0"/>
              <a:t>Caso não deseje converter </a:t>
            </a:r>
            <a:r>
              <a:rPr lang="pt-BR" sz="2400" b="1" dirty="0">
                <a:solidFill>
                  <a:srgbClr val="F15A22"/>
                </a:solidFill>
              </a:rPr>
              <a:t>todas as solicitações</a:t>
            </a:r>
            <a:endParaRPr lang="pt-BR" b="1" dirty="0">
              <a:solidFill>
                <a:srgbClr val="F15A22"/>
              </a:solidFill>
            </a:endParaRPr>
          </a:p>
          <a:p>
            <a:pPr lvl="1"/>
            <a:endParaRPr lang="pt-BR" dirty="0"/>
          </a:p>
        </p:txBody>
      </p:sp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3060607" y="1749329"/>
            <a:ext cx="4631964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/>
              <a:t>Atualização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Mantenha suas solicitações atualizadas para os usuários usarem sempre a </a:t>
            </a:r>
            <a:r>
              <a:rPr lang="pt-BR" sz="2400" b="1" dirty="0">
                <a:solidFill>
                  <a:srgbClr val="F15A22"/>
                </a:solidFill>
              </a:rPr>
              <a:t>última versão</a:t>
            </a:r>
            <a:endParaRPr lang="pt-BR" b="1" dirty="0">
              <a:solidFill>
                <a:srgbClr val="F15A22"/>
              </a:solidFill>
            </a:endParaRPr>
          </a:p>
        </p:txBody>
      </p:sp>
      <p:sp>
        <p:nvSpPr>
          <p:cNvPr id="10" name="Espaço Reservado para Conteúdo 7"/>
          <p:cNvSpPr txBox="1">
            <a:spLocks/>
          </p:cNvSpPr>
          <p:nvPr/>
        </p:nvSpPr>
        <p:spPr>
          <a:xfrm>
            <a:off x="6746875" y="4143659"/>
            <a:ext cx="4762953" cy="17109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b="1" dirty="0" err="1"/>
              <a:t>Downgrade</a:t>
            </a:r>
            <a:endParaRPr lang="pt-BR" b="1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BR" sz="2400" dirty="0"/>
              <a:t>Volte suas solicitações para </a:t>
            </a:r>
            <a:r>
              <a:rPr lang="pt-BR" sz="2400" dirty="0">
                <a:solidFill>
                  <a:srgbClr val="F15A22"/>
                </a:solidFill>
              </a:rPr>
              <a:t>versões anteriores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44" y="1749329"/>
            <a:ext cx="1210263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75" y="4143659"/>
            <a:ext cx="1080000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60" y="6425501"/>
            <a:ext cx="1046523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1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Painel de controle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3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Conheça o painel de controle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2184718" y="7024914"/>
            <a:ext cx="12110402" cy="981166"/>
          </a:xfrm>
        </p:spPr>
        <p:txBody>
          <a:bodyPr/>
          <a:lstStyle/>
          <a:p>
            <a:pPr marL="0" indent="0" algn="ctr">
              <a:lnSpc>
                <a:spcPts val="3600"/>
              </a:lnSpc>
              <a:spcBef>
                <a:spcPts val="3000"/>
              </a:spcBef>
              <a:buNone/>
            </a:pPr>
            <a:r>
              <a:rPr lang="pt-BR" dirty="0"/>
              <a:t>Aprenda as funcionalidades de cada componente do Painel de Controle do fluig referentes a </a:t>
            </a:r>
            <a:r>
              <a:rPr lang="pt-BR" b="1" dirty="0">
                <a:solidFill>
                  <a:srgbClr val="F15A22"/>
                </a:solidFill>
              </a:rPr>
              <a:t>Documentos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6" y="2824356"/>
            <a:ext cx="11277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 de comunicação fluig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741998" y="2727960"/>
            <a:ext cx="13614082" cy="5328919"/>
          </a:xfrm>
        </p:spPr>
        <p:txBody>
          <a:bodyPr numCol="2" anchor="t"/>
          <a:lstStyle/>
          <a:p>
            <a:r>
              <a:rPr lang="pt-BR" dirty="0"/>
              <a:t>Site: </a:t>
            </a:r>
            <a:r>
              <a:rPr lang="pt-BR" dirty="0">
                <a:hlinkClick r:id="rId3"/>
              </a:rPr>
              <a:t>fluig.com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Documentação: </a:t>
            </a:r>
            <a:r>
              <a:rPr lang="pt-BR" dirty="0">
                <a:hlinkClick r:id="rId4"/>
              </a:rPr>
              <a:t>dev.fluig.com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Guia de Relacionamento: </a:t>
            </a:r>
          </a:p>
          <a:p>
            <a:endParaRPr lang="pt-BR" dirty="0"/>
          </a:p>
          <a:p>
            <a:r>
              <a:rPr lang="pt-BR" dirty="0"/>
              <a:t>Suporte: </a:t>
            </a:r>
            <a:r>
              <a:rPr lang="pt-BR" dirty="0">
                <a:hlinkClick r:id="rId5" action="ppaction://hlinkfile"/>
              </a:rPr>
              <a:t>suporte.fluig.com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Comunidade DEV fluig:</a:t>
            </a:r>
          </a:p>
          <a:p>
            <a:endParaRPr lang="pt-BR" dirty="0"/>
          </a:p>
          <a:p>
            <a:r>
              <a:rPr lang="pt-BR" dirty="0"/>
              <a:t>Blog: </a:t>
            </a:r>
            <a:r>
              <a:rPr lang="pt-BR" dirty="0">
                <a:hlinkClick r:id="rId6"/>
              </a:rPr>
              <a:t>fluig.com/blog</a:t>
            </a:r>
            <a:endParaRPr lang="pt-BR" dirty="0"/>
          </a:p>
          <a:p>
            <a:endParaRPr lang="pt-BR" dirty="0"/>
          </a:p>
          <a:p>
            <a:r>
              <a:rPr lang="pt-BR" dirty="0"/>
              <a:t>Treinamento: </a:t>
            </a:r>
            <a:r>
              <a:rPr lang="pt-BR" dirty="0">
                <a:hlinkClick r:id="rId7"/>
              </a:rPr>
              <a:t>academy.fluig.com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YouTube</a:t>
            </a:r>
            <a:r>
              <a:rPr lang="pt-BR" dirty="0"/>
              <a:t>: </a:t>
            </a:r>
            <a:r>
              <a:rPr lang="pt-BR" dirty="0">
                <a:hlinkClick r:id="rId8"/>
              </a:rPr>
              <a:t>youtube.com/</a:t>
            </a:r>
            <a:r>
              <a:rPr lang="pt-BR" dirty="0" err="1">
                <a:hlinkClick r:id="rId8"/>
              </a:rPr>
              <a:t>fluigplatform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SlideShare</a:t>
            </a:r>
            <a:r>
              <a:rPr lang="pt-BR" dirty="0"/>
              <a:t>: </a:t>
            </a:r>
            <a:r>
              <a:rPr lang="pt-BR" dirty="0">
                <a:hlinkClick r:id="rId9"/>
              </a:rPr>
              <a:t>pt.slideshare.net/fluig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Scribd</a:t>
            </a:r>
            <a:r>
              <a:rPr lang="pt-BR" dirty="0"/>
              <a:t>: </a:t>
            </a:r>
            <a:r>
              <a:rPr lang="pt-BR" dirty="0">
                <a:hlinkClick r:id="rId10"/>
              </a:rPr>
              <a:t>scribd.com/</a:t>
            </a:r>
            <a:r>
              <a:rPr lang="pt-BR" dirty="0" err="1">
                <a:hlinkClick r:id="rId10"/>
              </a:rPr>
              <a:t>fluigplatform</a:t>
            </a:r>
            <a:endParaRPr lang="pt-BR" dirty="0"/>
          </a:p>
        </p:txBody>
      </p:sp>
      <p:pic>
        <p:nvPicPr>
          <p:cNvPr id="7" name="Espaço Reservado para Imagem 5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857" r="-4227" b="-505"/>
          <a:stretch/>
        </p:blipFill>
        <p:spPr>
          <a:xfrm>
            <a:off x="4918758" y="6801801"/>
            <a:ext cx="467880" cy="468490"/>
          </a:xfrm>
          <a:prstGeom prst="rect">
            <a:avLst/>
          </a:prstGeom>
        </p:spPr>
      </p:pic>
      <p:pic>
        <p:nvPicPr>
          <p:cNvPr id="6" name="Espaço Reservado para Imagem 5">
            <a:hlinkClick r:id="rId13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857" r="-4227" b="-505"/>
          <a:stretch/>
        </p:blipFill>
        <p:spPr>
          <a:xfrm>
            <a:off x="5301272" y="4763591"/>
            <a:ext cx="467880" cy="4684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FLUIG EDUCATION CENTER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073640" y="4619301"/>
            <a:ext cx="4475163" cy="77671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E-mail: fluig.education.center@fluig.com</a:t>
            </a:r>
          </a:p>
          <a:p>
            <a:r>
              <a:rPr lang="pt-BR" dirty="0"/>
              <a:t>Fone: (11) 2099-7337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6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043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BPM e processo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86995" y="1808480"/>
            <a:ext cx="10752084" cy="55276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BPM</a:t>
            </a:r>
            <a:r>
              <a:rPr lang="pt-BR" dirty="0"/>
              <a:t> é uma um padrão de mercado que abrange a modelagem, automação, execução, controle e melhoria contínua de processos de negócio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Processo</a:t>
            </a:r>
            <a:r>
              <a:rPr lang="pt-BR" dirty="0"/>
              <a:t>, por sua vez, é um </a:t>
            </a:r>
            <a:r>
              <a:rPr lang="pt-BR" b="1" dirty="0"/>
              <a:t>conjunto de atividades </a:t>
            </a:r>
            <a:r>
              <a:rPr lang="pt-BR" dirty="0"/>
              <a:t>que seguem uma sequência lógica para que determinado objetivo da organização seja atingido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723" y="4939595"/>
            <a:ext cx="1440000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1" y="1808480"/>
            <a:ext cx="137911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84718" y="525944"/>
            <a:ext cx="9245282" cy="1292696"/>
          </a:xfrm>
        </p:spPr>
        <p:txBody>
          <a:bodyPr/>
          <a:lstStyle/>
          <a:p>
            <a:pPr fontAlgn="ctr"/>
            <a:r>
              <a:rPr lang="pt-BR" dirty="0"/>
              <a:t>Características de Processos na plataforma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45920" y="1991168"/>
            <a:ext cx="11199303" cy="5689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  <a:ea typeface="+mn-ea"/>
                <a:cs typeface="Arial" charset="0"/>
              </a:rPr>
              <a:t>Formulário</a:t>
            </a: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 associado ou não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Documentos </a:t>
            </a:r>
            <a:r>
              <a:rPr lang="pt-BR" sz="2400" b="1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anexos</a:t>
            </a: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 ao processo 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Observações</a:t>
            </a: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 em qualquer atividade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Encaminhamento de </a:t>
            </a:r>
            <a:r>
              <a:rPr lang="pt-BR" sz="2400" b="1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tarefas</a:t>
            </a: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 manual, restritivo ou automático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8595B"/>
                </a:solidFill>
                <a:latin typeface="Trebuchet MS" pitchFamily="34" charset="0"/>
                <a:ea typeface="+mn-ea"/>
                <a:cs typeface="Arial" charset="0"/>
              </a:rPr>
              <a:t>Transferir tarefas entre indivíduos ou atribuí-las a um grupo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</a:rPr>
              <a:t>Histórico</a:t>
            </a:r>
            <a:r>
              <a:rPr lang="pt-BR" sz="2400" dirty="0">
                <a:solidFill>
                  <a:srgbClr val="58595B"/>
                </a:solidFill>
                <a:latin typeface="Trebuchet MS" panose="020B0603020202020204" pitchFamily="34" charset="0"/>
              </a:rPr>
              <a:t> das solicitações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</a:rPr>
              <a:t>Atividades</a:t>
            </a:r>
            <a:r>
              <a:rPr lang="pt-BR" sz="2400" dirty="0">
                <a:solidFill>
                  <a:srgbClr val="58595B"/>
                </a:solidFill>
                <a:latin typeface="Trebuchet MS" panose="020B0603020202020204" pitchFamily="34" charset="0"/>
              </a:rPr>
              <a:t> podem ficar a cargo de </a:t>
            </a: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</a:rPr>
              <a:t>mais de um colaborador </a:t>
            </a:r>
            <a:r>
              <a:rPr lang="pt-BR" sz="2400" dirty="0">
                <a:solidFill>
                  <a:srgbClr val="58595B"/>
                </a:solidFill>
                <a:latin typeface="Trebuchet MS" panose="020B0603020202020204" pitchFamily="34" charset="0"/>
              </a:rPr>
              <a:t>e todos sabem quem são os responsáveis e quem já completou a tarefa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8595B"/>
                </a:solidFill>
                <a:latin typeface="Trebuchet MS" panose="020B0603020202020204" pitchFamily="34" charset="0"/>
              </a:rPr>
              <a:t>É possível especificar um percentual de </a:t>
            </a: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</a:rPr>
              <a:t>consenso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8595B"/>
                </a:solidFill>
                <a:latin typeface="Trebuchet MS" panose="020B0603020202020204" pitchFamily="34" charset="0"/>
              </a:rPr>
              <a:t>Notificações </a:t>
            </a:r>
            <a:r>
              <a:rPr lang="pt-BR" sz="2400" dirty="0">
                <a:solidFill>
                  <a:srgbClr val="58595B"/>
                </a:solidFill>
                <a:latin typeface="Trebuchet MS" panose="020B0603020202020204" pitchFamily="34" charset="0"/>
              </a:rPr>
              <a:t>via e-mail quando existem atividades pendentes</a:t>
            </a:r>
          </a:p>
          <a:p>
            <a:pPr>
              <a:lnSpc>
                <a:spcPts val="4000"/>
              </a:lnSpc>
            </a:pPr>
            <a:endParaRPr lang="pt-BR" sz="2800" dirty="0">
              <a:solidFill>
                <a:srgbClr val="595959"/>
              </a:solidFill>
              <a:latin typeface="Trebuchet MS" pitchFamily="34" charset="0"/>
              <a:ea typeface="+mn-ea"/>
              <a:cs typeface="Arial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3946885" y="3888867"/>
            <a:ext cx="714375" cy="2794408"/>
            <a:chOff x="13525499" y="3438525"/>
            <a:chExt cx="714375" cy="279440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5499" y="3438525"/>
              <a:ext cx="714375" cy="74295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5499" y="4092779"/>
              <a:ext cx="714375" cy="7429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5499" y="4747033"/>
              <a:ext cx="714375" cy="7429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5499" y="5489983"/>
              <a:ext cx="7143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2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pt-BR" dirty="0" err="1"/>
              <a:t>QuiZ</a:t>
            </a:r>
            <a:r>
              <a:rPr lang="pt-BR" dirty="0"/>
              <a:t> - Já entendo as diferenças!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809897" y="1495949"/>
            <a:ext cx="13060680" cy="519996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Dentre as características da BPM, quais opções abaixo podemos afirmar que estão corretas ? </a:t>
            </a:r>
            <a:br>
              <a:rPr lang="pt-BR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636463"/>
                </a:solidFill>
              </a:rPr>
              <a:t>desenhar, identificar, executar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comentar, identificar, promover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documentar, medir, controlar e melhorar processos</a:t>
            </a:r>
            <a:br>
              <a:rPr lang="pt-BR" sz="1800" i="1" dirty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Uma sequência continuada de fatos ou operações, sempre tem o intuito de alcançar algum resultado e devem ter uma sequência lógica de execução. Estamos falando de qual conceito ? </a:t>
            </a:r>
            <a:br>
              <a:rPr lang="pt-BR" sz="1800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636463"/>
                </a:solidFill>
              </a:rPr>
              <a:t>BPM 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Processo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Workflow</a:t>
            </a:r>
            <a:endParaRPr lang="pt-BR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Um processo de workflow na plataforma </a:t>
            </a:r>
            <a:r>
              <a:rPr lang="pt-BR" sz="2400" b="1" dirty="0">
                <a:latin typeface="Trebuchet MS" pitchFamily="34" charset="0"/>
                <a:cs typeface="Arial" charset="0"/>
              </a:rPr>
              <a:t>fluig</a:t>
            </a:r>
            <a:r>
              <a:rPr lang="pt-BR" sz="24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  <a:t>, obrigatoriamente deve estar vinculado a um formulário ? </a:t>
            </a:r>
            <a:br>
              <a:rPr lang="pt-BR" sz="2000" b="1" dirty="0">
                <a:solidFill>
                  <a:srgbClr val="595959"/>
                </a:solidFill>
                <a:latin typeface="Trebuchet MS" pitchFamily="34" charset="0"/>
                <a:cs typeface="Arial" charset="0"/>
              </a:rPr>
            </a:br>
            <a:r>
              <a:rPr lang="pt-BR" sz="2000" dirty="0">
                <a:solidFill>
                  <a:srgbClr val="FF0000"/>
                </a:solidFill>
              </a:rPr>
              <a:t>Falso</a:t>
            </a:r>
            <a:br>
              <a:rPr lang="pt-BR" sz="2000" dirty="0">
                <a:solidFill>
                  <a:srgbClr val="636463"/>
                </a:solidFill>
              </a:rPr>
            </a:br>
            <a:r>
              <a:rPr lang="pt-BR" sz="2000" dirty="0">
                <a:solidFill>
                  <a:srgbClr val="636463"/>
                </a:solidFill>
              </a:rPr>
              <a:t>Verdadeiro</a:t>
            </a:r>
            <a:endParaRPr lang="pt-BR" sz="2000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  <a:p>
            <a:pPr marL="0" indent="0">
              <a:buNone/>
            </a:pPr>
            <a:endParaRPr lang="pt-BR" sz="2000" b="1" dirty="0">
              <a:solidFill>
                <a:srgbClr val="595959"/>
              </a:solidFill>
              <a:latin typeface="Trebuchet MS" pitchFamily="34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0" y="7603078"/>
            <a:ext cx="1408527" cy="13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S_STAND BY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57150" cap="rnd">
          <a:solidFill>
            <a:schemeClr val="tx1"/>
          </a:solidFill>
          <a:prstDash val="dashDot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_SEPARATA_VERMELH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pleno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pleno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SEPARATA_LARANJ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SEPARATA_AMAREL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1_SEPARATA_VERDE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green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SEPARATA_VERDE_2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FLUIDOS_COLORIDOS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VÍDEO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all_whit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all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ENCERRAMENTO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1_SLIDES_CONTEÚDOS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LIDES_CONTEÚDOS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PARATA_CINZ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EPARATA_VERMELH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pleno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pleno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PARATA_LARANJ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PARATA_AMAREL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SEPARATA_VERDE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green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SEPARATA_VERDE_2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1_SEPARATA_CINZ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Template_fluig</Template>
  <TotalTime>0</TotalTime>
  <Words>1861</Words>
  <Application>Microsoft Office PowerPoint</Application>
  <PresentationFormat>Personalizar</PresentationFormat>
  <Paragraphs>355</Paragraphs>
  <Slides>66</Slides>
  <Notes>3</Notes>
  <HiddenSlides>4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19</vt:i4>
      </vt:variant>
      <vt:variant>
        <vt:lpstr>Títulos de slides</vt:lpstr>
      </vt:variant>
      <vt:variant>
        <vt:i4>66</vt:i4>
      </vt:variant>
    </vt:vector>
  </HeadingPairs>
  <TitlesOfParts>
    <vt:vector size="91" baseType="lpstr">
      <vt:lpstr>Arial</vt:lpstr>
      <vt:lpstr>Gill Sans Light</vt:lpstr>
      <vt:lpstr>Open Sans Bold</vt:lpstr>
      <vt:lpstr>Open Sans Light</vt:lpstr>
      <vt:lpstr>Tahoma</vt:lpstr>
      <vt:lpstr>Trebuchet MS</vt:lpstr>
      <vt:lpstr>SLIDES_STAND BY</vt:lpstr>
      <vt:lpstr>SLIDES_CONTEÚDOS</vt:lpstr>
      <vt:lpstr>SEPARATA_CINZA</vt:lpstr>
      <vt:lpstr>SEPARATA_VERMELHA</vt:lpstr>
      <vt:lpstr>SEPARATA_LARANJA</vt:lpstr>
      <vt:lpstr>SEPARATA_AMARELA</vt:lpstr>
      <vt:lpstr>SEPARATA_VERDE</vt:lpstr>
      <vt:lpstr>SEPARATA_VERDE_2</vt:lpstr>
      <vt:lpstr>1_SEPARATA_CINZA</vt:lpstr>
      <vt:lpstr>1_SEPARATA_VERMELHA</vt:lpstr>
      <vt:lpstr>1_SEPARATA_LARANJA</vt:lpstr>
      <vt:lpstr>1_SEPARATA_AMARELA</vt:lpstr>
      <vt:lpstr>1_SEPARATA_VERDE</vt:lpstr>
      <vt:lpstr>1_SEPARATA_VERDE_2</vt:lpstr>
      <vt:lpstr>FLUIDOS_COLORIDOS</vt:lpstr>
      <vt:lpstr>VÍDEO</vt:lpstr>
      <vt:lpstr>ENCERRAMENTO</vt:lpstr>
      <vt:lpstr>Custom Design</vt:lpstr>
      <vt:lpstr>1_SLIDES_CONTEÚDOS</vt:lpstr>
      <vt:lpstr>Apresentação do PowerPoint</vt:lpstr>
      <vt:lpstr>OBJETIVO</vt:lpstr>
      <vt:lpstr>agenda</vt:lpstr>
      <vt:lpstr>Apresentação do PowerPoint</vt:lpstr>
      <vt:lpstr>O QUE É bpm ?</vt:lpstr>
      <vt:lpstr>O que é processo ?</vt:lpstr>
      <vt:lpstr>diferenças entre BPM e processo</vt:lpstr>
      <vt:lpstr>Características de Processos na plataforma</vt:lpstr>
      <vt:lpstr>QuiZ - Já entendo as diferenças!</vt:lpstr>
      <vt:lpstr>QuiZ - Já entendo as diferenças!</vt:lpstr>
      <vt:lpstr>Apresentação do PowerPoint</vt:lpstr>
      <vt:lpstr>Conhecendo as propriedades do processo </vt:lpstr>
      <vt:lpstr>componentes bpmn no editor web</vt:lpstr>
      <vt:lpstr>componentes bpmn no editor web</vt:lpstr>
      <vt:lpstr>componentes bpmn no editor web</vt:lpstr>
      <vt:lpstr>componentes bpmn no editor web</vt:lpstr>
      <vt:lpstr>componentes bpmn no editor web</vt:lpstr>
      <vt:lpstr>componentes bpmn no editor web</vt:lpstr>
      <vt:lpstr>componentes bpmn no editor web</vt:lpstr>
      <vt:lpstr>componentes bpmn no editor web</vt:lpstr>
      <vt:lpstr>Componentes e suas propriedades</vt:lpstr>
      <vt:lpstr>Componentes e suas propriedades</vt:lpstr>
      <vt:lpstr>Componentes e suas propriedades</vt:lpstr>
      <vt:lpstr>Componentes e suas propriedades</vt:lpstr>
      <vt:lpstr>Componentes e suas propriedades</vt:lpstr>
      <vt:lpstr>Componentes e suas propriedades</vt:lpstr>
      <vt:lpstr>Componentes e suas propriedades</vt:lpstr>
      <vt:lpstr>Componentes e suas propriedades</vt:lpstr>
      <vt:lpstr>Componentes e suas propriedades</vt:lpstr>
      <vt:lpstr>QuiZ – Conheço os componentes bpmn!</vt:lpstr>
      <vt:lpstr>QuiZ – Conheço os componentes bpmn!</vt:lpstr>
      <vt:lpstr>Apresentação do PowerPoint</vt:lpstr>
      <vt:lpstr>Automatizando meu primeiro processo</vt:lpstr>
      <vt:lpstr>EXERCÍCIOS</vt:lpstr>
      <vt:lpstr>Atividades</vt:lpstr>
      <vt:lpstr>Atividades</vt:lpstr>
      <vt:lpstr>Atividades</vt:lpstr>
      <vt:lpstr>Atividades</vt:lpstr>
      <vt:lpstr>Apresentação do PowerPoint</vt:lpstr>
      <vt:lpstr>O que são mecanismos de atribuição ? </vt:lpstr>
      <vt:lpstr>Quais tipos de mecanismo podemos utilizar</vt:lpstr>
      <vt:lpstr>Quais tipos de mecanismo podemos utilizar</vt:lpstr>
      <vt:lpstr>Características do mecanismo por Associação</vt:lpstr>
      <vt:lpstr>Campo de Formulário, porque este é diferente ? </vt:lpstr>
      <vt:lpstr>MAIS CARACTERÍSTICAS SOBRE Mecanismos de atribuição</vt:lpstr>
      <vt:lpstr>EXERCÍCIOS</vt:lpstr>
      <vt:lpstr>Atividades</vt:lpstr>
      <vt:lpstr>Apresentação do PowerPoint</vt:lpstr>
      <vt:lpstr>O que é ecm ? </vt:lpstr>
      <vt:lpstr>Qual a relação dos formulários  com o ECM/GED E O BPM ?  </vt:lpstr>
      <vt:lpstr>Criar formulários através do Editor</vt:lpstr>
      <vt:lpstr>Configurações do formulário</vt:lpstr>
      <vt:lpstr>Regras nos campos de formulário</vt:lpstr>
      <vt:lpstr>EXERCÍCIOS</vt:lpstr>
      <vt:lpstr>Atividades</vt:lpstr>
      <vt:lpstr>Apresentação do PowerPoint</vt:lpstr>
      <vt:lpstr>Iniciar solicitações</vt:lpstr>
      <vt:lpstr>Central de tarefas</vt:lpstr>
      <vt:lpstr>Consultar solicitações</vt:lpstr>
      <vt:lpstr>Eliminar solicitações</vt:lpstr>
      <vt:lpstr>Conversão de solicitações</vt:lpstr>
      <vt:lpstr>Apresentação do PowerPoint</vt:lpstr>
      <vt:lpstr>Conheça o painel de controle</vt:lpstr>
      <vt:lpstr>Canais de comunicação fluig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2015-09-14T19:22:44Z</dcterms:created>
  <dcterms:modified xsi:type="dcterms:W3CDTF">2022-04-02T20:01:06Z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366621A3-BF7A-430E-81C2-9413AF995A14</vt:lpwstr>
  </property>
  <property fmtid="{D5CDD505-2E9C-101B-9397-08002B2CF9AE}" pid="3" name="ArticulatePath">
    <vt:lpwstr>Treinamentos - Desenvolvimento BPM</vt:lpwstr>
  </property>
</Properties>
</file>