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98" r:id="rId5"/>
    <p:sldId id="463" r:id="rId6"/>
    <p:sldId id="446" r:id="rId7"/>
    <p:sldId id="443" r:id="rId8"/>
    <p:sldId id="485" r:id="rId9"/>
    <p:sldId id="487" r:id="rId10"/>
    <p:sldId id="486" r:id="rId11"/>
    <p:sldId id="488" r:id="rId12"/>
    <p:sldId id="448" r:id="rId13"/>
    <p:sldId id="449" r:id="rId14"/>
    <p:sldId id="493" r:id="rId15"/>
    <p:sldId id="494" r:id="rId16"/>
    <p:sldId id="495" r:id="rId17"/>
    <p:sldId id="496" r:id="rId18"/>
    <p:sldId id="484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4" r:id="rId27"/>
    <p:sldId id="478" r:id="rId28"/>
    <p:sldId id="489" r:id="rId29"/>
    <p:sldId id="490" r:id="rId30"/>
    <p:sldId id="491" r:id="rId31"/>
    <p:sldId id="492" r:id="rId32"/>
    <p:sldId id="498" r:id="rId33"/>
    <p:sldId id="497" r:id="rId34"/>
    <p:sldId id="499" r:id="rId35"/>
    <p:sldId id="500" r:id="rId36"/>
    <p:sldId id="501" r:id="rId37"/>
    <p:sldId id="502" r:id="rId3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3E0EE-E6E4-6C4F-C876-16696AB4FF32}" v="1" dt="2024-09-24T13:19:40.931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MILITAO DA SILVA FRETES" userId="S::fernanda.fretes@senaisp.edu.br::95040a9d-2cfd-48a9-b1e6-bae6a6a9afc8" providerId="AD" clId="Web-{0D33E0EE-E6E4-6C4F-C876-16696AB4FF32}"/>
    <pc:docChg chg="modSld">
      <pc:chgData name="FERNANDA MILITAO DA SILVA FRETES" userId="S::fernanda.fretes@senaisp.edu.br::95040a9d-2cfd-48a9-b1e6-bae6a6a9afc8" providerId="AD" clId="Web-{0D33E0EE-E6E4-6C4F-C876-16696AB4FF32}" dt="2024-09-24T13:19:40.931" v="0" actId="14100"/>
      <pc:docMkLst>
        <pc:docMk/>
      </pc:docMkLst>
      <pc:sldChg chg="modSp">
        <pc:chgData name="FERNANDA MILITAO DA SILVA FRETES" userId="S::fernanda.fretes@senaisp.edu.br::95040a9d-2cfd-48a9-b1e6-bae6a6a9afc8" providerId="AD" clId="Web-{0D33E0EE-E6E4-6C4F-C876-16696AB4FF32}" dt="2024-09-24T13:19:40.931" v="0" actId="14100"/>
        <pc:sldMkLst>
          <pc:docMk/>
          <pc:sldMk cId="3571522372" sldId="469"/>
        </pc:sldMkLst>
        <pc:picChg chg="mod">
          <ac:chgData name="FERNANDA MILITAO DA SILVA FRETES" userId="S::fernanda.fretes@senaisp.edu.br::95040a9d-2cfd-48a9-b1e6-bae6a6a9afc8" providerId="AD" clId="Web-{0D33E0EE-E6E4-6C4F-C876-16696AB4FF32}" dt="2024-09-24T13:19:40.931" v="0" actId="14100"/>
          <ac:picMkLst>
            <pc:docMk/>
            <pc:sldMk cId="3571522372" sldId="469"/>
            <ac:picMk id="2050" creationId="{FB71EF99-45F3-0204-EEDC-535157A194A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24/09/2024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24/09/2024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RSOS GRATUITOS da Escola SENAI &quot;Roberto Mange&quot; - Campinas/SP - Produtor -  Eventos e Conteúdos na Sympla">
            <a:extLst>
              <a:ext uri="{FF2B5EF4-FFF2-40B4-BE49-F238E27FC236}">
                <a16:creationId xmlns:a16="http://schemas.microsoft.com/office/drawing/2014/main" id="{16761DF4-141B-3F07-1F9F-4D5E11D676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0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/>
              <a:t>Prof. Fernanda Fretes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24/09/2024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8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Contato por </a:t>
            </a:r>
            <a:r>
              <a:rPr lang="pt-BR" err="1"/>
              <a:t>Email</a:t>
            </a:r>
            <a:r>
              <a:rPr lang="pt-BR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Prof. Fernanda Fretes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-senai-cor-1 - Anprotec">
            <a:extLst>
              <a:ext uri="{FF2B5EF4-FFF2-40B4-BE49-F238E27FC236}">
                <a16:creationId xmlns:a16="http://schemas.microsoft.com/office/drawing/2014/main" id="{30CF8760-3FE1-6CA4-F9C9-46E50B06CF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3" b="21264"/>
          <a:stretch/>
        </p:blipFill>
        <p:spPr bwMode="auto">
          <a:xfrm>
            <a:off x="9780101" y="6116109"/>
            <a:ext cx="2411897" cy="74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59" r:id="rId4"/>
    <p:sldLayoutId id="2147483660" r:id="rId5"/>
    <p:sldLayoutId id="2147483664" r:id="rId6"/>
    <p:sldLayoutId id="2147483650" r:id="rId7"/>
    <p:sldLayoutId id="2147483652" r:id="rId8"/>
    <p:sldLayoutId id="2147483656" r:id="rId9"/>
    <p:sldLayoutId id="2147483657" r:id="rId10"/>
    <p:sldLayoutId id="2147483654" r:id="rId11"/>
    <p:sldLayoutId id="2147483655" r:id="rId12"/>
    <p:sldLayoutId id="214748366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/>
              <a:t>Programação </a:t>
            </a:r>
            <a:r>
              <a:rPr lang="pt-BR" sz="6000" err="1"/>
              <a:t>FrontEnd</a:t>
            </a:r>
            <a:endParaRPr lang="pt-BR" sz="600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7E863-4B70-CB3D-2C90-74130488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50F8011-CDF9-3AA4-2988-38A32BDDFF9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59990DB-B889-36E3-C189-1E8C0B43F410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A76765CF-6DBB-D627-4DCC-384D15AE6F64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 Anonima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D6F8A1-6D1C-2044-86B7-47793DDF1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26" b="38265"/>
          <a:stretch/>
        </p:blipFill>
        <p:spPr>
          <a:xfrm>
            <a:off x="1826459" y="2350875"/>
            <a:ext cx="8761612" cy="15768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550236-2B26-B815-55C0-BAD1EAB22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459" y="4324460"/>
            <a:ext cx="9023831" cy="8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4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51545-DDD6-9457-78FA-43835808B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4525BF-2B02-A31E-A50C-63033BFE56C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CC603E49-8328-37EE-6ADB-0D6F731B89A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BD2137AF-408C-B41E-5F41-202BBCE484A8}"/>
              </a:ext>
            </a:extLst>
          </p:cNvPr>
          <p:cNvSpPr txBox="1">
            <a:spLocks/>
          </p:cNvSpPr>
          <p:nvPr/>
        </p:nvSpPr>
        <p:spPr>
          <a:xfrm>
            <a:off x="688260" y="94173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Parâmetros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A0E745D-7C1D-B048-5873-065CBFC4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39" y="1987933"/>
            <a:ext cx="8992145" cy="38802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A29E29C-2084-94E6-8550-24AF88B4E5E5}"/>
              </a:ext>
            </a:extLst>
          </p:cNvPr>
          <p:cNvSpPr txBox="1"/>
          <p:nvPr/>
        </p:nvSpPr>
        <p:spPr>
          <a:xfrm flipH="1">
            <a:off x="7334864" y="3993488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B05BFB-DEA9-059D-137E-B09B5BDB02AC}"/>
              </a:ext>
            </a:extLst>
          </p:cNvPr>
          <p:cNvSpPr txBox="1"/>
          <p:nvPr/>
        </p:nvSpPr>
        <p:spPr>
          <a:xfrm flipH="1">
            <a:off x="6636772" y="4402315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0388AB-F403-B29D-E4B5-B776923902F4}"/>
              </a:ext>
            </a:extLst>
          </p:cNvPr>
          <p:cNvSpPr txBox="1"/>
          <p:nvPr/>
        </p:nvSpPr>
        <p:spPr>
          <a:xfrm flipH="1">
            <a:off x="6105829" y="4798641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NAN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DD2EC9-3817-B693-6A55-2BAB4CC0DD0A}"/>
              </a:ext>
            </a:extLst>
          </p:cNvPr>
          <p:cNvSpPr txBox="1"/>
          <p:nvPr/>
        </p:nvSpPr>
        <p:spPr>
          <a:xfrm flipH="1">
            <a:off x="5673208" y="5167973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303800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F7E4D-E4BB-E278-7D94-4695D9B11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0BB9BE-93FC-500B-6715-570EFABB1F5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24CAFB48-8E2A-3EFB-3579-6AF2D707B713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DA4A07E2-9672-CF43-F5D8-D26A7193EEBD}"/>
              </a:ext>
            </a:extLst>
          </p:cNvPr>
          <p:cNvSpPr txBox="1">
            <a:spLocks/>
          </p:cNvSpPr>
          <p:nvPr/>
        </p:nvSpPr>
        <p:spPr>
          <a:xfrm>
            <a:off x="688260" y="94173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Parâmetros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EF7061C-E56B-5F40-7B79-CEC419C27EBF}"/>
              </a:ext>
            </a:extLst>
          </p:cNvPr>
          <p:cNvSpPr txBox="1"/>
          <p:nvPr/>
        </p:nvSpPr>
        <p:spPr>
          <a:xfrm flipH="1">
            <a:off x="7334864" y="3993488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132E70-0171-F7D6-110A-808CB4275B2B}"/>
              </a:ext>
            </a:extLst>
          </p:cNvPr>
          <p:cNvSpPr txBox="1"/>
          <p:nvPr/>
        </p:nvSpPr>
        <p:spPr>
          <a:xfrm flipH="1">
            <a:off x="6636772" y="4402315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FCDAD1-8BEE-69BF-B50D-3FED2B7CC648}"/>
              </a:ext>
            </a:extLst>
          </p:cNvPr>
          <p:cNvSpPr txBox="1"/>
          <p:nvPr/>
        </p:nvSpPr>
        <p:spPr>
          <a:xfrm flipH="1">
            <a:off x="6105829" y="4798641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NAN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89F827-BC4A-58DF-2375-4D5584D7BC99}"/>
              </a:ext>
            </a:extLst>
          </p:cNvPr>
          <p:cNvSpPr txBox="1"/>
          <p:nvPr/>
        </p:nvSpPr>
        <p:spPr>
          <a:xfrm flipH="1">
            <a:off x="5673208" y="5167973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NAN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69B705-97CA-7CFC-C177-58C00FA29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68" y="2151862"/>
            <a:ext cx="10497572" cy="426730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3530FF2-68AA-2070-C725-62E3E57F0AB3}"/>
              </a:ext>
            </a:extLst>
          </p:cNvPr>
          <p:cNvSpPr/>
          <p:nvPr/>
        </p:nvSpPr>
        <p:spPr>
          <a:xfrm>
            <a:off x="896373" y="2172929"/>
            <a:ext cx="10717161" cy="134566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6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CA6CC-A97C-1C34-6D8D-E66300D17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5AE8EEF-BFF5-B9AC-DC32-74B9DA46976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C6B678-49AA-BC28-2648-3F7BB11B32DD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58BFA4E-B9FE-2374-7A51-461799B964BD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pt-BR" sz="60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pt-BR" sz="600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F01925-7758-B47B-90EF-2E4163437359}"/>
              </a:ext>
            </a:extLst>
          </p:cNvPr>
          <p:cNvSpPr txBox="1"/>
          <p:nvPr/>
        </p:nvSpPr>
        <p:spPr>
          <a:xfrm>
            <a:off x="1238867" y="2558259"/>
            <a:ext cx="99537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termos simples, uma </a:t>
            </a:r>
            <a:r>
              <a:rPr lang="pt-BR" sz="3200" b="0" i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pt-BR" sz="3200" b="0" i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3200" b="0" i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uma forma concisa de escrever uma função em </a:t>
            </a:r>
            <a:r>
              <a:rPr lang="pt-BR" sz="3200" b="0" i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200" b="0" i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Ela otimiza a escrita do seu código, deixando-o mais limpo, enxuto e aumentando a legibilidade.</a:t>
            </a:r>
            <a:endParaRPr lang="pt-BR" sz="320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5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4E348-1B57-5107-D80E-A1052242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9CD6B13-9E8C-B83D-866F-2A2F0EA1FCB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6F17D70A-8DE8-DEAA-83A3-997B49625466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5CF72502-BFE0-240E-8884-955F2AD7B6DD}"/>
              </a:ext>
            </a:extLst>
          </p:cNvPr>
          <p:cNvSpPr txBox="1">
            <a:spLocks/>
          </p:cNvSpPr>
          <p:nvPr/>
        </p:nvSpPr>
        <p:spPr>
          <a:xfrm>
            <a:off x="688260" y="941739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Arrow </a:t>
            </a:r>
            <a:r>
              <a:rPr lang="pt-BR" sz="60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pt-BR" sz="600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15A9BE-6497-37A9-375D-B019246559F7}"/>
              </a:ext>
            </a:extLst>
          </p:cNvPr>
          <p:cNvSpPr txBox="1"/>
          <p:nvPr/>
        </p:nvSpPr>
        <p:spPr>
          <a:xfrm flipH="1">
            <a:off x="7334864" y="3993488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ED08DD-FF5C-2D8D-613E-7A84BBE53CE3}"/>
              </a:ext>
            </a:extLst>
          </p:cNvPr>
          <p:cNvSpPr txBox="1"/>
          <p:nvPr/>
        </p:nvSpPr>
        <p:spPr>
          <a:xfrm flipH="1">
            <a:off x="6636772" y="4402315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B7BA70-7A27-7D92-F38C-BD570656A092}"/>
              </a:ext>
            </a:extLst>
          </p:cNvPr>
          <p:cNvSpPr txBox="1"/>
          <p:nvPr/>
        </p:nvSpPr>
        <p:spPr>
          <a:xfrm flipH="1">
            <a:off x="6105829" y="4798641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NAN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581FA31-1789-EC90-BCFA-3EB02BA5E325}"/>
              </a:ext>
            </a:extLst>
          </p:cNvPr>
          <p:cNvSpPr txBox="1"/>
          <p:nvPr/>
        </p:nvSpPr>
        <p:spPr>
          <a:xfrm flipH="1">
            <a:off x="5673208" y="5167973"/>
            <a:ext cx="86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NAN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CCA7BA4-3D7E-07CA-AC03-5B24A653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3" y="2023723"/>
            <a:ext cx="6705594" cy="133295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0C27B9F-F803-711D-4598-34FC4329B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08" y="4867171"/>
            <a:ext cx="9429139" cy="147274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5153D5F-325E-3C52-288A-011829C7EFE3}"/>
              </a:ext>
            </a:extLst>
          </p:cNvPr>
          <p:cNvSpPr txBox="1"/>
          <p:nvPr/>
        </p:nvSpPr>
        <p:spPr>
          <a:xfrm>
            <a:off x="2047414" y="3555929"/>
            <a:ext cx="76434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Se eu tiver só uma linha de execução diminuo </a:t>
            </a:r>
          </a:p>
          <a:p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ainda mais as expressões</a:t>
            </a:r>
          </a:p>
        </p:txBody>
      </p:sp>
    </p:spTree>
    <p:extLst>
      <p:ext uri="{BB962C8B-B14F-4D97-AF65-F5344CB8AC3E}">
        <p14:creationId xmlns:p14="http://schemas.microsoft.com/office/powerpoint/2010/main" val="4430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Arvore DOM – </a:t>
            </a:r>
            <a:r>
              <a:rPr lang="pt-BR" sz="48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84CFC06-1E9D-EA5E-3604-141658B1CD19}"/>
              </a:ext>
            </a:extLst>
          </p:cNvPr>
          <p:cNvSpPr txBox="1">
            <a:spLocks/>
          </p:cNvSpPr>
          <p:nvPr/>
        </p:nvSpPr>
        <p:spPr>
          <a:xfrm>
            <a:off x="299453" y="2741734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2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Conjunto de objetos que são interpretados quando manipulamos uma aplicação web. </a:t>
            </a:r>
          </a:p>
          <a:p>
            <a:pPr fontAlgn="base"/>
            <a:endParaRPr lang="pt-BR" sz="32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2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 se baseia em uma árvore</a:t>
            </a:r>
            <a:r>
              <a:rPr lang="pt-BR" sz="3200" b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026" name="Picture 2" descr="Dia da árvore: características e importância das árvores - Escola Kids">
            <a:extLst>
              <a:ext uri="{FF2B5EF4-FFF2-40B4-BE49-F238E27FC236}">
                <a16:creationId xmlns:a16="http://schemas.microsoft.com/office/drawing/2014/main" id="{E1A25FC0-16DB-3188-2525-93CF058C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42" y="2909699"/>
            <a:ext cx="3483305" cy="304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553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4A4D64CB-B745-847E-58F1-027366137A2E}"/>
              </a:ext>
            </a:extLst>
          </p:cNvPr>
          <p:cNvSpPr/>
          <p:nvPr/>
        </p:nvSpPr>
        <p:spPr>
          <a:xfrm>
            <a:off x="5045253" y="619971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Window</a:t>
            </a:r>
            <a:endParaRPr lang="pt-BR"/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40EB600E-5BD5-70E8-3931-129799E04378}"/>
              </a:ext>
            </a:extLst>
          </p:cNvPr>
          <p:cNvSpPr/>
          <p:nvPr/>
        </p:nvSpPr>
        <p:spPr>
          <a:xfrm>
            <a:off x="3111259" y="221033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Location</a:t>
            </a:r>
            <a:endParaRPr lang="pt-BR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F99559D1-A961-926D-602E-E6B29E1E14E2}"/>
              </a:ext>
            </a:extLst>
          </p:cNvPr>
          <p:cNvSpPr/>
          <p:nvPr/>
        </p:nvSpPr>
        <p:spPr>
          <a:xfrm>
            <a:off x="4940707" y="2010160"/>
            <a:ext cx="1766042" cy="141884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Document</a:t>
            </a:r>
            <a:endParaRPr lang="pt-BR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84A4508C-638A-798B-294B-D7EF779D7C2B}"/>
              </a:ext>
            </a:extLst>
          </p:cNvPr>
          <p:cNvSpPr/>
          <p:nvPr/>
        </p:nvSpPr>
        <p:spPr>
          <a:xfrm>
            <a:off x="7251294" y="221033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History</a:t>
            </a:r>
            <a:endParaRPr lang="pt-BR"/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2CEECACD-45BF-B09F-E8F6-10B2C27F5FAE}"/>
              </a:ext>
            </a:extLst>
          </p:cNvPr>
          <p:cNvSpPr/>
          <p:nvPr/>
        </p:nvSpPr>
        <p:spPr>
          <a:xfrm>
            <a:off x="5257800" y="360052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HTML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426A4B55-0BE0-0A81-BDB1-8545D60797A5}"/>
              </a:ext>
            </a:extLst>
          </p:cNvPr>
          <p:cNvSpPr/>
          <p:nvPr/>
        </p:nvSpPr>
        <p:spPr>
          <a:xfrm>
            <a:off x="6996490" y="440428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Body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0C3F4CF8-B552-2395-1C2A-843DC6FCA624}"/>
              </a:ext>
            </a:extLst>
          </p:cNvPr>
          <p:cNvSpPr/>
          <p:nvPr/>
        </p:nvSpPr>
        <p:spPr>
          <a:xfrm>
            <a:off x="3409408" y="439678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Head</a:t>
            </a:r>
          </a:p>
        </p:txBody>
      </p:sp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17C5FFB6-9B03-57BB-1491-E23486AB262C}"/>
              </a:ext>
            </a:extLst>
          </p:cNvPr>
          <p:cNvSpPr/>
          <p:nvPr/>
        </p:nvSpPr>
        <p:spPr>
          <a:xfrm>
            <a:off x="1639022" y="378745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Meta</a:t>
            </a:r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387F5F2D-D121-62C4-879F-21F86D9AE06C}"/>
              </a:ext>
            </a:extLst>
          </p:cNvPr>
          <p:cNvSpPr/>
          <p:nvPr/>
        </p:nvSpPr>
        <p:spPr>
          <a:xfrm>
            <a:off x="1653772" y="5377132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Title</a:t>
            </a:r>
            <a:endParaRPr lang="pt-BR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1401548F-CD21-F960-8431-557AD39CA5A9}"/>
              </a:ext>
            </a:extLst>
          </p:cNvPr>
          <p:cNvSpPr/>
          <p:nvPr/>
        </p:nvSpPr>
        <p:spPr>
          <a:xfrm>
            <a:off x="9043445" y="420985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</a:t>
            </a:r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858803A0-B24F-FA01-4BDB-C52E6405C1AD}"/>
              </a:ext>
            </a:extLst>
          </p:cNvPr>
          <p:cNvSpPr/>
          <p:nvPr/>
        </p:nvSpPr>
        <p:spPr>
          <a:xfrm>
            <a:off x="9217027" y="5615450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Form</a:t>
            </a:r>
            <a:endParaRPr lang="pt-BR"/>
          </a:p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8C466A8-1427-2F36-FCC0-5EEB2C8CA88F}"/>
              </a:ext>
            </a:extLst>
          </p:cNvPr>
          <p:cNvCxnSpPr>
            <a:stCxn id="6" idx="4"/>
          </p:cNvCxnSpPr>
          <p:nvPr/>
        </p:nvCxnSpPr>
        <p:spPr>
          <a:xfrm flipH="1">
            <a:off x="5752522" y="1838633"/>
            <a:ext cx="1" cy="18619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6D1E16E-A4E7-D195-686A-88AEE0653214}"/>
              </a:ext>
            </a:extLst>
          </p:cNvPr>
          <p:cNvCxnSpPr/>
          <p:nvPr/>
        </p:nvCxnSpPr>
        <p:spPr>
          <a:xfrm flipH="1">
            <a:off x="4355690" y="1445342"/>
            <a:ext cx="689563" cy="109138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95E4B47-9F91-8E19-ED40-F68EA6559BA3}"/>
              </a:ext>
            </a:extLst>
          </p:cNvPr>
          <p:cNvCxnSpPr>
            <a:cxnSpLocks/>
          </p:cNvCxnSpPr>
          <p:nvPr/>
        </p:nvCxnSpPr>
        <p:spPr>
          <a:xfrm>
            <a:off x="6312963" y="1439045"/>
            <a:ext cx="1267708" cy="91578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63FB0FA-49D1-DAFB-98FF-AC7CF596E93F}"/>
              </a:ext>
            </a:extLst>
          </p:cNvPr>
          <p:cNvCxnSpPr>
            <a:stCxn id="8" idx="4"/>
          </p:cNvCxnSpPr>
          <p:nvPr/>
        </p:nvCxnSpPr>
        <p:spPr>
          <a:xfrm flipH="1">
            <a:off x="5818085" y="3429000"/>
            <a:ext cx="5643" cy="1715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DF759AF-0284-7BA6-3B8D-2E90517F9AAC}"/>
              </a:ext>
            </a:extLst>
          </p:cNvPr>
          <p:cNvCxnSpPr/>
          <p:nvPr/>
        </p:nvCxnSpPr>
        <p:spPr>
          <a:xfrm flipH="1">
            <a:off x="4713255" y="4503174"/>
            <a:ext cx="560285" cy="31601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08A356C2-FB98-FAC5-D704-4744C1775B0B}"/>
              </a:ext>
            </a:extLst>
          </p:cNvPr>
          <p:cNvCxnSpPr/>
          <p:nvPr/>
        </p:nvCxnSpPr>
        <p:spPr>
          <a:xfrm>
            <a:off x="6577387" y="4503174"/>
            <a:ext cx="673907" cy="31601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65BA1A0-D15E-62AF-8B7B-9BBA086AC1D3}"/>
              </a:ext>
            </a:extLst>
          </p:cNvPr>
          <p:cNvCxnSpPr>
            <a:stCxn id="11" idx="6"/>
          </p:cNvCxnSpPr>
          <p:nvPr/>
        </p:nvCxnSpPr>
        <p:spPr>
          <a:xfrm flipV="1">
            <a:off x="8411029" y="4826689"/>
            <a:ext cx="774302" cy="18693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90E5B80-5F89-49AC-7545-916AC1F83C3B}"/>
              </a:ext>
            </a:extLst>
          </p:cNvPr>
          <p:cNvCxnSpPr>
            <a:stCxn id="11" idx="5"/>
          </p:cNvCxnSpPr>
          <p:nvPr/>
        </p:nvCxnSpPr>
        <p:spPr>
          <a:xfrm>
            <a:off x="8203875" y="5444481"/>
            <a:ext cx="1105074" cy="60087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3C700EF-DF38-6E6F-7213-EF5E9D985EDD}"/>
              </a:ext>
            </a:extLst>
          </p:cNvPr>
          <p:cNvCxnSpPr>
            <a:endCxn id="13" idx="6"/>
          </p:cNvCxnSpPr>
          <p:nvPr/>
        </p:nvCxnSpPr>
        <p:spPr>
          <a:xfrm flipH="1" flipV="1">
            <a:off x="3053561" y="4396788"/>
            <a:ext cx="465549" cy="2439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3239263-7546-A984-ED01-233556F6814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3068311" y="5436981"/>
            <a:ext cx="747024" cy="54948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6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 da árvore: características e importância das árvores - Escola Kids">
            <a:extLst>
              <a:ext uri="{FF2B5EF4-FFF2-40B4-BE49-F238E27FC236}">
                <a16:creationId xmlns:a16="http://schemas.microsoft.com/office/drawing/2014/main" id="{E1A25FC0-16DB-3188-2525-93CF058C9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r="10553"/>
          <a:stretch/>
        </p:blipFill>
        <p:spPr bwMode="auto">
          <a:xfrm>
            <a:off x="9112012" y="1781925"/>
            <a:ext cx="2928681" cy="35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Arvore DOM – </a:t>
            </a:r>
            <a:r>
              <a:rPr lang="pt-BR" sz="48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95052A8-4B8A-50D0-86C3-22D04669AD8C}"/>
              </a:ext>
            </a:extLst>
          </p:cNvPr>
          <p:cNvSpPr txBox="1">
            <a:spLocks/>
          </p:cNvSpPr>
          <p:nvPr/>
        </p:nvSpPr>
        <p:spPr>
          <a:xfrm>
            <a:off x="299453" y="2574429"/>
            <a:ext cx="8497743" cy="2344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Conseguimos alterar diversos elementos HTML e CSS usando a programação </a:t>
            </a:r>
            <a:r>
              <a:rPr lang="pt-BR" sz="2600" b="0" i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2600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dos grandes responsáveis por isso tudo é o objeto </a:t>
            </a:r>
            <a:r>
              <a:rPr lang="pt-BR" sz="2600" b="0" i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2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que é responsável por conceder ao código Javascript todo o acesso a árvore DOM do navegador Web. </a:t>
            </a:r>
          </a:p>
          <a:p>
            <a:pPr algn="just"/>
            <a:endParaRPr lang="pt-BR" sz="2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Portanto, qualquer coisa criado pelo navegador Web no modelo da página Web poderá ser acessado através do objeto Javascript </a:t>
            </a:r>
            <a:r>
              <a:rPr lang="pt-BR" sz="2600" i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2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105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DOM – </a:t>
            </a:r>
            <a:r>
              <a:rPr lang="pt-BR" sz="48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95052A8-4B8A-50D0-86C3-22D04669AD8C}"/>
              </a:ext>
            </a:extLst>
          </p:cNvPr>
          <p:cNvSpPr txBox="1">
            <a:spLocks/>
          </p:cNvSpPr>
          <p:nvPr/>
        </p:nvSpPr>
        <p:spPr>
          <a:xfrm>
            <a:off x="4137734" y="2402881"/>
            <a:ext cx="7335726" cy="291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400" b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pt-BR" sz="24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Janela. O que vai acontecer na janela do navegador.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pt-BR" sz="24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4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 tem filhos como: </a:t>
            </a:r>
            <a:r>
              <a:rPr lang="pt-BR" sz="2400" b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24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b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pt-BR" sz="24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b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pt-BR" sz="24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pt-BR" sz="24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4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b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24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tem o filho HTML, por exemplo</a:t>
            </a:r>
          </a:p>
          <a:p>
            <a:pPr fontAlgn="base"/>
            <a:r>
              <a:rPr lang="pt-BR" sz="24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tem os filhos: </a:t>
            </a:r>
            <a:r>
              <a:rPr lang="pt-BR" sz="2400" b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pt-BR" sz="24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body</a:t>
            </a:r>
          </a:p>
          <a:p>
            <a:pPr fontAlgn="base"/>
            <a:endParaRPr lang="pt-BR" sz="24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pt-BR" sz="24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no Head tem o meta e </a:t>
            </a:r>
            <a:r>
              <a:rPr lang="pt-BR" sz="2400" b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24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o body tem h1, p, </a:t>
            </a:r>
            <a:r>
              <a:rPr lang="pt-BR" sz="2400" b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24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lang="pt-BR" sz="24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.....</a:t>
            </a: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6CD8BFD-E110-66BF-1846-53F9EC647D27}"/>
              </a:ext>
            </a:extLst>
          </p:cNvPr>
          <p:cNvSpPr/>
          <p:nvPr/>
        </p:nvSpPr>
        <p:spPr>
          <a:xfrm>
            <a:off x="188424" y="87153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Window</a:t>
            </a:r>
            <a:endParaRPr lang="pt-BR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E1A2A837-3FB4-6231-7531-A4395BEA97FA}"/>
              </a:ext>
            </a:extLst>
          </p:cNvPr>
          <p:cNvSpPr/>
          <p:nvPr/>
        </p:nvSpPr>
        <p:spPr>
          <a:xfrm>
            <a:off x="49161" y="2336850"/>
            <a:ext cx="1766042" cy="141884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Document</a:t>
            </a:r>
            <a:endParaRPr lang="pt-BR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3B32E550-7187-2D63-18A5-04E3506EF611}"/>
              </a:ext>
            </a:extLst>
          </p:cNvPr>
          <p:cNvSpPr/>
          <p:nvPr/>
        </p:nvSpPr>
        <p:spPr>
          <a:xfrm>
            <a:off x="366254" y="392721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HTML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394DAB74-7114-D2F4-0D5F-ECDCF045120A}"/>
              </a:ext>
            </a:extLst>
          </p:cNvPr>
          <p:cNvSpPr/>
          <p:nvPr/>
        </p:nvSpPr>
        <p:spPr>
          <a:xfrm>
            <a:off x="395578" y="5441766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Body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9ADD693-9B61-B2B3-07F6-BB069B266DBC}"/>
              </a:ext>
            </a:extLst>
          </p:cNvPr>
          <p:cNvSpPr/>
          <p:nvPr/>
        </p:nvSpPr>
        <p:spPr>
          <a:xfrm>
            <a:off x="2386644" y="340506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6C9B1B09-6F7E-92ED-662C-0B77A48B0B03}"/>
              </a:ext>
            </a:extLst>
          </p:cNvPr>
          <p:cNvSpPr/>
          <p:nvPr/>
        </p:nvSpPr>
        <p:spPr>
          <a:xfrm>
            <a:off x="2730699" y="5023320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Form</a:t>
            </a:r>
            <a:endParaRPr lang="pt-BR"/>
          </a:p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133B52F-AD6B-343A-3BA7-9F14063E57D0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>
            <a:off x="895694" y="2090199"/>
            <a:ext cx="36488" cy="24665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D4F71F-5013-5C3E-6A62-2D41914AFA8E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926539" y="3755690"/>
            <a:ext cx="5643" cy="1715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880B1EB-1A09-0163-43CD-AC0922FA315E}"/>
              </a:ext>
            </a:extLst>
          </p:cNvPr>
          <p:cNvCxnSpPr>
            <a:cxnSpLocks/>
          </p:cNvCxnSpPr>
          <p:nvPr/>
        </p:nvCxnSpPr>
        <p:spPr>
          <a:xfrm>
            <a:off x="1073523" y="5145879"/>
            <a:ext cx="0" cy="4142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C99F27C-85FF-944C-55C2-62558EB6A283}"/>
              </a:ext>
            </a:extLst>
          </p:cNvPr>
          <p:cNvCxnSpPr>
            <a:cxnSpLocks/>
          </p:cNvCxnSpPr>
          <p:nvPr/>
        </p:nvCxnSpPr>
        <p:spPr>
          <a:xfrm flipV="1">
            <a:off x="1523617" y="4172354"/>
            <a:ext cx="870531" cy="146029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2AC0F42-0F3F-5186-73E5-8757EEB7C137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1602963" y="5751871"/>
            <a:ext cx="1317218" cy="73008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243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DOM – </a:t>
            </a:r>
            <a:r>
              <a:rPr lang="pt-BR" sz="48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6CD8BFD-E110-66BF-1846-53F9EC647D27}"/>
              </a:ext>
            </a:extLst>
          </p:cNvPr>
          <p:cNvSpPr/>
          <p:nvPr/>
        </p:nvSpPr>
        <p:spPr>
          <a:xfrm>
            <a:off x="153707" y="946661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Window</a:t>
            </a:r>
            <a:endParaRPr lang="pt-BR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E1A2A837-3FB4-6231-7531-A4395BEA97FA}"/>
              </a:ext>
            </a:extLst>
          </p:cNvPr>
          <p:cNvSpPr/>
          <p:nvPr/>
        </p:nvSpPr>
        <p:spPr>
          <a:xfrm>
            <a:off x="49161" y="2336850"/>
            <a:ext cx="1766042" cy="141884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Document</a:t>
            </a:r>
            <a:endParaRPr lang="pt-BR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3B32E550-7187-2D63-18A5-04E3506EF611}"/>
              </a:ext>
            </a:extLst>
          </p:cNvPr>
          <p:cNvSpPr/>
          <p:nvPr/>
        </p:nvSpPr>
        <p:spPr>
          <a:xfrm>
            <a:off x="366254" y="392721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HTML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394DAB74-7114-D2F4-0D5F-ECDCF045120A}"/>
              </a:ext>
            </a:extLst>
          </p:cNvPr>
          <p:cNvSpPr/>
          <p:nvPr/>
        </p:nvSpPr>
        <p:spPr>
          <a:xfrm>
            <a:off x="395578" y="5441766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Body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9ADD693-9B61-B2B3-07F6-BB069B266DBC}"/>
              </a:ext>
            </a:extLst>
          </p:cNvPr>
          <p:cNvSpPr/>
          <p:nvPr/>
        </p:nvSpPr>
        <p:spPr>
          <a:xfrm>
            <a:off x="2386644" y="340506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6C9B1B09-6F7E-92ED-662C-0B77A48B0B03}"/>
              </a:ext>
            </a:extLst>
          </p:cNvPr>
          <p:cNvSpPr/>
          <p:nvPr/>
        </p:nvSpPr>
        <p:spPr>
          <a:xfrm>
            <a:off x="2730699" y="5023320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Form</a:t>
            </a:r>
            <a:endParaRPr lang="pt-BR"/>
          </a:p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133B52F-AD6B-343A-3BA7-9F14063E57D0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860976" y="2165323"/>
            <a:ext cx="1" cy="18619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D4F71F-5013-5C3E-6A62-2D41914AFA8E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926539" y="3755690"/>
            <a:ext cx="5643" cy="1715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880B1EB-1A09-0163-43CD-AC0922FA315E}"/>
              </a:ext>
            </a:extLst>
          </p:cNvPr>
          <p:cNvCxnSpPr>
            <a:cxnSpLocks/>
          </p:cNvCxnSpPr>
          <p:nvPr/>
        </p:nvCxnSpPr>
        <p:spPr>
          <a:xfrm>
            <a:off x="1073523" y="5145879"/>
            <a:ext cx="0" cy="4142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C99F27C-85FF-944C-55C2-62558EB6A283}"/>
              </a:ext>
            </a:extLst>
          </p:cNvPr>
          <p:cNvCxnSpPr>
            <a:cxnSpLocks/>
          </p:cNvCxnSpPr>
          <p:nvPr/>
        </p:nvCxnSpPr>
        <p:spPr>
          <a:xfrm flipV="1">
            <a:off x="1523617" y="4172354"/>
            <a:ext cx="870531" cy="146029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2AC0F42-0F3F-5186-73E5-8757EEB7C137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1602963" y="5751871"/>
            <a:ext cx="1317218" cy="73008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FC71B2-6871-AF5D-B83F-215162AA85AF}"/>
              </a:ext>
            </a:extLst>
          </p:cNvPr>
          <p:cNvSpPr txBox="1"/>
          <p:nvPr/>
        </p:nvSpPr>
        <p:spPr>
          <a:xfrm>
            <a:off x="4753823" y="1994793"/>
            <a:ext cx="694482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6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Dinamismo:</a:t>
            </a:r>
            <a:r>
              <a:rPr lang="pt-BR" sz="2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Permitir que você manipule a estrutura e o conteúdo da sua página web em tempo real, sem recarregar a página.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600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6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Interação:</a:t>
            </a:r>
            <a:r>
              <a:rPr lang="pt-BR" sz="2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Criar interações complexas com o usuário, utilizando eventos e manipuladores de eventos.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600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6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Personalização:</a:t>
            </a:r>
            <a:r>
              <a:rPr lang="pt-BR" sz="2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Modificar o estilo e a aparência da sua página web de acordo com as necessidades do usuário.</a:t>
            </a:r>
          </a:p>
        </p:txBody>
      </p:sp>
    </p:spTree>
    <p:extLst>
      <p:ext uri="{BB962C8B-B14F-4D97-AF65-F5344CB8AC3E}">
        <p14:creationId xmlns:p14="http://schemas.microsoft.com/office/powerpoint/2010/main" val="174279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84CFC06-1E9D-EA5E-3604-141658B1CD19}"/>
              </a:ext>
            </a:extLst>
          </p:cNvPr>
          <p:cNvSpPr txBox="1">
            <a:spLocks/>
          </p:cNvSpPr>
          <p:nvPr/>
        </p:nvSpPr>
        <p:spPr>
          <a:xfrm>
            <a:off x="187487" y="3204039"/>
            <a:ext cx="7877208" cy="1453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2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2600" b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uma função é um bloco de código reutilizável que pode ser executado quando chamado. </a:t>
            </a:r>
          </a:p>
          <a:p>
            <a:pPr algn="just" fontAlgn="base"/>
            <a:endParaRPr lang="pt-BR" sz="2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6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função é usada para agrupar uma sequência de instruções que realizam uma tarefa específica, como cálculos, manipulações de dados ou operações de entrada e saída. Ela permite que o código seja mais modular, legível e fácil de manter</a:t>
            </a:r>
            <a:r>
              <a:rPr lang="pt-BR" sz="2600" b="0">
                <a:solidFill>
                  <a:srgbClr val="A500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026" name="Picture 2" descr="Estratégia de planejamento - ícones de o negócio grátis">
            <a:extLst>
              <a:ext uri="{FF2B5EF4-FFF2-40B4-BE49-F238E27FC236}">
                <a16:creationId xmlns:a16="http://schemas.microsoft.com/office/drawing/2014/main" id="{3E94D02B-C43A-E49C-FC51-7C78BC517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148" y="1693087"/>
            <a:ext cx="3488206" cy="34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030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DOM – </a:t>
            </a:r>
            <a:r>
              <a:rPr lang="pt-BR" sz="48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36CD8BFD-E110-66BF-1846-53F9EC647D27}"/>
              </a:ext>
            </a:extLst>
          </p:cNvPr>
          <p:cNvSpPr/>
          <p:nvPr/>
        </p:nvSpPr>
        <p:spPr>
          <a:xfrm>
            <a:off x="153707" y="946661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Window</a:t>
            </a:r>
            <a:endParaRPr lang="pt-BR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E1A2A837-3FB4-6231-7531-A4395BEA97FA}"/>
              </a:ext>
            </a:extLst>
          </p:cNvPr>
          <p:cNvSpPr/>
          <p:nvPr/>
        </p:nvSpPr>
        <p:spPr>
          <a:xfrm>
            <a:off x="49161" y="2336850"/>
            <a:ext cx="1766042" cy="141884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Document</a:t>
            </a:r>
            <a:endParaRPr lang="pt-BR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3B32E550-7187-2D63-18A5-04E3506EF611}"/>
              </a:ext>
            </a:extLst>
          </p:cNvPr>
          <p:cNvSpPr/>
          <p:nvPr/>
        </p:nvSpPr>
        <p:spPr>
          <a:xfrm>
            <a:off x="366254" y="3927217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HTML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394DAB74-7114-D2F4-0D5F-ECDCF045120A}"/>
              </a:ext>
            </a:extLst>
          </p:cNvPr>
          <p:cNvSpPr/>
          <p:nvPr/>
        </p:nvSpPr>
        <p:spPr>
          <a:xfrm>
            <a:off x="395578" y="5441766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Body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9ADD693-9B61-B2B3-07F6-BB069B266DBC}"/>
              </a:ext>
            </a:extLst>
          </p:cNvPr>
          <p:cNvSpPr/>
          <p:nvPr/>
        </p:nvSpPr>
        <p:spPr>
          <a:xfrm>
            <a:off x="2386644" y="3405068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6C9B1B09-6F7E-92ED-662C-0B77A48B0B03}"/>
              </a:ext>
            </a:extLst>
          </p:cNvPr>
          <p:cNvSpPr/>
          <p:nvPr/>
        </p:nvSpPr>
        <p:spPr>
          <a:xfrm>
            <a:off x="2730699" y="5023320"/>
            <a:ext cx="1414539" cy="121866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Form</a:t>
            </a:r>
            <a:endParaRPr lang="pt-BR"/>
          </a:p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133B52F-AD6B-343A-3BA7-9F14063E57D0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860976" y="2165323"/>
            <a:ext cx="1" cy="18619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D4F71F-5013-5C3E-6A62-2D41914AFA8E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926539" y="3755690"/>
            <a:ext cx="5643" cy="1715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880B1EB-1A09-0163-43CD-AC0922FA315E}"/>
              </a:ext>
            </a:extLst>
          </p:cNvPr>
          <p:cNvCxnSpPr>
            <a:cxnSpLocks/>
          </p:cNvCxnSpPr>
          <p:nvPr/>
        </p:nvCxnSpPr>
        <p:spPr>
          <a:xfrm>
            <a:off x="1073523" y="5145879"/>
            <a:ext cx="0" cy="4142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C99F27C-85FF-944C-55C2-62558EB6A283}"/>
              </a:ext>
            </a:extLst>
          </p:cNvPr>
          <p:cNvCxnSpPr>
            <a:cxnSpLocks/>
          </p:cNvCxnSpPr>
          <p:nvPr/>
        </p:nvCxnSpPr>
        <p:spPr>
          <a:xfrm flipV="1">
            <a:off x="1523617" y="4172354"/>
            <a:ext cx="870531" cy="146029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2AC0F42-0F3F-5186-73E5-8757EEB7C137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1602963" y="5751871"/>
            <a:ext cx="1317218" cy="73008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FC71B2-6871-AF5D-B83F-215162AA85AF}"/>
              </a:ext>
            </a:extLst>
          </p:cNvPr>
          <p:cNvSpPr txBox="1"/>
          <p:nvPr/>
        </p:nvSpPr>
        <p:spPr>
          <a:xfrm>
            <a:off x="4753823" y="1994793"/>
            <a:ext cx="69448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Árvore DOM é uma representação crucial para a interação entre Javascript e HTML. </a:t>
            </a:r>
          </a:p>
          <a:p>
            <a:pPr algn="just"/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Compreender a estrutura da Árvore DOM e seus métodos de manipulação é fundamental para criar páginas web dinâmicas e interativas com Javascript.</a:t>
            </a:r>
            <a:endParaRPr lang="pt-BR" sz="2600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04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DOM – </a:t>
            </a:r>
            <a:r>
              <a:rPr lang="pt-BR" sz="48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Visual Studio Code - YouTube">
            <a:extLst>
              <a:ext uri="{FF2B5EF4-FFF2-40B4-BE49-F238E27FC236}">
                <a16:creationId xmlns:a16="http://schemas.microsoft.com/office/drawing/2014/main" id="{FB71EF99-45F3-0204-EEDC-535157A19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65" y="1820304"/>
            <a:ext cx="4548051" cy="45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moticon Apaixonado Vetor De Amor Dos Desenhos Animados Vetor PNG , Desenho  Animado, Amor, Vetor Imagem PNG e Vetor Para Download Gratuito">
            <a:extLst>
              <a:ext uri="{FF2B5EF4-FFF2-40B4-BE49-F238E27FC236}">
                <a16:creationId xmlns:a16="http://schemas.microsoft.com/office/drawing/2014/main" id="{F88B05A6-5659-6319-E353-456FD1C9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45" y="2983819"/>
            <a:ext cx="4165252" cy="271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2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DOM – </a:t>
            </a:r>
            <a:r>
              <a:rPr lang="pt-BR" sz="48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BR" sz="48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49139B-F8A8-89AF-AA69-68F0E4BA5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6" t="8414" r="617" b="24477"/>
          <a:stretch/>
        </p:blipFill>
        <p:spPr>
          <a:xfrm>
            <a:off x="1447800" y="1603349"/>
            <a:ext cx="7619999" cy="36513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01DB8B-B2CE-C0CA-F023-CC1E02228854}"/>
              </a:ext>
            </a:extLst>
          </p:cNvPr>
          <p:cNvSpPr txBox="1"/>
          <p:nvPr/>
        </p:nvSpPr>
        <p:spPr>
          <a:xfrm>
            <a:off x="682112" y="5524798"/>
            <a:ext cx="108216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2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começamos a digitar a instrução, o editor já consegue nos ajudar, vendo quais são os “filhos” das instruções que já inseridas. </a:t>
            </a:r>
          </a:p>
        </p:txBody>
      </p:sp>
    </p:spTree>
    <p:extLst>
      <p:ext uri="{BB962C8B-B14F-4D97-AF65-F5344CB8AC3E}">
        <p14:creationId xmlns:p14="http://schemas.microsoft.com/office/powerpoint/2010/main" val="2133411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AFB72-B09E-2E83-343C-5772C8372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6564CD2-EAA4-9D44-ED15-73AF488B13F2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17" name="Título 2">
            <a:extLst>
              <a:ext uri="{FF2B5EF4-FFF2-40B4-BE49-F238E27FC236}">
                <a16:creationId xmlns:a16="http://schemas.microsoft.com/office/drawing/2014/main" id="{4BFE295B-7767-B05B-7535-C365B3E2F56E}"/>
              </a:ext>
            </a:extLst>
          </p:cNvPr>
          <p:cNvSpPr txBox="1">
            <a:spLocks/>
          </p:cNvSpPr>
          <p:nvPr/>
        </p:nvSpPr>
        <p:spPr>
          <a:xfrm>
            <a:off x="5833009" y="646933"/>
            <a:ext cx="6034525" cy="5714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2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Podemos alterar as características do componente da tela usando o </a:t>
            </a:r>
            <a:r>
              <a:rPr lang="pt-BR" sz="320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getElementByTagName</a:t>
            </a:r>
            <a:r>
              <a:rPr lang="pt-BR" sz="320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exemplo. </a:t>
            </a:r>
          </a:p>
          <a:p>
            <a:pPr fontAlgn="base"/>
            <a:endParaRPr lang="pt-BR" sz="32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2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Colocamos a </a:t>
            </a:r>
            <a:r>
              <a:rPr lang="pt-BR" sz="3200" b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32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sejamos e em qual posição que desejamos fazer a alteração. No exemplo tem a posição [0], ou sejam na primeira vez em que a </a:t>
            </a:r>
            <a:r>
              <a:rPr lang="pt-BR" sz="3200" b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32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&lt;h1&gt; é chamada.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7425F34-17CD-0A7F-78C9-2DA16734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65" y="1678178"/>
            <a:ext cx="5166808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84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95C77-832F-AF45-149C-0684F74EC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CA5E8DF-C1EA-AB5E-3B2F-07F0372334A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17" name="Título 2">
            <a:extLst>
              <a:ext uri="{FF2B5EF4-FFF2-40B4-BE49-F238E27FC236}">
                <a16:creationId xmlns:a16="http://schemas.microsoft.com/office/drawing/2014/main" id="{D11E8CBF-AF49-C2AA-136C-358975618F06}"/>
              </a:ext>
            </a:extLst>
          </p:cNvPr>
          <p:cNvSpPr txBox="1">
            <a:spLocks/>
          </p:cNvSpPr>
          <p:nvPr/>
        </p:nvSpPr>
        <p:spPr>
          <a:xfrm>
            <a:off x="532182" y="1112726"/>
            <a:ext cx="4880476" cy="4632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24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Podemos alterar as características do componente da tela usando o </a:t>
            </a:r>
            <a:r>
              <a:rPr lang="pt-BR" sz="2400" b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querySelector</a:t>
            </a:r>
            <a:r>
              <a:rPr lang="pt-BR" sz="24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algn="just" fontAlgn="base"/>
            <a:endParaRPr lang="pt-BR" sz="24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4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Resgatamos o item do HTML que tem o Id solicitado (box), e podemos manipular a apresentação da forma que preferirmos.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8C6BF4-14D7-744B-499C-3EBE9B603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41" y="153620"/>
            <a:ext cx="5926877" cy="655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29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5C1EAD7E-28EF-1A52-2851-FAB9B43034D5}"/>
              </a:ext>
            </a:extLst>
          </p:cNvPr>
          <p:cNvSpPr txBox="1">
            <a:spLocks/>
          </p:cNvSpPr>
          <p:nvPr/>
        </p:nvSpPr>
        <p:spPr>
          <a:xfrm>
            <a:off x="6022145" y="1345061"/>
            <a:ext cx="5467738" cy="153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2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Fazendo uma comanda eletrônica. </a:t>
            </a:r>
          </a:p>
          <a:p>
            <a:pPr algn="just" fontAlgn="base"/>
            <a:r>
              <a:rPr lang="pt-BR" sz="2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Pensando em uma página, onde podemos selecionar um prato, e a quantidade dele. Podemos pensar em uma página inicial como essa.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319AF9-1806-943A-6464-8A60282A7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62"/>
          <a:stretch/>
        </p:blipFill>
        <p:spPr>
          <a:xfrm>
            <a:off x="343059" y="1110710"/>
            <a:ext cx="5385938" cy="50829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09FE5E-4CFE-8FF9-A78B-B52A8DDEE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946" y="3108750"/>
            <a:ext cx="5272137" cy="261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26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759B47-2595-6ECB-3A2B-762D279D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7" y="1884738"/>
            <a:ext cx="11290186" cy="359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98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297A94-BF20-5B88-E67B-029D62E1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361684"/>
            <a:ext cx="10722269" cy="6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3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2E935C-6C3A-9529-A808-9644E653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9" y="94204"/>
            <a:ext cx="3567456" cy="66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43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24E73E-E9AE-4C5E-08FE-1840D9B9C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7" y="1150423"/>
            <a:ext cx="7649924" cy="54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0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0F1CD-D60F-6323-2EE1-2F213517F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F4DC9AE-88BE-E576-5043-8E2555DB40CB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3FD338D-0519-171D-78A5-48641DDFE965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1E8722CE-C49B-505E-BB42-AE8214FCE07D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B031E0-E17D-4344-FB5C-DCC6CB7480C7}"/>
              </a:ext>
            </a:extLst>
          </p:cNvPr>
          <p:cNvSpPr txBox="1"/>
          <p:nvPr/>
        </p:nvSpPr>
        <p:spPr>
          <a:xfrm>
            <a:off x="1238867" y="2558259"/>
            <a:ext cx="99537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latin typeface="Arial" panose="020B0604020202020204" pitchFamily="34" charset="0"/>
                <a:cs typeface="Arial" panose="020B0604020202020204" pitchFamily="34" charset="0"/>
              </a:rPr>
              <a:t>Nas funções posso fazer cálculos aritméticos;</a:t>
            </a:r>
          </a:p>
          <a:p>
            <a:r>
              <a:rPr lang="pt-BR" sz="3200">
                <a:latin typeface="Arial" panose="020B0604020202020204" pitchFamily="34" charset="0"/>
                <a:cs typeface="Arial" panose="020B0604020202020204" pitchFamily="34" charset="0"/>
              </a:rPr>
              <a:t>Posso ter expressões condicionais;</a:t>
            </a:r>
          </a:p>
          <a:p>
            <a:r>
              <a:rPr lang="pt-BR" sz="320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Posso ter laços de repetição;</a:t>
            </a:r>
          </a:p>
          <a:p>
            <a:r>
              <a:rPr lang="pt-BR" sz="320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Posso ter outras funções;</a:t>
            </a:r>
          </a:p>
          <a:p>
            <a:r>
              <a:rPr lang="pt-BR" sz="320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Tratar dados recebidos pelo usuário; </a:t>
            </a:r>
          </a:p>
          <a:p>
            <a:r>
              <a:rPr lang="pt-BR" sz="320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Processar interação com o usuário. </a:t>
            </a:r>
          </a:p>
          <a:p>
            <a:endParaRPr lang="pt-BR" sz="320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93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AAA99F-3D9C-840E-2083-A0FBE691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40" y="2316383"/>
            <a:ext cx="10150720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79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A89FF5-A9EA-131B-7587-6769DD3B6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35" y="1229613"/>
            <a:ext cx="9049221" cy="43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36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22BABC-D6EF-F66D-766A-0DDE25C0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82" y="907384"/>
            <a:ext cx="8611346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90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566259-6738-277F-817F-D541A38E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76" y="1130085"/>
            <a:ext cx="6690940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7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3ECF92-06D2-9911-7684-60F9010B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3" y="1390473"/>
            <a:ext cx="10303133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4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4DAC2-DC35-5CED-0BA8-7450F80B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8D7405B-F3CC-FA89-C3A2-A2050D45760D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C0B5F572-F595-7F85-CFCF-8A535DAAB3FB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6C18061A-9B3B-DEF8-616E-47D3BA367F60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05F146-9331-DA7A-31E8-E141E49B98F5}"/>
              </a:ext>
            </a:extLst>
          </p:cNvPr>
          <p:cNvSpPr txBox="1"/>
          <p:nvPr/>
        </p:nvSpPr>
        <p:spPr>
          <a:xfrm>
            <a:off x="639099" y="2350875"/>
            <a:ext cx="11403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latin typeface="Arial" panose="020B0604020202020204" pitchFamily="34" charset="0"/>
                <a:cs typeface="Arial" panose="020B0604020202020204" pitchFamily="34" charset="0"/>
              </a:rPr>
              <a:t>Para usar uma função, devemos fazer a declaração dela, com a seguinte sintaxe.  </a:t>
            </a:r>
            <a:endParaRPr lang="pt-BR" sz="320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CA7F0B-318B-5459-0EDB-0438E8766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64" y="3555178"/>
            <a:ext cx="9032351" cy="20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5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1DB8198-B01D-5B95-1DC0-42DEFDC30807}"/>
              </a:ext>
            </a:extLst>
          </p:cNvPr>
          <p:cNvSpPr txBox="1">
            <a:spLocks/>
          </p:cNvSpPr>
          <p:nvPr/>
        </p:nvSpPr>
        <p:spPr>
          <a:xfrm>
            <a:off x="207144" y="479928"/>
            <a:ext cx="9568830" cy="282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5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EFEB4A-95B2-4D97-79E9-496EE133A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47" y="1545839"/>
            <a:ext cx="9271153" cy="49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1DB8198-B01D-5B95-1DC0-42DEFDC30807}"/>
              </a:ext>
            </a:extLst>
          </p:cNvPr>
          <p:cNvSpPr txBox="1">
            <a:spLocks/>
          </p:cNvSpPr>
          <p:nvPr/>
        </p:nvSpPr>
        <p:spPr>
          <a:xfrm>
            <a:off x="207144" y="479928"/>
            <a:ext cx="9568830" cy="282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5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51FEDE-84B4-C76E-E710-9AF176AB3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77"/>
          <a:stretch/>
        </p:blipFill>
        <p:spPr>
          <a:xfrm>
            <a:off x="2841521" y="2218998"/>
            <a:ext cx="8121443" cy="38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0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1DB8198-B01D-5B95-1DC0-42DEFDC30807}"/>
              </a:ext>
            </a:extLst>
          </p:cNvPr>
          <p:cNvSpPr txBox="1">
            <a:spLocks/>
          </p:cNvSpPr>
          <p:nvPr/>
        </p:nvSpPr>
        <p:spPr>
          <a:xfrm>
            <a:off x="207144" y="479928"/>
            <a:ext cx="9568830" cy="282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5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 – Recuperando a Data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CD48F3-6FA1-DE8B-DBDE-FC0C16C2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75" y="1665803"/>
            <a:ext cx="11147126" cy="45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1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2EAB-E3CF-BA07-B2FF-DF38E96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6FAB4D-7681-3908-824D-071E828B3119}"/>
              </a:ext>
            </a:extLst>
          </p:cNvPr>
          <p:cNvSpPr txBox="1">
            <a:spLocks/>
          </p:cNvSpPr>
          <p:nvPr/>
        </p:nvSpPr>
        <p:spPr>
          <a:xfrm>
            <a:off x="6119946" y="456120"/>
            <a:ext cx="5467739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B3B74F9-C2F9-19C8-BCD3-DFBB42985339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2EEEFF-A85D-2F30-3EC9-036E9FA0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44" y="185799"/>
            <a:ext cx="5864911" cy="6474629"/>
          </a:xfrm>
          <a:prstGeom prst="rect">
            <a:avLst/>
          </a:prstGeom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5C1EAD7E-28EF-1A52-2851-FAB9B43034D5}"/>
              </a:ext>
            </a:extLst>
          </p:cNvPr>
          <p:cNvSpPr txBox="1">
            <a:spLocks/>
          </p:cNvSpPr>
          <p:nvPr/>
        </p:nvSpPr>
        <p:spPr>
          <a:xfrm>
            <a:off x="6381203" y="1295488"/>
            <a:ext cx="5467739" cy="4713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2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das estratégias mais utilizadas no uso do Javascript, é causar algum evento no momento de uma interação com o usuário, como clicar em um botão por exemplo. </a:t>
            </a:r>
          </a:p>
          <a:p>
            <a:pPr algn="just" fontAlgn="base"/>
            <a:endParaRPr lang="pt-BR" sz="20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exemplo, tenho uma </a:t>
            </a:r>
            <a:r>
              <a:rPr lang="pt-BR" sz="2000" b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2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(quadrado) que ao clicar no botão, a cor de fundo é atualizada. </a:t>
            </a:r>
          </a:p>
        </p:txBody>
      </p:sp>
    </p:spTree>
    <p:extLst>
      <p:ext uri="{BB962C8B-B14F-4D97-AF65-F5344CB8AC3E}">
        <p14:creationId xmlns:p14="http://schemas.microsoft.com/office/powerpoint/2010/main" val="426489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82DC4-A8C8-83BD-5AC7-9BC782762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D7082B9-782F-AF7D-57E4-9BD61D9DFCF2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err="1">
                <a:solidFill>
                  <a:srgbClr val="A50021"/>
                </a:solidFill>
              </a:rPr>
              <a:t>FrontEnd</a:t>
            </a:r>
            <a:r>
              <a:rPr lang="pt-BR">
                <a:solidFill>
                  <a:srgbClr val="A50021"/>
                </a:solidFill>
              </a:rPr>
              <a:t>  - </a:t>
            </a:r>
            <a:r>
              <a:rPr lang="pt-BR" err="1">
                <a:solidFill>
                  <a:srgbClr val="A50021"/>
                </a:solidFill>
              </a:rPr>
              <a:t>JavaScript</a:t>
            </a:r>
            <a:endParaRPr lang="pt-BR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09F13F0-E515-BB89-5F01-272D62D9A5F4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FB60F57-35EA-9E61-DC57-629C59289D08}"/>
              </a:ext>
            </a:extLst>
          </p:cNvPr>
          <p:cNvSpPr txBox="1">
            <a:spLocks/>
          </p:cNvSpPr>
          <p:nvPr/>
        </p:nvSpPr>
        <p:spPr>
          <a:xfrm>
            <a:off x="1599178" y="61219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600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Função Anônima</a:t>
            </a:r>
          </a:p>
          <a:p>
            <a:pPr fontAlgn="base"/>
            <a:endParaRPr lang="pt-BR" sz="6000" b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13063E-DCC1-4F8A-AC2A-CB3569906947}"/>
              </a:ext>
            </a:extLst>
          </p:cNvPr>
          <p:cNvSpPr txBox="1"/>
          <p:nvPr/>
        </p:nvSpPr>
        <p:spPr>
          <a:xfrm>
            <a:off x="1238867" y="2558259"/>
            <a:ext cx="99537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latin typeface="Arial" panose="020B0604020202020204" pitchFamily="34" charset="0"/>
                <a:cs typeface="Arial" panose="020B0604020202020204" pitchFamily="34" charset="0"/>
              </a:rPr>
              <a:t>São funções que não recebem nomes, que são executadas no momento da execução, e que não será chamada em outra parte do aplicativo. </a:t>
            </a:r>
          </a:p>
          <a:p>
            <a:endParaRPr lang="pt-BR" sz="320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Normalmente são declaradas junto à uma variável. </a:t>
            </a:r>
          </a:p>
          <a:p>
            <a:endParaRPr lang="pt-BR" sz="320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61725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2CE56F4F40174CB47FEABC9A3DABA4" ma:contentTypeVersion="4" ma:contentTypeDescription="Crie um novo documento." ma:contentTypeScope="" ma:versionID="f8335577988e42a3c483a14cd00db35d">
  <xsd:schema xmlns:xsd="http://www.w3.org/2001/XMLSchema" xmlns:xs="http://www.w3.org/2001/XMLSchema" xmlns:p="http://schemas.microsoft.com/office/2006/metadata/properties" xmlns:ns2="255cf952-2304-441f-97ad-ebd787bf4d3f" targetNamespace="http://schemas.microsoft.com/office/2006/metadata/properties" ma:root="true" ma:fieldsID="633a3249407e2d2178300eff306292ca" ns2:_="">
    <xsd:import namespace="255cf952-2304-441f-97ad-ebd787bf4d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cf952-2304-441f-97ad-ebd787bf4d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3E0B46-C4A2-4278-B7CB-DD2E35D6A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26B24A-F8C5-47B4-9996-74F581F79B9B}">
  <ds:schemaRefs>
    <ds:schemaRef ds:uri="255cf952-2304-441f-97ad-ebd787bf4d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B2218FC-8412-44B9-9E82-D51F1F531141}">
  <ds:schemaRefs>
    <ds:schemaRef ds:uri="2f59bbe6-ec52-443a-87b8-0f035f3429bf"/>
    <ds:schemaRef ds:uri="5245e98d-a396-441d-be30-92804ce17de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Application>Microsoft Office PowerPoint</Application>
  <PresentationFormat>Widescreen</PresentationFormat>
  <Slides>34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Personalizado</vt:lpstr>
      <vt:lpstr>Programação 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FrontEnd</dc:title>
  <dc:creator>Nanda Fretes</dc:creator>
  <cp:revision>1</cp:revision>
  <dcterms:created xsi:type="dcterms:W3CDTF">2024-06-11T13:39:06Z</dcterms:created>
  <dcterms:modified xsi:type="dcterms:W3CDTF">2024-09-24T13:19:47Z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0x010100472CE56F4F40174CB47FEABC9A3DABA4</vt:lpwstr>
  </property>
</Properties>
</file>