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5" autoAdjust="0"/>
    <p:restoredTop sz="94660"/>
  </p:normalViewPr>
  <p:slideViewPr>
    <p:cSldViewPr>
      <p:cViewPr varScale="1">
        <p:scale>
          <a:sx n="211" d="100"/>
          <a:sy n="211" d="100"/>
        </p:scale>
        <p:origin x="-332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8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8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59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12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70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2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7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9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12C0-EE71-4255-A004-754A0A47EA6C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CB83-648E-464B-9F39-DC2664764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6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Gestion</a:t>
            </a:r>
            <a:r>
              <a:rPr lang="en-CA" dirty="0" smtClean="0"/>
              <a:t> </a:t>
            </a:r>
            <a:r>
              <a:rPr lang="en-CA" dirty="0" err="1" smtClean="0"/>
              <a:t>d’images</a:t>
            </a:r>
            <a:r>
              <a:rPr lang="en-CA" dirty="0" smtClean="0"/>
              <a:t> sur un site 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220072" y="4587974"/>
            <a:ext cx="3704456" cy="36120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CA" dirty="0" smtClean="0"/>
              <a:t>Auteur: Nicolas </a:t>
            </a:r>
            <a:r>
              <a:rPr lang="en-CA" dirty="0" err="1" smtClean="0"/>
              <a:t>Chourot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382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322712" cy="277539"/>
          </a:xfrm>
        </p:spPr>
        <p:txBody>
          <a:bodyPr>
            <a:normAutofit fontScale="90000"/>
          </a:bodyPr>
          <a:lstStyle/>
          <a:p>
            <a:pPr algn="l"/>
            <a:r>
              <a:rPr lang="en-CA" sz="2400" dirty="0" err="1" smtClean="0"/>
              <a:t>UploadDemo</a:t>
            </a:r>
            <a:r>
              <a:rPr lang="en-CA" sz="2400" dirty="0" smtClean="0"/>
              <a:t> : </a:t>
            </a:r>
            <a:r>
              <a:rPr lang="en-CA" sz="2400" dirty="0" err="1" smtClean="0"/>
              <a:t>Global.asax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79512" y="853731"/>
            <a:ext cx="6336704" cy="28623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UploadDemo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/>
              </a:rPr>
              <a:t>MvcApplication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System.Web.HttpApplication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Application_Start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AreaRegistration.RegisterAllAreas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FilterConfig.RegisterGlobalFilters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GlobalFilters.Filters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RouteConfig.RegisterRoutes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RouteTable.Routes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BundleConfig.RegisterBundles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BundleTable.Bundles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DB.Photos.Init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Server.MapPath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"~/</a:t>
            </a:r>
            <a:r>
              <a:rPr lang="fr-FR" sz="1200" dirty="0" err="1">
                <a:solidFill>
                  <a:srgbClr val="A31515"/>
                </a:solidFill>
                <a:latin typeface="Consolas"/>
              </a:rPr>
              <a:t>App_Data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/Photos.txt"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}</a:t>
            </a:r>
            <a:endParaRPr lang="fr-FR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1306"/>
            <a:ext cx="23717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87624" y="2859782"/>
            <a:ext cx="4824536" cy="2880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6012160" y="1995686"/>
            <a:ext cx="1224136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5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842992" cy="277539"/>
          </a:xfrm>
        </p:spPr>
        <p:txBody>
          <a:bodyPr>
            <a:normAutofit fontScale="90000"/>
          </a:bodyPr>
          <a:lstStyle/>
          <a:p>
            <a:pPr algn="l"/>
            <a:r>
              <a:rPr lang="en-CA" sz="2400" dirty="0" err="1" smtClean="0"/>
              <a:t>UploadDemo</a:t>
            </a:r>
            <a:r>
              <a:rPr lang="en-CA" sz="2400" dirty="0" smtClean="0"/>
              <a:t> : </a:t>
            </a:r>
            <a:r>
              <a:rPr lang="en-CA" sz="2400" dirty="0" err="1" smtClean="0"/>
              <a:t>PhotosController</a:t>
            </a:r>
            <a:endParaRPr lang="fr-F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38225"/>
            <a:ext cx="6277002" cy="239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98" y="214313"/>
            <a:ext cx="23717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77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842992" cy="277539"/>
          </a:xfrm>
        </p:spPr>
        <p:txBody>
          <a:bodyPr>
            <a:normAutofit fontScale="90000"/>
          </a:bodyPr>
          <a:lstStyle/>
          <a:p>
            <a:pPr algn="l"/>
            <a:r>
              <a:rPr lang="en-CA" sz="2400" dirty="0" err="1" smtClean="0"/>
              <a:t>UploadDemo</a:t>
            </a:r>
            <a:r>
              <a:rPr lang="en-CA" sz="2400" dirty="0" smtClean="0"/>
              <a:t> : </a:t>
            </a:r>
            <a:r>
              <a:rPr lang="en-CA" sz="2400" dirty="0" err="1" smtClean="0"/>
              <a:t>PhotosController</a:t>
            </a:r>
            <a:r>
              <a:rPr lang="en-CA" sz="2400" dirty="0" smtClean="0"/>
              <a:t>/Index et </a:t>
            </a:r>
            <a:r>
              <a:rPr lang="en-CA" sz="2400" dirty="0" err="1" smtClean="0"/>
              <a:t>sa</a:t>
            </a:r>
            <a:r>
              <a:rPr lang="en-CA" sz="2400" dirty="0" smtClean="0"/>
              <a:t> </a:t>
            </a:r>
            <a:r>
              <a:rPr lang="en-CA" sz="2400" dirty="0" err="1" smtClean="0"/>
              <a:t>vue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251520" y="771550"/>
            <a:ext cx="32941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Index()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View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DB.Photos.ToList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}    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9702"/>
            <a:ext cx="6324500" cy="268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7494"/>
            <a:ext cx="23717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7653"/>
            <a:ext cx="3209924" cy="1538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1475656" y="2355726"/>
            <a:ext cx="1656184" cy="26920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8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842992" cy="277539"/>
          </a:xfrm>
        </p:spPr>
        <p:txBody>
          <a:bodyPr>
            <a:normAutofit fontScale="90000"/>
          </a:bodyPr>
          <a:lstStyle/>
          <a:p>
            <a:pPr algn="l"/>
            <a:r>
              <a:rPr lang="en-CA" sz="2400" dirty="0" err="1" smtClean="0"/>
              <a:t>UploadDemo</a:t>
            </a:r>
            <a:r>
              <a:rPr lang="en-CA" sz="2400" dirty="0" smtClean="0"/>
              <a:t> : </a:t>
            </a:r>
            <a:r>
              <a:rPr lang="en-CA" sz="2400" dirty="0" err="1" smtClean="0"/>
              <a:t>PhotosController</a:t>
            </a:r>
            <a:r>
              <a:rPr lang="en-CA" sz="2400" dirty="0" smtClean="0"/>
              <a:t>/Create et </a:t>
            </a:r>
            <a:r>
              <a:rPr lang="en-CA" sz="2400" dirty="0" err="1" smtClean="0"/>
              <a:t>sa</a:t>
            </a:r>
            <a:r>
              <a:rPr lang="en-CA" sz="2400" dirty="0" smtClean="0"/>
              <a:t> </a:t>
            </a:r>
            <a:r>
              <a:rPr lang="en-CA" sz="2400" dirty="0" err="1" smtClean="0"/>
              <a:t>vue</a:t>
            </a:r>
            <a:endParaRPr lang="fr-F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7534"/>
            <a:ext cx="7992888" cy="4449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444208" y="123478"/>
            <a:ext cx="259228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Create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View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}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1083646" y="3612839"/>
            <a:ext cx="4176464" cy="2110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8146" y="1491630"/>
            <a:ext cx="8016262" cy="2110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avec flèche 17"/>
          <p:cNvCxnSpPr>
            <a:stCxn id="17" idx="3"/>
            <a:endCxn id="10243" idx="1"/>
          </p:cNvCxnSpPr>
          <p:nvPr/>
        </p:nvCxnSpPr>
        <p:spPr>
          <a:xfrm>
            <a:off x="3178272" y="2467441"/>
            <a:ext cx="889672" cy="54303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3" idx="2"/>
          </p:cNvCxnSpPr>
          <p:nvPr/>
        </p:nvCxnSpPr>
        <p:spPr>
          <a:xfrm flipH="1">
            <a:off x="2771801" y="363363"/>
            <a:ext cx="2597280" cy="16502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5" idx="2"/>
            <a:endCxn id="17" idx="0"/>
          </p:cNvCxnSpPr>
          <p:nvPr/>
        </p:nvCxnSpPr>
        <p:spPr>
          <a:xfrm flipH="1">
            <a:off x="2254956" y="363363"/>
            <a:ext cx="723978" cy="200820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-82944" y="-50834"/>
            <a:ext cx="842493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Create(Photo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photo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HttpPostedFileBase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photoFile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try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{s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photoFile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photoFile.ContentLength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&gt; 0)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photoGUID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Guid.NewGuid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newPhotoFilePath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Server.MapPath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"~/Photos/"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photoGUID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".Jpeg"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photoFile.SaveAs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newPhotoFilePath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photo.PhotoId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photoGUID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DB.Photos.Add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(photo);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else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fr-FR" sz="1200" dirty="0" err="1">
                <a:solidFill>
                  <a:srgbClr val="A31515"/>
                </a:solidFill>
                <a:latin typeface="Consolas"/>
              </a:rPr>
              <a:t>photoFile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"No photo </a:t>
            </a:r>
            <a:r>
              <a:rPr lang="fr-FR" sz="1200" dirty="0" err="1">
                <a:solidFill>
                  <a:srgbClr val="A31515"/>
                </a:solidFill>
                <a:latin typeface="Consolas"/>
              </a:rPr>
              <a:t>uploaded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."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(Exception ex)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ModelState.AddModelError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fr-FR" sz="1200" dirty="0" err="1">
                <a:solidFill>
                  <a:srgbClr val="A31515"/>
                </a:solidFill>
                <a:latin typeface="Consolas"/>
              </a:rPr>
              <a:t>Unable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 to </a:t>
            </a:r>
            <a:r>
              <a:rPr lang="fr-FR" sz="1200" dirty="0" err="1">
                <a:solidFill>
                  <a:srgbClr val="A31515"/>
                </a:solidFill>
                <a:latin typeface="Consolas"/>
              </a:rPr>
              <a:t>save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 changes."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View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(photo);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}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01432" y="123478"/>
            <a:ext cx="2592288" cy="2880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22" y="3382641"/>
            <a:ext cx="2746015" cy="1739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Connecteur droit avec flèche 8"/>
          <p:cNvCxnSpPr>
            <a:stCxn id="11" idx="3"/>
          </p:cNvCxnSpPr>
          <p:nvPr/>
        </p:nvCxnSpPr>
        <p:spPr>
          <a:xfrm>
            <a:off x="4355976" y="2109447"/>
            <a:ext cx="2435484" cy="213035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29969" y="2013578"/>
            <a:ext cx="3026007" cy="19173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52807"/>
            <a:ext cx="5044086" cy="515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331640" y="2371572"/>
            <a:ext cx="1846632" cy="19173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932041" y="171625"/>
            <a:ext cx="874080" cy="19173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747626" y="171625"/>
            <a:ext cx="462616" cy="19173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err="1" smtClean="0"/>
              <a:t>Généralisation</a:t>
            </a:r>
            <a:r>
              <a:rPr lang="en-CA" sz="3200" dirty="0" smtClean="0"/>
              <a:t> du </a:t>
            </a:r>
            <a:r>
              <a:rPr lang="en-CA" sz="3200" dirty="0" err="1" smtClean="0"/>
              <a:t>traitement</a:t>
            </a:r>
            <a:r>
              <a:rPr lang="en-CA" sz="3200" dirty="0" smtClean="0"/>
              <a:t> des images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Dans</a:t>
            </a:r>
            <a:r>
              <a:rPr lang="en-CA" dirty="0" smtClean="0"/>
              <a:t> les </a:t>
            </a:r>
            <a:r>
              <a:rPr lang="en-CA" dirty="0" err="1" smtClean="0"/>
              <a:t>diapositives</a:t>
            </a:r>
            <a:r>
              <a:rPr lang="en-CA" dirty="0" smtClean="0"/>
              <a:t> </a:t>
            </a:r>
            <a:r>
              <a:rPr lang="en-CA" dirty="0" err="1" smtClean="0"/>
              <a:t>précédentes</a:t>
            </a:r>
            <a:r>
              <a:rPr lang="en-CA" dirty="0" smtClean="0"/>
              <a:t> nous </a:t>
            </a:r>
            <a:r>
              <a:rPr lang="en-CA" dirty="0" err="1" smtClean="0"/>
              <a:t>avons</a:t>
            </a:r>
            <a:r>
              <a:rPr lang="en-CA" dirty="0" smtClean="0"/>
              <a:t> vu le </a:t>
            </a:r>
            <a:r>
              <a:rPr lang="en-CA" dirty="0" err="1" smtClean="0"/>
              <a:t>principe</a:t>
            </a:r>
            <a:r>
              <a:rPr lang="en-CA" dirty="0" smtClean="0"/>
              <a:t> de base. Comment </a:t>
            </a:r>
            <a:r>
              <a:rPr lang="en-CA" dirty="0" err="1" smtClean="0"/>
              <a:t>pouvons</a:t>
            </a:r>
            <a:r>
              <a:rPr lang="en-CA" dirty="0" smtClean="0"/>
              <a:t>-nous le </a:t>
            </a:r>
            <a:r>
              <a:rPr lang="en-CA" dirty="0" err="1" smtClean="0"/>
              <a:t>généraliser</a:t>
            </a:r>
            <a:r>
              <a:rPr lang="en-CA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44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Côté</a:t>
            </a:r>
            <a:r>
              <a:rPr lang="en-CA" dirty="0" smtClean="0"/>
              <a:t>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86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 smtClean="0"/>
              <a:t>Plutôt</a:t>
            </a:r>
            <a:r>
              <a:rPr lang="en-CA" sz="2000" dirty="0" smtClean="0"/>
              <a:t> que de </a:t>
            </a:r>
            <a:r>
              <a:rPr lang="en-CA" sz="2000" dirty="0" err="1" smtClean="0"/>
              <a:t>présenter</a:t>
            </a:r>
            <a:r>
              <a:rPr lang="en-CA" sz="2000" dirty="0" smtClean="0"/>
              <a:t> le </a:t>
            </a:r>
            <a:r>
              <a:rPr lang="en-CA" sz="2000" dirty="0" err="1" smtClean="0"/>
              <a:t>très</a:t>
            </a:r>
            <a:r>
              <a:rPr lang="en-CA" sz="2000" dirty="0" smtClean="0"/>
              <a:t> </a:t>
            </a:r>
            <a:r>
              <a:rPr lang="en-CA" sz="2000" dirty="0" err="1" smtClean="0"/>
              <a:t>peu</a:t>
            </a:r>
            <a:r>
              <a:rPr lang="en-CA" sz="2000" dirty="0" smtClean="0"/>
              <a:t> </a:t>
            </a:r>
            <a:r>
              <a:rPr lang="en-CA" sz="2000" dirty="0" err="1" smtClean="0"/>
              <a:t>reluisant</a:t>
            </a:r>
            <a:r>
              <a:rPr lang="en-CA" sz="2000" dirty="0" smtClean="0"/>
              <a:t> </a:t>
            </a:r>
            <a:r>
              <a:rPr lang="en-CA" sz="2000" dirty="0" err="1" smtClean="0"/>
              <a:t>contrôle</a:t>
            </a:r>
            <a:r>
              <a:rPr lang="en-CA" sz="2000" dirty="0" smtClean="0"/>
              <a:t> de </a:t>
            </a:r>
            <a:r>
              <a:rPr lang="en-CA" sz="2000" dirty="0" err="1" smtClean="0"/>
              <a:t>sélection</a:t>
            </a:r>
            <a:r>
              <a:rPr lang="en-CA" sz="2000" dirty="0" smtClean="0"/>
              <a:t> de </a:t>
            </a:r>
            <a:r>
              <a:rPr lang="en-CA" sz="2000" dirty="0" err="1" smtClean="0"/>
              <a:t>fichier</a:t>
            </a:r>
            <a:r>
              <a:rPr lang="en-CA" sz="2000" dirty="0" smtClean="0"/>
              <a:t>, </a:t>
            </a:r>
            <a:r>
              <a:rPr lang="en-CA" sz="2000" dirty="0" err="1" smtClean="0"/>
              <a:t>il</a:t>
            </a:r>
            <a:r>
              <a:rPr lang="en-CA" sz="2000" dirty="0" smtClean="0"/>
              <a:t> </a:t>
            </a:r>
            <a:r>
              <a:rPr lang="en-CA" sz="2000" dirty="0" err="1" smtClean="0"/>
              <a:t>faudrait</a:t>
            </a:r>
            <a:r>
              <a:rPr lang="en-CA" sz="2000" dirty="0" smtClean="0"/>
              <a:t> un </a:t>
            </a:r>
            <a:r>
              <a:rPr lang="en-CA" sz="2000" dirty="0" err="1" smtClean="0"/>
              <a:t>contrôle</a:t>
            </a:r>
            <a:r>
              <a:rPr lang="en-CA" sz="2000" dirty="0" smtClean="0"/>
              <a:t> convivial et </a:t>
            </a:r>
            <a:r>
              <a:rPr lang="en-CA" sz="2000" dirty="0" err="1" smtClean="0"/>
              <a:t>attrayant</a:t>
            </a:r>
            <a:r>
              <a:rPr lang="en-CA" sz="2000" dirty="0" smtClean="0"/>
              <a:t>:</a:t>
            </a:r>
            <a:endParaRPr lang="fr-FR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3518"/>
            <a:ext cx="2340317" cy="45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27654"/>
            <a:ext cx="1620440" cy="161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80" y="2249643"/>
            <a:ext cx="2330768" cy="164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256" y="2139702"/>
            <a:ext cx="3078394" cy="216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5"/>
          <p:cNvCxnSpPr/>
          <p:nvPr/>
        </p:nvCxnSpPr>
        <p:spPr>
          <a:xfrm flipH="1" flipV="1">
            <a:off x="7357460" y="350633"/>
            <a:ext cx="774138" cy="7920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7321560" y="307669"/>
            <a:ext cx="810038" cy="8100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50773" y="290607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rgbClr val="FFC000"/>
                </a:solidFill>
              </a:rPr>
              <a:t>clic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1828606" y="3002300"/>
            <a:ext cx="727169" cy="228311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5766867" y="3034174"/>
            <a:ext cx="461317" cy="228311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5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51520" y="4803997"/>
            <a:ext cx="345638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51520" y="1656105"/>
            <a:ext cx="4968552" cy="3045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1520" y="712363"/>
            <a:ext cx="3456384" cy="589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544108" y="2973601"/>
            <a:ext cx="327636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49356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Html et </a:t>
            </a:r>
            <a:r>
              <a:rPr lang="en-CA" dirty="0" err="1" smtClean="0"/>
              <a:t>Javascript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9512" y="1757010"/>
            <a:ext cx="511256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006400"/>
                </a:solidFill>
                <a:latin typeface="Consolas"/>
              </a:rPr>
              <a:t>&lt;!-- Image </a:t>
            </a:r>
            <a:r>
              <a:rPr lang="fr-FR" sz="800" dirty="0" err="1">
                <a:solidFill>
                  <a:srgbClr val="006400"/>
                </a:solidFill>
                <a:latin typeface="Consolas"/>
              </a:rPr>
              <a:t>uploaded</a:t>
            </a:r>
            <a:r>
              <a:rPr lang="fr-FR" sz="800" dirty="0">
                <a:solidFill>
                  <a:srgbClr val="006400"/>
                </a:solidFill>
                <a:latin typeface="Consolas"/>
              </a:rPr>
              <a:t> --&gt;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800" dirty="0" err="1">
                <a:solidFill>
                  <a:srgbClr val="800000"/>
                </a:solidFill>
                <a:latin typeface="Consolas"/>
              </a:rPr>
              <a:t>img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PhotoImageData_UploadedImage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PhotoImageData_UploadedImage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fr-FR" sz="800" dirty="0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UploadedImage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src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="/Photos/No_image.png"&gt;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</a:t>
            </a:r>
            <a:endParaRPr lang="fr-FR" sz="800" dirty="0" smtClean="0">
              <a:solidFill>
                <a:srgbClr val="000000"/>
              </a:solidFill>
              <a:latin typeface="Consolas"/>
            </a:endParaRPr>
          </a:p>
          <a:p>
            <a:endParaRPr lang="en-CA" sz="800" dirty="0" smtClean="0">
              <a:solidFill>
                <a:srgbClr val="000000"/>
              </a:solidFill>
              <a:latin typeface="Consolas"/>
            </a:endParaRPr>
          </a:p>
          <a:p>
            <a:endParaRPr lang="en-CA" sz="800" dirty="0">
              <a:solidFill>
                <a:srgbClr val="000000"/>
              </a:solidFill>
              <a:latin typeface="Consolas"/>
            </a:endParaRPr>
          </a:p>
          <a:p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6400"/>
                </a:solidFill>
                <a:latin typeface="Consolas"/>
              </a:rPr>
              <a:t>&lt;!-- </a:t>
            </a:r>
            <a:r>
              <a:rPr lang="fr-FR" sz="800" dirty="0" err="1">
                <a:solidFill>
                  <a:srgbClr val="006400"/>
                </a:solidFill>
                <a:latin typeface="Consolas"/>
              </a:rPr>
              <a:t>hidden</a:t>
            </a:r>
            <a:r>
              <a:rPr lang="fr-FR" sz="800" dirty="0">
                <a:solidFill>
                  <a:srgbClr val="006400"/>
                </a:solidFill>
                <a:latin typeface="Consolas"/>
              </a:rPr>
              <a:t> file uploader --&gt;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8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PhotoImageData_ImageUploader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sz="8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="file"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sz="800" dirty="0" smtClean="0">
                <a:solidFill>
                  <a:srgbClr val="FF0000"/>
                </a:solidFill>
                <a:latin typeface="Consolas"/>
              </a:rPr>
              <a:t>style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FF0000"/>
                </a:solidFill>
                <a:latin typeface="Consolas"/>
              </a:rPr>
              <a:t>visibility</a:t>
            </a:r>
            <a:r>
              <a:rPr lang="fr-FR" sz="8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hidden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fr-FR" sz="800" dirty="0">
                <a:solidFill>
                  <a:srgbClr val="FF0000"/>
                </a:solidFill>
                <a:latin typeface="Consolas"/>
              </a:rPr>
              <a:t>height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0px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accept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="image/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jpeg,image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gif,image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png,image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bmp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"&gt;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</a:t>
            </a:r>
            <a:endParaRPr lang="fr-FR" sz="800" dirty="0" smtClean="0">
              <a:solidFill>
                <a:srgbClr val="000000"/>
              </a:solidFill>
              <a:latin typeface="Consolas"/>
            </a:endParaRPr>
          </a:p>
          <a:p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en-US" sz="800" dirty="0">
                <a:solidFill>
                  <a:srgbClr val="006400"/>
                </a:solidFill>
                <a:latin typeface="Consolas"/>
              </a:rPr>
              <a:t>&lt;!-- hidden input uploaded </a:t>
            </a:r>
            <a:r>
              <a:rPr lang="en-US" sz="800" dirty="0" err="1">
                <a:solidFill>
                  <a:srgbClr val="006400"/>
                </a:solidFill>
                <a:latin typeface="Consolas"/>
              </a:rPr>
              <a:t>imageData</a:t>
            </a:r>
            <a:r>
              <a:rPr lang="en-US" sz="800" dirty="0">
                <a:solidFill>
                  <a:srgbClr val="006400"/>
                </a:solidFill>
                <a:latin typeface="Consolas"/>
              </a:rPr>
              <a:t> container --&gt;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8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800" dirty="0">
                <a:solidFill>
                  <a:srgbClr val="FF0000"/>
                </a:solidFill>
                <a:latin typeface="Consolas"/>
              </a:rPr>
              <a:t>style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>
                <a:solidFill>
                  <a:srgbClr val="FF0000"/>
                </a:solidFill>
                <a:latin typeface="Consolas"/>
              </a:rPr>
              <a:t>visibility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hidden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fr-FR" sz="800" dirty="0">
                <a:solidFill>
                  <a:srgbClr val="FF0000"/>
                </a:solidFill>
                <a:latin typeface="Consolas"/>
              </a:rPr>
              <a:t>height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0px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sz="800" dirty="0" smtClean="0">
                <a:solidFill>
                  <a:srgbClr val="FF0000"/>
                </a:solidFill>
                <a:latin typeface="Consolas"/>
              </a:rPr>
              <a:t>class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fileUploadedExistRule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fileUploadedSizeRule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 input-validation-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error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sz="800" dirty="0" smtClean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createmode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waitingImage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="/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PhotosManager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/Photos/Loading_icon.gif</a:t>
            </a:r>
            <a:r>
              <a:rPr lang="fr-FR" sz="800" dirty="0" smtClean="0">
                <a:solidFill>
                  <a:srgbClr val="0000FF"/>
                </a:solidFill>
                <a:latin typeface="Consolas"/>
              </a:rPr>
              <a:t>"&gt;</a:t>
            </a:r>
          </a:p>
          <a:p>
            <a:endParaRPr lang="en-CA" sz="800" dirty="0">
              <a:solidFill>
                <a:srgbClr val="0000FF"/>
              </a:solidFill>
              <a:latin typeface="Consolas"/>
            </a:endParaRPr>
          </a:p>
          <a:p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800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6948" r="5712" b="3971"/>
          <a:stretch/>
        </p:blipFill>
        <p:spPr bwMode="auto">
          <a:xfrm>
            <a:off x="6012160" y="1362589"/>
            <a:ext cx="1436914" cy="143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352" y="3085385"/>
            <a:ext cx="1439077" cy="28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21672"/>
            <a:ext cx="2454536" cy="879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ccolade fermante 7"/>
          <p:cNvSpPr/>
          <p:nvPr/>
        </p:nvSpPr>
        <p:spPr>
          <a:xfrm>
            <a:off x="2987824" y="1757009"/>
            <a:ext cx="144016" cy="712535"/>
          </a:xfrm>
          <a:prstGeom prst="rightBrace">
            <a:avLst>
              <a:gd name="adj1" fmla="val 396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fermante 9"/>
          <p:cNvSpPr/>
          <p:nvPr/>
        </p:nvSpPr>
        <p:spPr>
          <a:xfrm>
            <a:off x="3707904" y="2901593"/>
            <a:ext cx="144016" cy="648072"/>
          </a:xfrm>
          <a:prstGeom prst="rightBrace">
            <a:avLst>
              <a:gd name="adj1" fmla="val 396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4931662" y="3693681"/>
            <a:ext cx="144016" cy="915158"/>
          </a:xfrm>
          <a:prstGeom prst="rightBrace">
            <a:avLst>
              <a:gd name="adj1" fmla="val 396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3275856" y="1973034"/>
            <a:ext cx="2592288" cy="280487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3923928" y="3085385"/>
            <a:ext cx="2016224" cy="280487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148064" y="4011016"/>
            <a:ext cx="792088" cy="280487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947669" y="2963444"/>
            <a:ext cx="87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err="1" smtClean="0">
                <a:solidFill>
                  <a:schemeClr val="bg1">
                    <a:lumMod val="50000"/>
                  </a:schemeClr>
                </a:solidFill>
              </a:rPr>
              <a:t>Éléments</a:t>
            </a:r>
            <a:endParaRPr lang="en-CA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CA" sz="1200" dirty="0" err="1" smtClean="0">
                <a:solidFill>
                  <a:schemeClr val="bg1">
                    <a:lumMod val="50000"/>
                  </a:schemeClr>
                </a:solidFill>
              </a:rPr>
              <a:t>camoufflés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41085" y="1181677"/>
            <a:ext cx="1755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PhotoImageData_UploadedImage</a:t>
            </a:r>
            <a:endParaRPr lang="fr-FR" sz="800" dirty="0"/>
          </a:p>
        </p:txBody>
      </p:sp>
      <p:sp>
        <p:nvSpPr>
          <p:cNvPr id="20" name="Rectangle 19"/>
          <p:cNvSpPr/>
          <p:nvPr/>
        </p:nvSpPr>
        <p:spPr>
          <a:xfrm>
            <a:off x="5908624" y="2924113"/>
            <a:ext cx="1755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PhotoImageData_ImageUploader</a:t>
            </a:r>
            <a:endParaRPr lang="fr-FR" sz="800" dirty="0"/>
          </a:p>
        </p:txBody>
      </p:sp>
      <p:sp>
        <p:nvSpPr>
          <p:cNvPr id="21" name="Rectangle 20"/>
          <p:cNvSpPr/>
          <p:nvPr/>
        </p:nvSpPr>
        <p:spPr>
          <a:xfrm>
            <a:off x="5908624" y="3429444"/>
            <a:ext cx="970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>
            <a:off x="178693" y="699542"/>
            <a:ext cx="3817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800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/>
              </a:rPr>
              <a:t>imageUploader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="0"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 smtClean="0">
                <a:solidFill>
                  <a:srgbClr val="FF0000"/>
                </a:solidFill>
                <a:latin typeface="Consolas"/>
              </a:rPr>
              <a:t>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controlid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PhotoImageData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 smtClean="0">
                <a:solidFill>
                  <a:srgbClr val="FF0000"/>
                </a:solidFill>
                <a:latin typeface="Consolas"/>
              </a:rPr>
              <a:t>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imagesrc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="/Photos/No_image.png"</a:t>
            </a:r>
            <a:endParaRPr lang="fr-FR" sz="800" dirty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 smtClean="0">
                <a:solidFill>
                  <a:srgbClr val="FF0000"/>
                </a:solidFill>
                <a:latin typeface="Consolas"/>
              </a:rPr>
              <a:t>     </a:t>
            </a:r>
            <a:r>
              <a:rPr lang="fr-FR" sz="800" dirty="0" err="1" smtClean="0">
                <a:solidFill>
                  <a:srgbClr val="FF0000"/>
                </a:solidFill>
                <a:latin typeface="Consolas"/>
              </a:rPr>
              <a:t>waitingImage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="/</a:t>
            </a:r>
            <a:r>
              <a:rPr lang="fr-FR" sz="800" dirty="0" err="1">
                <a:solidFill>
                  <a:srgbClr val="0000FF"/>
                </a:solidFill>
                <a:latin typeface="Consolas"/>
              </a:rPr>
              <a:t>PhotosManager</a:t>
            </a:r>
            <a:r>
              <a:rPr lang="fr-FR" sz="800" dirty="0">
                <a:solidFill>
                  <a:srgbClr val="0000FF"/>
                </a:solidFill>
                <a:latin typeface="Consolas"/>
              </a:rPr>
              <a:t>/Photos/Loading_icon.gif"&gt;</a:t>
            </a:r>
            <a:endParaRPr lang="fr-FR" sz="800" dirty="0"/>
          </a:p>
        </p:txBody>
      </p:sp>
      <p:sp>
        <p:nvSpPr>
          <p:cNvPr id="23" name="Flèche vers le bas 22"/>
          <p:cNvSpPr/>
          <p:nvPr/>
        </p:nvSpPr>
        <p:spPr>
          <a:xfrm>
            <a:off x="1871700" y="1387284"/>
            <a:ext cx="216024" cy="201049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144827" y="1422809"/>
            <a:ext cx="3414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 smtClean="0"/>
              <a:t>Éléments</a:t>
            </a:r>
            <a:r>
              <a:rPr lang="en-CA" sz="1100" dirty="0" smtClean="0"/>
              <a:t> Html </a:t>
            </a:r>
            <a:r>
              <a:rPr lang="en-CA" sz="1100" dirty="0" err="1" smtClean="0"/>
              <a:t>générés</a:t>
            </a:r>
            <a:r>
              <a:rPr lang="en-CA" sz="1100" dirty="0" smtClean="0"/>
              <a:t> par </a:t>
            </a:r>
            <a:r>
              <a:rPr lang="en-CA" sz="1100" dirty="0" err="1" smtClean="0"/>
              <a:t>programmation</a:t>
            </a:r>
            <a:r>
              <a:rPr lang="en-CA" sz="1100" dirty="0" smtClean="0"/>
              <a:t> </a:t>
            </a:r>
            <a:r>
              <a:rPr lang="en-CA" sz="1100" dirty="0" err="1" smtClean="0"/>
              <a:t>Javascript</a:t>
            </a:r>
            <a:endParaRPr lang="fr-FR" sz="11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948264" y="195486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 smtClean="0"/>
              <a:t>Voir</a:t>
            </a:r>
            <a:r>
              <a:rPr lang="en-CA" sz="1100" dirty="0" smtClean="0"/>
              <a:t> le </a:t>
            </a:r>
            <a:r>
              <a:rPr lang="en-CA" sz="1100" dirty="0" err="1" smtClean="0"/>
              <a:t>fichier</a:t>
            </a:r>
            <a:r>
              <a:rPr lang="en-CA" sz="1100" dirty="0" smtClean="0"/>
              <a:t> </a:t>
            </a:r>
            <a:r>
              <a:rPr lang="en-CA" sz="1100" b="1" dirty="0" smtClean="0">
                <a:solidFill>
                  <a:srgbClr val="0070C0"/>
                </a:solidFill>
              </a:rPr>
              <a:t>imageUploader.js</a:t>
            </a:r>
            <a:endParaRPr lang="fr-FR" sz="1100" b="1" dirty="0">
              <a:solidFill>
                <a:srgbClr val="0070C0"/>
              </a:solidFill>
            </a:endParaRPr>
          </a:p>
        </p:txBody>
      </p:sp>
      <p:cxnSp>
        <p:nvCxnSpPr>
          <p:cNvPr id="2048" name="Connecteur droit avec flèche 2047"/>
          <p:cNvCxnSpPr/>
          <p:nvPr/>
        </p:nvCxnSpPr>
        <p:spPr>
          <a:xfrm flipH="1">
            <a:off x="7449074" y="3226303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necteur droit 2050"/>
          <p:cNvCxnSpPr/>
          <p:nvPr/>
        </p:nvCxnSpPr>
        <p:spPr>
          <a:xfrm flipV="1">
            <a:off x="7946863" y="2103570"/>
            <a:ext cx="0" cy="1130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960314" y="2113276"/>
            <a:ext cx="98654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6907691" y="1878092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b="1" dirty="0" err="1" smtClean="0">
                <a:solidFill>
                  <a:srgbClr val="FF0000"/>
                </a:solidFill>
              </a:rPr>
              <a:t>Clic</a:t>
            </a:r>
            <a:r>
              <a:rPr lang="en-CA" sz="1100" b="1" dirty="0" smtClean="0">
                <a:solidFill>
                  <a:srgbClr val="FF0000"/>
                </a:solidFill>
              </a:rPr>
              <a:t> </a:t>
            </a:r>
            <a:r>
              <a:rPr lang="en-CA" sz="1100" b="1" dirty="0" err="1" smtClean="0">
                <a:solidFill>
                  <a:srgbClr val="FF0000"/>
                </a:solidFill>
              </a:rPr>
              <a:t>retransmis</a:t>
            </a:r>
            <a:endParaRPr lang="fr-FR" sz="1100" b="1" dirty="0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6960314" y="3367222"/>
            <a:ext cx="0" cy="25445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976255" y="3372399"/>
            <a:ext cx="18950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b="1" dirty="0" err="1" smtClean="0">
                <a:solidFill>
                  <a:srgbClr val="00B050"/>
                </a:solidFill>
              </a:rPr>
              <a:t>Données</a:t>
            </a:r>
            <a:r>
              <a:rPr lang="en-CA" sz="1050" b="1" dirty="0" smtClean="0">
                <a:solidFill>
                  <a:srgbClr val="00B050"/>
                </a:solidFill>
              </a:rPr>
              <a:t> de </a:t>
            </a:r>
            <a:r>
              <a:rPr lang="en-CA" sz="1050" b="1" dirty="0" err="1" smtClean="0">
                <a:solidFill>
                  <a:srgbClr val="00B050"/>
                </a:solidFill>
              </a:rPr>
              <a:t>l’image</a:t>
            </a:r>
            <a:r>
              <a:rPr lang="en-CA" sz="1050" b="1" dirty="0" smtClean="0">
                <a:solidFill>
                  <a:srgbClr val="00B050"/>
                </a:solidFill>
              </a:rPr>
              <a:t> </a:t>
            </a:r>
            <a:r>
              <a:rPr lang="en-CA" sz="1050" b="1" dirty="0" err="1" smtClean="0">
                <a:solidFill>
                  <a:srgbClr val="00B050"/>
                </a:solidFill>
              </a:rPr>
              <a:t>transférée</a:t>
            </a:r>
            <a:endParaRPr lang="fr-FR" sz="1050" b="1" dirty="0">
              <a:solidFill>
                <a:srgbClr val="00B05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786026" y="4796894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rgbClr val="00B050"/>
                </a:solidFill>
              </a:rPr>
              <a:t>Les </a:t>
            </a:r>
            <a:r>
              <a:rPr lang="en-CA" sz="1400" b="1" dirty="0" err="1" smtClean="0">
                <a:solidFill>
                  <a:srgbClr val="00B050"/>
                </a:solidFill>
              </a:rPr>
              <a:t>données</a:t>
            </a:r>
            <a:r>
              <a:rPr lang="en-CA" sz="1400" b="1" dirty="0" smtClean="0">
                <a:solidFill>
                  <a:srgbClr val="00B050"/>
                </a:solidFill>
              </a:rPr>
              <a:t> de </a:t>
            </a:r>
            <a:r>
              <a:rPr lang="en-CA" sz="1400" b="1" dirty="0" err="1" smtClean="0">
                <a:solidFill>
                  <a:srgbClr val="00B050"/>
                </a:solidFill>
              </a:rPr>
              <a:t>l’image</a:t>
            </a:r>
            <a:r>
              <a:rPr lang="en-CA" sz="1400" b="1" dirty="0" smtClean="0">
                <a:solidFill>
                  <a:srgbClr val="00B050"/>
                </a:solidFill>
              </a:rPr>
              <a:t> </a:t>
            </a:r>
            <a:r>
              <a:rPr lang="en-CA" sz="1400" b="1" dirty="0" err="1" smtClean="0">
                <a:solidFill>
                  <a:srgbClr val="00B050"/>
                </a:solidFill>
              </a:rPr>
              <a:t>seront</a:t>
            </a:r>
            <a:r>
              <a:rPr lang="en-CA" sz="1400" b="1" dirty="0" smtClean="0">
                <a:solidFill>
                  <a:srgbClr val="00B050"/>
                </a:solidFill>
              </a:rPr>
              <a:t> </a:t>
            </a:r>
            <a:r>
              <a:rPr lang="en-CA" sz="1400" b="1" dirty="0" err="1" smtClean="0">
                <a:solidFill>
                  <a:srgbClr val="00B050"/>
                </a:solidFill>
              </a:rPr>
              <a:t>incluses</a:t>
            </a:r>
            <a:r>
              <a:rPr lang="en-CA" sz="1400" b="1" dirty="0" smtClean="0">
                <a:solidFill>
                  <a:srgbClr val="00B050"/>
                </a:solidFill>
              </a:rPr>
              <a:t> </a:t>
            </a:r>
            <a:r>
              <a:rPr lang="en-CA" sz="1400" b="1" dirty="0" err="1" smtClean="0">
                <a:solidFill>
                  <a:srgbClr val="00B050"/>
                </a:solidFill>
              </a:rPr>
              <a:t>dans</a:t>
            </a:r>
            <a:r>
              <a:rPr lang="en-CA" sz="1400" b="1" dirty="0" smtClean="0">
                <a:solidFill>
                  <a:srgbClr val="00B050"/>
                </a:solidFill>
              </a:rPr>
              <a:t> les </a:t>
            </a:r>
            <a:r>
              <a:rPr lang="en-CA" sz="1400" b="1" dirty="0" err="1" smtClean="0">
                <a:solidFill>
                  <a:srgbClr val="00B050"/>
                </a:solidFill>
              </a:rPr>
              <a:t>données</a:t>
            </a:r>
            <a:r>
              <a:rPr lang="en-CA" sz="1400" b="1" dirty="0" smtClean="0">
                <a:solidFill>
                  <a:srgbClr val="00B050"/>
                </a:solidFill>
              </a:rPr>
              <a:t> du </a:t>
            </a:r>
            <a:r>
              <a:rPr lang="en-CA" sz="1400" b="1" dirty="0" err="1" smtClean="0">
                <a:solidFill>
                  <a:srgbClr val="00B050"/>
                </a:solidFill>
              </a:rPr>
              <a:t>formulaire</a:t>
            </a:r>
            <a:endParaRPr lang="fr-FR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CA" dirty="0" smtClean="0"/>
              <a:t>Kit de </a:t>
            </a:r>
            <a:r>
              <a:rPr lang="en-CA" dirty="0" err="1" smtClean="0"/>
              <a:t>départ</a:t>
            </a:r>
            <a:r>
              <a:rPr lang="en-CA" dirty="0" smtClean="0"/>
              <a:t> / Les images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3598"/>
            <a:ext cx="23336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7376" r="4782" b="7080"/>
          <a:stretch/>
        </p:blipFill>
        <p:spPr bwMode="auto">
          <a:xfrm>
            <a:off x="3491880" y="1923678"/>
            <a:ext cx="2763142" cy="1799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6948" r="5712" b="3971"/>
          <a:stretch/>
        </p:blipFill>
        <p:spPr bwMode="auto">
          <a:xfrm>
            <a:off x="7164288" y="2104770"/>
            <a:ext cx="1436914" cy="143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2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CA" dirty="0" smtClean="0"/>
              <a:t>Kit de </a:t>
            </a:r>
            <a:r>
              <a:rPr lang="en-CA" dirty="0" err="1" smtClean="0"/>
              <a:t>départ</a:t>
            </a:r>
            <a:r>
              <a:rPr lang="en-CA" dirty="0" smtClean="0"/>
              <a:t> / Le script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9582"/>
            <a:ext cx="4299357" cy="49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35646"/>
            <a:ext cx="13521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6419"/>
            <a:ext cx="3456384" cy="215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75605"/>
            <a:ext cx="3456384" cy="2625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796136" y="3647366"/>
            <a:ext cx="3119718" cy="2110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76418" y="1851670"/>
            <a:ext cx="2255622" cy="3600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" y="4083918"/>
            <a:ext cx="9053512" cy="993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4992" y="4083918"/>
            <a:ext cx="9053512" cy="9937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7504" y="2319694"/>
            <a:ext cx="1224136" cy="1440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1115616" y="1558219"/>
            <a:ext cx="0" cy="76147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7503" y="1059581"/>
            <a:ext cx="4299357" cy="4986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7504" y="3819930"/>
            <a:ext cx="1224136" cy="1440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stCxn id="19" idx="3"/>
          </p:cNvCxnSpPr>
          <p:nvPr/>
        </p:nvCxnSpPr>
        <p:spPr>
          <a:xfrm flipV="1">
            <a:off x="1331640" y="3579862"/>
            <a:ext cx="940403" cy="31207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72042" y="3507854"/>
            <a:ext cx="1939917" cy="1440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>
            <a:stCxn id="12" idx="2"/>
            <a:endCxn id="14" idx="0"/>
          </p:cNvCxnSpPr>
          <p:nvPr/>
        </p:nvCxnSpPr>
        <p:spPr>
          <a:xfrm>
            <a:off x="3804229" y="2211710"/>
            <a:ext cx="777519" cy="187220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1"/>
          </p:cNvCxnSpPr>
          <p:nvPr/>
        </p:nvCxnSpPr>
        <p:spPr>
          <a:xfrm flipH="1" flipV="1">
            <a:off x="4499992" y="2207206"/>
            <a:ext cx="1296144" cy="154566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04248" y="3680866"/>
            <a:ext cx="1075821" cy="1440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292977" y="4495268"/>
            <a:ext cx="936104" cy="1440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stCxn id="35" idx="1"/>
            <a:endCxn id="36" idx="3"/>
          </p:cNvCxnSpPr>
          <p:nvPr/>
        </p:nvCxnSpPr>
        <p:spPr>
          <a:xfrm flipH="1">
            <a:off x="5229081" y="3752874"/>
            <a:ext cx="1575167" cy="81440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74096" y="4634905"/>
            <a:ext cx="936104" cy="1440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4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Où</a:t>
            </a:r>
            <a:r>
              <a:rPr lang="en-CA" dirty="0"/>
              <a:t> </a:t>
            </a:r>
            <a:r>
              <a:rPr lang="en-CA" dirty="0" err="1" smtClean="0"/>
              <a:t>vont</a:t>
            </a:r>
            <a:r>
              <a:rPr lang="en-CA" dirty="0" smtClean="0"/>
              <a:t> les images?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partant</a:t>
            </a:r>
            <a:r>
              <a:rPr lang="en-CA" dirty="0" smtClean="0"/>
              <a:t> du </a:t>
            </a:r>
            <a:r>
              <a:rPr lang="en-CA" dirty="0" err="1" smtClean="0"/>
              <a:t>principe</a:t>
            </a:r>
            <a:r>
              <a:rPr lang="en-CA" dirty="0" smtClean="0"/>
              <a:t> </a:t>
            </a:r>
            <a:r>
              <a:rPr lang="en-CA" dirty="0" err="1" smtClean="0"/>
              <a:t>qu’en</a:t>
            </a:r>
            <a:r>
              <a:rPr lang="en-CA" dirty="0" smtClean="0"/>
              <a:t> </a:t>
            </a:r>
            <a:r>
              <a:rPr lang="en-CA" dirty="0" err="1" smtClean="0"/>
              <a:t>général</a:t>
            </a:r>
            <a:r>
              <a:rPr lang="en-CA" dirty="0" smtClean="0"/>
              <a:t>,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inefficace</a:t>
            </a:r>
            <a:r>
              <a:rPr lang="en-CA" dirty="0" smtClean="0"/>
              <a:t> </a:t>
            </a:r>
            <a:r>
              <a:rPr lang="en-CA" dirty="0" smtClean="0"/>
              <a:t>de conserver les images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table de base de </a:t>
            </a:r>
            <a:r>
              <a:rPr lang="en-CA" dirty="0" err="1" smtClean="0"/>
              <a:t>données</a:t>
            </a:r>
            <a:r>
              <a:rPr lang="en-CA" dirty="0" smtClean="0"/>
              <a:t>.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</a:t>
            </a:r>
            <a:r>
              <a:rPr lang="en-CA" dirty="0" err="1" smtClean="0"/>
              <a:t>cas</a:t>
            </a:r>
            <a:r>
              <a:rPr lang="en-CA" dirty="0" smtClean="0"/>
              <a:t>,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faut</a:t>
            </a:r>
            <a:r>
              <a:rPr lang="en-CA" dirty="0" smtClean="0"/>
              <a:t> </a:t>
            </a:r>
            <a:r>
              <a:rPr lang="en-CA" dirty="0" err="1" smtClean="0"/>
              <a:t>trouver</a:t>
            </a:r>
            <a:r>
              <a:rPr lang="en-CA" dirty="0" smtClean="0"/>
              <a:t> un </a:t>
            </a:r>
            <a:r>
              <a:rPr lang="en-CA" dirty="0" err="1" smtClean="0"/>
              <a:t>autre</a:t>
            </a:r>
            <a:r>
              <a:rPr lang="en-CA" dirty="0" smtClean="0"/>
              <a:t> </a:t>
            </a:r>
            <a:r>
              <a:rPr lang="en-CA" dirty="0" err="1" smtClean="0"/>
              <a:t>moyen</a:t>
            </a:r>
            <a:r>
              <a:rPr lang="en-CA" dirty="0" smtClean="0"/>
              <a:t> </a:t>
            </a:r>
            <a:r>
              <a:rPr lang="en-CA" dirty="0" err="1" smtClean="0"/>
              <a:t>systématique</a:t>
            </a:r>
            <a:r>
              <a:rPr lang="en-CA" dirty="0" smtClean="0"/>
              <a:t> de les </a:t>
            </a:r>
            <a:r>
              <a:rPr lang="en-CA" dirty="0" err="1" smtClean="0"/>
              <a:t>regrouper</a:t>
            </a:r>
            <a:r>
              <a:rPr lang="en-CA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27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Kit de </a:t>
            </a:r>
            <a:r>
              <a:rPr lang="en-CA" dirty="0" err="1" smtClean="0"/>
              <a:t>départ</a:t>
            </a:r>
            <a:r>
              <a:rPr lang="en-CA" dirty="0" smtClean="0"/>
              <a:t> / Les helpers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2601"/>
            <a:ext cx="9001000" cy="23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" y="3867894"/>
            <a:ext cx="9053512" cy="99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3576" y="4279244"/>
            <a:ext cx="8568952" cy="1440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7664044" y="2571750"/>
            <a:ext cx="0" cy="17074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04" y="2427734"/>
            <a:ext cx="9001000" cy="1440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23478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Kit de </a:t>
            </a:r>
            <a:r>
              <a:rPr lang="en-CA" dirty="0" err="1"/>
              <a:t>départ</a:t>
            </a:r>
            <a:r>
              <a:rPr lang="en-CA" dirty="0"/>
              <a:t> / La </a:t>
            </a:r>
            <a:r>
              <a:rPr lang="en-CA" dirty="0" err="1"/>
              <a:t>classe</a:t>
            </a:r>
            <a:r>
              <a:rPr lang="en-CA" dirty="0"/>
              <a:t> de </a:t>
            </a:r>
            <a:r>
              <a:rPr lang="en-CA" dirty="0" err="1"/>
              <a:t>gestion</a:t>
            </a:r>
            <a:r>
              <a:rPr lang="en-CA" dirty="0"/>
              <a:t> de </a:t>
            </a:r>
            <a:r>
              <a:rPr lang="en-CA" dirty="0" err="1"/>
              <a:t>fichier</a:t>
            </a:r>
            <a:r>
              <a:rPr lang="en-CA" dirty="0"/>
              <a:t> </a:t>
            </a:r>
            <a:r>
              <a:rPr lang="en-CA" dirty="0" err="1"/>
              <a:t>d’image</a:t>
            </a:r>
            <a:r>
              <a:rPr lang="en-CA" dirty="0"/>
              <a:t> sur </a:t>
            </a:r>
            <a:r>
              <a:rPr lang="en-CA" dirty="0" err="1"/>
              <a:t>disque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9" y="555526"/>
            <a:ext cx="6820942" cy="362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1520" y="422017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>
                <a:solidFill>
                  <a:srgbClr val="00B0F0"/>
                </a:solidFill>
              </a:rPr>
              <a:t>Cette</a:t>
            </a:r>
            <a:r>
              <a:rPr lang="en-CA" b="1" dirty="0" smtClean="0">
                <a:solidFill>
                  <a:srgbClr val="00B0F0"/>
                </a:solidFill>
              </a:rPr>
              <a:t> </a:t>
            </a:r>
            <a:r>
              <a:rPr lang="en-CA" b="1" dirty="0" err="1" smtClean="0">
                <a:solidFill>
                  <a:srgbClr val="00B0F0"/>
                </a:solidFill>
              </a:rPr>
              <a:t>classe</a:t>
            </a:r>
            <a:r>
              <a:rPr lang="en-CA" b="1" dirty="0" smtClean="0">
                <a:solidFill>
                  <a:srgbClr val="00B0F0"/>
                </a:solidFill>
              </a:rPr>
              <a:t> </a:t>
            </a:r>
            <a:r>
              <a:rPr lang="en-CA" b="1" dirty="0" err="1" smtClean="0">
                <a:solidFill>
                  <a:srgbClr val="00B0F0"/>
                </a:solidFill>
              </a:rPr>
              <a:t>permet</a:t>
            </a:r>
            <a:r>
              <a:rPr lang="en-CA" b="1" dirty="0" smtClean="0">
                <a:solidFill>
                  <a:srgbClr val="00B0F0"/>
                </a:solidFill>
              </a:rPr>
              <a:t> la </a:t>
            </a:r>
            <a:r>
              <a:rPr lang="en-CA" b="1" dirty="0" err="1" smtClean="0">
                <a:solidFill>
                  <a:srgbClr val="00B0F0"/>
                </a:solidFill>
              </a:rPr>
              <a:t>sauvegarde</a:t>
            </a:r>
            <a:r>
              <a:rPr lang="en-CA" b="1" dirty="0" smtClean="0">
                <a:solidFill>
                  <a:srgbClr val="00B0F0"/>
                </a:solidFill>
              </a:rPr>
              <a:t> des </a:t>
            </a:r>
            <a:r>
              <a:rPr lang="en-CA" b="1" dirty="0" err="1" smtClean="0">
                <a:solidFill>
                  <a:srgbClr val="00B0F0"/>
                </a:solidFill>
              </a:rPr>
              <a:t>données</a:t>
            </a:r>
            <a:r>
              <a:rPr lang="en-CA" b="1" dirty="0" smtClean="0">
                <a:solidFill>
                  <a:srgbClr val="00B0F0"/>
                </a:solidFill>
              </a:rPr>
              <a:t> </a:t>
            </a:r>
            <a:r>
              <a:rPr lang="en-CA" b="1" dirty="0" err="1" smtClean="0">
                <a:solidFill>
                  <a:srgbClr val="00B0F0"/>
                </a:solidFill>
              </a:rPr>
              <a:t>d’image</a:t>
            </a:r>
            <a:r>
              <a:rPr lang="en-CA" b="1" dirty="0" smtClean="0">
                <a:solidFill>
                  <a:srgbClr val="00B0F0"/>
                </a:solidFill>
              </a:rPr>
              <a:t> </a:t>
            </a:r>
            <a:r>
              <a:rPr lang="en-CA" b="1" dirty="0" err="1" smtClean="0">
                <a:solidFill>
                  <a:srgbClr val="00B0F0"/>
                </a:solidFill>
              </a:rPr>
              <a:t>dans</a:t>
            </a:r>
            <a:r>
              <a:rPr lang="en-CA" b="1" dirty="0" smtClean="0">
                <a:solidFill>
                  <a:srgbClr val="00B0F0"/>
                </a:solidFill>
              </a:rPr>
              <a:t> un emplacement du </a:t>
            </a:r>
            <a:r>
              <a:rPr lang="en-CA" b="1" dirty="0" err="1" smtClean="0">
                <a:solidFill>
                  <a:srgbClr val="00B0F0"/>
                </a:solidFill>
              </a:rPr>
              <a:t>serveur</a:t>
            </a:r>
            <a:r>
              <a:rPr lang="en-CA" b="1" dirty="0" smtClean="0">
                <a:solidFill>
                  <a:srgbClr val="00B0F0"/>
                </a:solidFill>
              </a:rPr>
              <a:t> </a:t>
            </a:r>
            <a:r>
              <a:rPr lang="en-CA" b="1" dirty="0" err="1" smtClean="0">
                <a:solidFill>
                  <a:srgbClr val="00B0F0"/>
                </a:solidFill>
              </a:rPr>
              <a:t>en</a:t>
            </a:r>
            <a:r>
              <a:rPr lang="en-CA" b="1" dirty="0" smtClean="0">
                <a:solidFill>
                  <a:srgbClr val="00B0F0"/>
                </a:solidFill>
              </a:rPr>
              <a:t> </a:t>
            </a:r>
            <a:r>
              <a:rPr lang="en-CA" b="1" dirty="0" err="1" smtClean="0">
                <a:solidFill>
                  <a:srgbClr val="00B0F0"/>
                </a:solidFill>
              </a:rPr>
              <a:t>lui</a:t>
            </a:r>
            <a:r>
              <a:rPr lang="en-CA" b="1" dirty="0" smtClean="0">
                <a:solidFill>
                  <a:srgbClr val="00B0F0"/>
                </a:solidFill>
              </a:rPr>
              <a:t> </a:t>
            </a:r>
            <a:r>
              <a:rPr lang="en-CA" b="1" dirty="0" err="1" smtClean="0">
                <a:solidFill>
                  <a:srgbClr val="00B0F0"/>
                </a:solidFill>
              </a:rPr>
              <a:t>donnant</a:t>
            </a:r>
            <a:r>
              <a:rPr lang="en-CA" b="1" dirty="0" smtClean="0">
                <a:solidFill>
                  <a:srgbClr val="00B0F0"/>
                </a:solidFill>
              </a:rPr>
              <a:t> un GUID unique.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837841"/>
            <a:ext cx="2016224" cy="1683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74783"/>
            <a:ext cx="2016224" cy="1683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"/>
          <a:stretch/>
        </p:blipFill>
        <p:spPr bwMode="auto">
          <a:xfrm>
            <a:off x="335495" y="1577371"/>
            <a:ext cx="1368152" cy="92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40967" y="13316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00B05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CA" dirty="0">
                <a:solidFill>
                  <a:srgbClr val="00B0F0"/>
                </a:solidFill>
              </a:rPr>
              <a:t>image data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9720" y="574859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BasePath</a:t>
            </a:r>
            <a:endParaRPr lang="fr-F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9720" y="2811801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BasePath</a:t>
            </a:r>
            <a:r>
              <a:rPr lang="fr-FR" sz="1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fr-FR" sz="14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Thumbnails</a:t>
            </a:r>
            <a:endParaRPr lang="fr-F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665688"/>
            <a:ext cx="5540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SaveImage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ImageData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PreviousGUID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2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)</a:t>
            </a:r>
            <a:endParaRPr lang="fr-FR" sz="1200" dirty="0"/>
          </a:p>
        </p:txBody>
      </p:sp>
      <p:cxnSp>
        <p:nvCxnSpPr>
          <p:cNvPr id="9" name="Connecteur en angle 8"/>
          <p:cNvCxnSpPr>
            <a:endCxn id="7" idx="0"/>
          </p:cNvCxnSpPr>
          <p:nvPr/>
        </p:nvCxnSpPr>
        <p:spPr>
          <a:xfrm>
            <a:off x="1775654" y="2026106"/>
            <a:ext cx="1102018" cy="639582"/>
          </a:xfrm>
          <a:prstGeom prst="bentConnector2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99592" y="3276503"/>
            <a:ext cx="3660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SaveImageFile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(GUID,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ImageData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9570" y="2983872"/>
            <a:ext cx="32880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GUID = dbc98bfb-5615-40a2-8e1a-a7e10d139115</a:t>
            </a:r>
            <a:endParaRPr lang="fr-FR" sz="1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9592" y="3689069"/>
            <a:ext cx="3660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SaveImageFile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(GUID,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ImageData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21368" y="1361588"/>
            <a:ext cx="499757" cy="5454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336483" y="3468691"/>
            <a:ext cx="499757" cy="5454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en angle 23"/>
          <p:cNvCxnSpPr/>
          <p:nvPr/>
        </p:nvCxnSpPr>
        <p:spPr>
          <a:xfrm flipV="1">
            <a:off x="4211960" y="1634311"/>
            <a:ext cx="3624280" cy="1812508"/>
          </a:xfrm>
          <a:prstGeom prst="bentConnector3">
            <a:avLst>
              <a:gd name="adj1" fmla="val 5609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9512" y="4758614"/>
            <a:ext cx="27238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dbc98bfb-5615-40a2-8e1a-a7e10d139115</a:t>
            </a:r>
            <a:endParaRPr lang="fr-FR" sz="1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467544" y="2924155"/>
            <a:ext cx="0" cy="185697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11" y="123478"/>
            <a:ext cx="4248472" cy="1287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Connecteur en angle 34"/>
          <p:cNvCxnSpPr/>
          <p:nvPr/>
        </p:nvCxnSpPr>
        <p:spPr>
          <a:xfrm>
            <a:off x="4436867" y="680169"/>
            <a:ext cx="2943445" cy="1459533"/>
          </a:xfrm>
          <a:prstGeom prst="bentConnector3">
            <a:avLst>
              <a:gd name="adj1" fmla="val 68517"/>
            </a:avLst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20" y="1497816"/>
            <a:ext cx="4255650" cy="189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eur droit avec flèche 37"/>
          <p:cNvCxnSpPr/>
          <p:nvPr/>
        </p:nvCxnSpPr>
        <p:spPr>
          <a:xfrm>
            <a:off x="4117650" y="3841080"/>
            <a:ext cx="321883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737200" y="4305458"/>
            <a:ext cx="441932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GetURL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(String GUID,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thumbnail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628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08" y="483518"/>
            <a:ext cx="4536504" cy="32162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>
                <a:solidFill>
                  <a:srgbClr val="2B91AF"/>
                </a:solidFill>
                <a:latin typeface="Consolas"/>
              </a:rPr>
              <a:t>Photo</a:t>
            </a:r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PhotoImageData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ImageGUIDReference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PhotoReference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GetPhotoURL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thumbnail =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PhotoReference.GetURL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thumbnail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SavePhoto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PhotoReference.SaveImage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PhotoImageData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RemovePhoto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PhotoReference.Remove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>
                <a:solidFill>
                  <a:srgbClr val="2B91AF"/>
                </a:solidFill>
                <a:latin typeface="Consolas"/>
              </a:rPr>
              <a:t>Photo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    Id = 0;</a:t>
            </a:r>
          </a:p>
          <a:p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700" dirty="0" err="1" smtClean="0">
                <a:solidFill>
                  <a:srgbClr val="000000"/>
                </a:solidFill>
                <a:latin typeface="Consolas"/>
              </a:rPr>
              <a:t>PhotoReference</a:t>
            </a:r>
            <a:r>
              <a:rPr lang="en-US" sz="7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/>
              </a:rPr>
              <a:t>ImageGUIDReference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@"/Photos/"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700" dirty="0">
                <a:solidFill>
                  <a:srgbClr val="800000"/>
                </a:solidFill>
                <a:latin typeface="Consolas"/>
              </a:rPr>
              <a:t>@"No_image.png"</a:t>
            </a:r>
            <a:r>
              <a:rPr lang="en-US" sz="7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8" y="4083919"/>
            <a:ext cx="8928992" cy="9442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95046" y="487771"/>
            <a:ext cx="4032448" cy="24929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Create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Photo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Photo</a:t>
            </a:r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View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(photo);</a:t>
            </a:r>
          </a:p>
          <a:p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HttpPost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ValidateAntiForgeryToken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Create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(Photo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photo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ModelState.IsValid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700" dirty="0" err="1" smtClean="0">
                <a:solidFill>
                  <a:srgbClr val="000000"/>
                </a:solidFill>
                <a:latin typeface="Consolas"/>
              </a:rPr>
              <a:t>DB.Photos.Add</a:t>
            </a:r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(photo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 err="1">
                <a:solidFill>
                  <a:srgbClr val="0000FF"/>
                </a:solidFill>
                <a:latin typeface="Consolas"/>
              </a:rPr>
              <a:t>else</a:t>
            </a:r>
            <a:endParaRPr lang="fr-FR" sz="700" dirty="0">
              <a:solidFill>
                <a:srgbClr val="000000"/>
              </a:solidFill>
              <a:latin typeface="Consolas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700" dirty="0" err="1">
                <a:solidFill>
                  <a:srgbClr val="000000"/>
                </a:solidFill>
                <a:latin typeface="Consolas"/>
              </a:rPr>
              <a:t>View</a:t>
            </a:r>
            <a:r>
              <a:rPr lang="fr-FR" sz="700" dirty="0">
                <a:solidFill>
                  <a:srgbClr val="000000"/>
                </a:solidFill>
                <a:latin typeface="Consolas"/>
              </a:rPr>
              <a:t>(photo);</a:t>
            </a:r>
          </a:p>
          <a:p>
            <a:r>
              <a:rPr lang="fr-FR" sz="7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7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fr-FR" sz="700" dirty="0" smtClean="0">
              <a:solidFill>
                <a:srgbClr val="000000"/>
              </a:solidFill>
              <a:latin typeface="Consolas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r-FR" sz="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800" dirty="0">
                <a:solidFill>
                  <a:srgbClr val="A31515"/>
                </a:solidFill>
                <a:latin typeface="Consolas"/>
              </a:rPr>
              <a:t>"Index"</a:t>
            </a:r>
            <a:r>
              <a:rPr lang="fr-FR" sz="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FR" sz="8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fr-FR" sz="7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11418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Modèle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95046" y="129023"/>
            <a:ext cx="12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Controlleur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3714587"/>
            <a:ext cx="5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Vue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49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Critères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3607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Rassembler</a:t>
            </a:r>
            <a:r>
              <a:rPr lang="en-CA" sz="2400" dirty="0" smtClean="0"/>
              <a:t> les images </a:t>
            </a:r>
            <a:r>
              <a:rPr lang="en-CA" sz="2400" dirty="0" err="1" smtClean="0"/>
              <a:t>dans</a:t>
            </a:r>
            <a:r>
              <a:rPr lang="en-CA" sz="2400" dirty="0" smtClean="0"/>
              <a:t> un </a:t>
            </a:r>
            <a:r>
              <a:rPr lang="en-CA" sz="2400" dirty="0" err="1" smtClean="0"/>
              <a:t>répetoire</a:t>
            </a:r>
            <a:endParaRPr lang="en-CA" sz="2400" dirty="0" smtClean="0"/>
          </a:p>
          <a:p>
            <a:r>
              <a:rPr lang="en-CA" sz="2400" dirty="0" smtClean="0"/>
              <a:t>Assurer </a:t>
            </a:r>
            <a:r>
              <a:rPr lang="en-CA" sz="2400" dirty="0" err="1" smtClean="0"/>
              <a:t>l’unicité</a:t>
            </a:r>
            <a:r>
              <a:rPr lang="en-CA" sz="2400" dirty="0" smtClean="0"/>
              <a:t> des </a:t>
            </a:r>
            <a:r>
              <a:rPr lang="en-CA" sz="2400" dirty="0" err="1" smtClean="0"/>
              <a:t>noms</a:t>
            </a:r>
            <a:r>
              <a:rPr lang="en-CA" sz="2400" dirty="0" smtClean="0"/>
              <a:t> de </a:t>
            </a:r>
            <a:r>
              <a:rPr lang="en-CA" sz="2400" dirty="0" err="1" smtClean="0"/>
              <a:t>fichiers</a:t>
            </a:r>
            <a:r>
              <a:rPr lang="en-CA" sz="2400" dirty="0" smtClean="0"/>
              <a:t> à </a:t>
            </a:r>
            <a:r>
              <a:rPr lang="en-CA" sz="2400" dirty="0" err="1" smtClean="0"/>
              <a:t>l’aide</a:t>
            </a:r>
            <a:r>
              <a:rPr lang="en-CA" sz="2400" dirty="0" smtClean="0"/>
              <a:t> de GUID</a:t>
            </a:r>
          </a:p>
          <a:p>
            <a:r>
              <a:rPr lang="en-CA" sz="2400" dirty="0" smtClean="0"/>
              <a:t>Conserver le GUID de </a:t>
            </a:r>
            <a:r>
              <a:rPr lang="en-CA" sz="2400" dirty="0" err="1" smtClean="0"/>
              <a:t>l’image</a:t>
            </a:r>
            <a:r>
              <a:rPr lang="en-CA" sz="2400" dirty="0" smtClean="0"/>
              <a:t> </a:t>
            </a:r>
            <a:r>
              <a:rPr lang="en-CA" sz="2400" dirty="0" err="1" smtClean="0"/>
              <a:t>dans</a:t>
            </a:r>
            <a:r>
              <a:rPr lang="en-CA" sz="2400" dirty="0" smtClean="0"/>
              <a:t> la base de </a:t>
            </a:r>
            <a:r>
              <a:rPr lang="en-CA" sz="2400" dirty="0" err="1" smtClean="0"/>
              <a:t>données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365187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Note: </a:t>
            </a:r>
          </a:p>
          <a:p>
            <a:r>
              <a:rPr lang="en-CA" dirty="0" smtClean="0"/>
              <a:t>Le fait de conserver </a:t>
            </a:r>
            <a:r>
              <a:rPr lang="en-CA" dirty="0" err="1" smtClean="0"/>
              <a:t>côté</a:t>
            </a:r>
            <a:r>
              <a:rPr lang="en-CA" dirty="0" smtClean="0"/>
              <a:t> </a:t>
            </a:r>
            <a:r>
              <a:rPr lang="en-CA" dirty="0" err="1" smtClean="0"/>
              <a:t>serveur</a:t>
            </a:r>
            <a:r>
              <a:rPr lang="en-CA" dirty="0" smtClean="0"/>
              <a:t> des images </a:t>
            </a:r>
            <a:r>
              <a:rPr lang="en-CA" dirty="0" err="1" smtClean="0"/>
              <a:t>ayant</a:t>
            </a:r>
            <a:r>
              <a:rPr lang="en-CA" dirty="0" smtClean="0"/>
              <a:t> </a:t>
            </a:r>
            <a:r>
              <a:rPr lang="en-CA" dirty="0" err="1" smtClean="0"/>
              <a:t>GUID.Jpeg</a:t>
            </a:r>
            <a:r>
              <a:rPr lang="en-CA" dirty="0" smtClean="0"/>
              <a:t> </a:t>
            </a:r>
            <a:r>
              <a:rPr lang="en-CA" dirty="0" err="1" smtClean="0"/>
              <a:t>comme</a:t>
            </a:r>
            <a:r>
              <a:rPr lang="en-CA" dirty="0" smtClean="0"/>
              <a:t> nom de </a:t>
            </a:r>
            <a:r>
              <a:rPr lang="en-CA" dirty="0" err="1" smtClean="0"/>
              <a:t>fichier</a:t>
            </a:r>
            <a:r>
              <a:rPr lang="en-CA" dirty="0" smtClean="0"/>
              <a:t> assure la </a:t>
            </a:r>
            <a:r>
              <a:rPr lang="en-CA" dirty="0" err="1" smtClean="0"/>
              <a:t>sécurité</a:t>
            </a:r>
            <a:r>
              <a:rPr lang="en-CA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35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Principe de base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9892" y="1059582"/>
            <a:ext cx="403244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fr-FR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100" dirty="0" smtClean="0">
                <a:solidFill>
                  <a:srgbClr val="2B91AF"/>
                </a:solidFill>
                <a:latin typeface="Consolas"/>
              </a:rPr>
              <a:t>Photo</a:t>
            </a:r>
            <a:endParaRPr lang="fr-FR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fr-FR" sz="11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public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public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</a:rPr>
              <a:t>PhotoId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public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Title {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public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Description {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   public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</a:rPr>
              <a:t>DateTime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/>
              </a:rPr>
              <a:t>CreationDate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fr-FR" sz="1100" dirty="0"/>
          </a:p>
        </p:txBody>
      </p:sp>
      <p:sp>
        <p:nvSpPr>
          <p:cNvPr id="6" name="Rectangle 5"/>
          <p:cNvSpPr/>
          <p:nvPr/>
        </p:nvSpPr>
        <p:spPr>
          <a:xfrm>
            <a:off x="482961" y="2911700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Id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275049" y="2913151"/>
            <a:ext cx="1806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1258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482961" y="3242749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PhotoId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1275049" y="3244200"/>
            <a:ext cx="32462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494f31b5-9ca1-4327-9aeb-05a1bcce3d6a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482961" y="3578364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Title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1275049" y="3579815"/>
            <a:ext cx="1806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Paysage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8112" y="3913979"/>
            <a:ext cx="1186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Description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1275049" y="3915430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Beau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paysage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d’automne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55605" y="4249594"/>
            <a:ext cx="1219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CreationDate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1275049" y="4251045"/>
            <a:ext cx="1806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2020-02-14</a:t>
            </a:r>
            <a:endParaRPr lang="fr-F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21938"/>
            <a:ext cx="3287001" cy="2768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Connecteur droit avec flèche 16"/>
          <p:cNvCxnSpPr/>
          <p:nvPr/>
        </p:nvCxnSpPr>
        <p:spPr>
          <a:xfrm>
            <a:off x="4521301" y="3389230"/>
            <a:ext cx="55475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à coins arrondis 57"/>
          <p:cNvSpPr/>
          <p:nvPr/>
        </p:nvSpPr>
        <p:spPr>
          <a:xfrm>
            <a:off x="96514" y="555526"/>
            <a:ext cx="5098681" cy="4442069"/>
          </a:xfrm>
          <a:prstGeom prst="roundRect">
            <a:avLst>
              <a:gd name="adj" fmla="val 533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5346322" y="555526"/>
            <a:ext cx="3706488" cy="4442069"/>
          </a:xfrm>
          <a:prstGeom prst="roundRect">
            <a:avLst>
              <a:gd name="adj" fmla="val 533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7" name="Rectangle à coins arrondis 2056"/>
          <p:cNvSpPr/>
          <p:nvPr/>
        </p:nvSpPr>
        <p:spPr>
          <a:xfrm>
            <a:off x="1998894" y="758872"/>
            <a:ext cx="3024336" cy="4117134"/>
          </a:xfrm>
          <a:prstGeom prst="roundRect">
            <a:avLst>
              <a:gd name="adj" fmla="val 533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7330" y="51470"/>
            <a:ext cx="1678963" cy="349547"/>
          </a:xfrm>
        </p:spPr>
        <p:txBody>
          <a:bodyPr>
            <a:noAutofit/>
          </a:bodyPr>
          <a:lstStyle/>
          <a:p>
            <a:pPr algn="l"/>
            <a:r>
              <a:rPr lang="en-CA" sz="3200" dirty="0" err="1" smtClean="0"/>
              <a:t>Scénario</a:t>
            </a:r>
            <a:endParaRPr lang="fr-FR" sz="3200" dirty="0"/>
          </a:p>
        </p:txBody>
      </p:sp>
      <p:sp>
        <p:nvSpPr>
          <p:cNvPr id="4" name="Cylindre 3"/>
          <p:cNvSpPr/>
          <p:nvPr/>
        </p:nvSpPr>
        <p:spPr>
          <a:xfrm>
            <a:off x="598704" y="1690700"/>
            <a:ext cx="864096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BD</a:t>
            </a:r>
            <a:endParaRPr lang="fr-FR" dirty="0"/>
          </a:p>
        </p:txBody>
      </p:sp>
      <p:sp>
        <p:nvSpPr>
          <p:cNvPr id="5" name="AutoShape 2" descr="Résultat de recherche d'images pour &quot;folder&quot;"/>
          <p:cNvSpPr>
            <a:spLocks noChangeAspect="1" noChangeArrowheads="1"/>
          </p:cNvSpPr>
          <p:nvPr/>
        </p:nvSpPr>
        <p:spPr bwMode="auto">
          <a:xfrm>
            <a:off x="102749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35" y="2073371"/>
            <a:ext cx="2340317" cy="45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02452" y="915566"/>
            <a:ext cx="3582144" cy="10618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latin typeface="Consolas"/>
              </a:rPr>
              <a:t>form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latin typeface="Consolas"/>
              </a:rPr>
              <a:t>action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="/Photos/Create"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="POST"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050" dirty="0" err="1" smtClean="0">
                <a:solidFill>
                  <a:srgbClr val="FF0000"/>
                </a:solidFill>
                <a:latin typeface="Consolas"/>
              </a:rPr>
              <a:t>enctype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="multipart/form-data"&gt;</a:t>
            </a:r>
          </a:p>
          <a:p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...</a:t>
            </a:r>
            <a:endParaRPr lang="en-US" sz="105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="file"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050" dirty="0" err="1" smtClean="0">
                <a:solidFill>
                  <a:srgbClr val="0000FF"/>
                </a:solidFill>
                <a:latin typeface="Consolas"/>
              </a:rPr>
              <a:t>PhotoFile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...</a:t>
            </a:r>
            <a:endParaRPr lang="en-US" sz="1050" dirty="0" smtClean="0">
              <a:solidFill>
                <a:srgbClr val="000000"/>
              </a:solidFill>
              <a:latin typeface="Consolas"/>
            </a:endParaRPr>
          </a:p>
          <a:p>
            <a:r>
              <a:rPr lang="fr-FR" sz="105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1050" dirty="0" err="1" smtClean="0">
                <a:solidFill>
                  <a:srgbClr val="800000"/>
                </a:solidFill>
                <a:latin typeface="Consolas"/>
              </a:rPr>
              <a:t>form</a:t>
            </a:r>
            <a:r>
              <a:rPr lang="fr-FR" sz="105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sz="105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53" y="2643758"/>
            <a:ext cx="3078394" cy="216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89158" y="4429150"/>
            <a:ext cx="27900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rgbClr val="000000"/>
                </a:solidFill>
                <a:latin typeface="Consolas"/>
              </a:rPr>
              <a:t>494f31b5-9ca1-4327-9aeb-05a1bcce3d6a</a:t>
            </a:r>
            <a:r>
              <a:rPr lang="en-US" sz="900" dirty="0" smtClean="0">
                <a:solidFill>
                  <a:srgbClr val="000000"/>
                </a:solidFill>
                <a:latin typeface="Consolas"/>
              </a:rPr>
              <a:t>.Jpeg</a:t>
            </a:r>
            <a:endParaRPr lang="fr-FR" sz="900" dirty="0"/>
          </a:p>
        </p:txBody>
      </p:sp>
      <p:pic>
        <p:nvPicPr>
          <p:cNvPr id="1026" name="Picture 2" descr="Résultat de recherche d'images pour &quot;file imag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06" y="3476251"/>
            <a:ext cx="683254" cy="9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/>
          <p:cNvCxnSpPr/>
          <p:nvPr/>
        </p:nvCxnSpPr>
        <p:spPr>
          <a:xfrm flipH="1" flipV="1">
            <a:off x="1462800" y="3655274"/>
            <a:ext cx="1544206" cy="28263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4" idx="1"/>
            <a:endCxn id="4" idx="4"/>
          </p:cNvCxnSpPr>
          <p:nvPr/>
        </p:nvCxnSpPr>
        <p:spPr>
          <a:xfrm flipH="1" flipV="1">
            <a:off x="1462800" y="2122748"/>
            <a:ext cx="680110" cy="1707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061208" y="1849047"/>
            <a:ext cx="3133988" cy="866719"/>
            <a:chOff x="55605" y="2911700"/>
            <a:chExt cx="4603820" cy="1539400"/>
          </a:xfrm>
        </p:grpSpPr>
        <p:sp>
          <p:nvSpPr>
            <p:cNvPr id="36" name="Rectangle 35"/>
            <p:cNvSpPr/>
            <p:nvPr/>
          </p:nvSpPr>
          <p:spPr>
            <a:xfrm>
              <a:off x="482961" y="2911700"/>
              <a:ext cx="79208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 smtClean="0">
                  <a:solidFill>
                    <a:srgbClr val="000000"/>
                  </a:solidFill>
                  <a:latin typeface="Consolas"/>
                </a:rPr>
                <a:t>Id</a:t>
              </a:r>
              <a:endParaRPr lang="fr-FR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75049" y="2913151"/>
              <a:ext cx="180609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 smtClean="0">
                  <a:solidFill>
                    <a:srgbClr val="000000"/>
                  </a:solidFill>
                  <a:latin typeface="Consolas"/>
                </a:rPr>
                <a:t>1258</a:t>
              </a:r>
              <a:endParaRPr lang="fr-FR" sz="7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2961" y="3242749"/>
              <a:ext cx="79208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 err="1" smtClean="0">
                  <a:solidFill>
                    <a:srgbClr val="000000"/>
                  </a:solidFill>
                  <a:latin typeface="Consolas"/>
                </a:rPr>
                <a:t>PhotoId</a:t>
              </a:r>
              <a:endParaRPr lang="fr-FR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75049" y="3244199"/>
              <a:ext cx="3246252" cy="355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srgbClr val="000000"/>
                  </a:solidFill>
                  <a:latin typeface="Consolas"/>
                </a:rPr>
                <a:t>494f31b5-9ca1-4327-9aeb-05a1bcce3d6a</a:t>
              </a:r>
              <a:endParaRPr lang="fr-FR" sz="7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2961" y="3578364"/>
              <a:ext cx="792088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 smtClean="0">
                  <a:solidFill>
                    <a:srgbClr val="000000"/>
                  </a:solidFill>
                  <a:latin typeface="Consolas"/>
                </a:rPr>
                <a:t>Title</a:t>
              </a:r>
              <a:endParaRPr lang="fr-FR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75049" y="3579815"/>
              <a:ext cx="180609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 err="1" smtClean="0">
                  <a:solidFill>
                    <a:srgbClr val="000000"/>
                  </a:solidFill>
                  <a:latin typeface="Consolas"/>
                </a:rPr>
                <a:t>Paysage</a:t>
              </a:r>
              <a:endParaRPr lang="fr-FR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112" y="3913979"/>
              <a:ext cx="1186937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 smtClean="0">
                  <a:solidFill>
                    <a:srgbClr val="000000"/>
                  </a:solidFill>
                  <a:latin typeface="Consolas"/>
                </a:rPr>
                <a:t>Description</a:t>
              </a:r>
              <a:endParaRPr lang="fr-FR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75049" y="3915430"/>
              <a:ext cx="33843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 smtClean="0">
                  <a:solidFill>
                    <a:srgbClr val="000000"/>
                  </a:solidFill>
                  <a:latin typeface="Consolas"/>
                </a:rPr>
                <a:t>Beau </a:t>
              </a:r>
              <a:r>
                <a:rPr lang="en-US" sz="700" dirty="0" err="1" smtClean="0">
                  <a:solidFill>
                    <a:srgbClr val="000000"/>
                  </a:solidFill>
                  <a:latin typeface="Consolas"/>
                </a:rPr>
                <a:t>paysage</a:t>
              </a:r>
              <a:r>
                <a:rPr lang="en-US" sz="7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700" dirty="0" err="1" smtClean="0">
                  <a:solidFill>
                    <a:srgbClr val="000000"/>
                  </a:solidFill>
                  <a:latin typeface="Consolas"/>
                </a:rPr>
                <a:t>d’automne</a:t>
              </a:r>
              <a:endParaRPr lang="fr-FR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605" y="4249594"/>
              <a:ext cx="121944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700" dirty="0" err="1" smtClean="0">
                  <a:solidFill>
                    <a:srgbClr val="000000"/>
                  </a:solidFill>
                  <a:latin typeface="Consolas"/>
                </a:rPr>
                <a:t>CreationDate</a:t>
              </a:r>
              <a:endParaRPr lang="fr-FR" sz="7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75049" y="4251045"/>
              <a:ext cx="180609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 smtClean="0">
                  <a:solidFill>
                    <a:srgbClr val="000000"/>
                  </a:solidFill>
                  <a:latin typeface="Consolas"/>
                </a:rPr>
                <a:t>2020-02-14</a:t>
              </a:r>
              <a:endParaRPr lang="fr-FR" sz="7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142910" y="1724204"/>
            <a:ext cx="2736304" cy="11386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5" name="ZoneTexte 2054"/>
          <p:cNvSpPr txBox="1"/>
          <p:nvPr/>
        </p:nvSpPr>
        <p:spPr>
          <a:xfrm>
            <a:off x="2142910" y="1446862"/>
            <a:ext cx="998478" cy="2769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200" dirty="0" smtClean="0"/>
              <a:t>Photo record</a:t>
            </a:r>
            <a:endParaRPr lang="fr-FR" sz="1200" dirty="0"/>
          </a:p>
        </p:txBody>
      </p:sp>
      <p:sp>
        <p:nvSpPr>
          <p:cNvPr id="2058" name="ZoneTexte 2057"/>
          <p:cNvSpPr txBox="1"/>
          <p:nvPr/>
        </p:nvSpPr>
        <p:spPr>
          <a:xfrm>
            <a:off x="5415525" y="574206"/>
            <a:ext cx="18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Client Create 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35720" y="574206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Serveur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2085014" y="843558"/>
            <a:ext cx="2922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bg1"/>
                </a:solidFill>
              </a:rPr>
              <a:t>Action :Create (photo, </a:t>
            </a:r>
            <a:r>
              <a:rPr lang="en-CA" sz="1600" dirty="0" err="1" smtClean="0">
                <a:solidFill>
                  <a:srgbClr val="00B050"/>
                </a:solidFill>
              </a:rPr>
              <a:t>PhotoFile</a:t>
            </a:r>
            <a:r>
              <a:rPr lang="en-CA" sz="1600" dirty="0" smtClean="0">
                <a:solidFill>
                  <a:schemeClr val="bg1"/>
                </a:solidFill>
              </a:rPr>
              <a:t>)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2060" name="Connecteur droit avec flèche 2059"/>
          <p:cNvCxnSpPr/>
          <p:nvPr/>
        </p:nvCxnSpPr>
        <p:spPr>
          <a:xfrm>
            <a:off x="4120801" y="1212890"/>
            <a:ext cx="0" cy="82211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4303150" y="1214135"/>
            <a:ext cx="0" cy="32150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necteur droit avec flèche 2062"/>
          <p:cNvCxnSpPr/>
          <p:nvPr/>
        </p:nvCxnSpPr>
        <p:spPr>
          <a:xfrm flipH="1">
            <a:off x="4879214" y="1034006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ésultat de recherche d'images pour &quot;folder imag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9" y="3131378"/>
            <a:ext cx="881846" cy="88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98704" y="3480472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Photos</a:t>
            </a:r>
            <a:endParaRPr lang="fr-FR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H="1" flipV="1">
            <a:off x="7903550" y="2470489"/>
            <a:ext cx="360040" cy="8769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 flipV="1">
            <a:off x="7298092" y="1275606"/>
            <a:ext cx="506422" cy="170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66728" cy="277539"/>
          </a:xfrm>
        </p:spPr>
        <p:txBody>
          <a:bodyPr>
            <a:normAutofit fontScale="90000"/>
          </a:bodyPr>
          <a:lstStyle/>
          <a:p>
            <a:pPr algn="l"/>
            <a:r>
              <a:rPr lang="en-CA" sz="2400" dirty="0" err="1" smtClean="0"/>
              <a:t>Projet</a:t>
            </a:r>
            <a:r>
              <a:rPr lang="en-CA" sz="2400" dirty="0" smtClean="0"/>
              <a:t> </a:t>
            </a:r>
            <a:r>
              <a:rPr lang="en-CA" sz="2400" dirty="0" err="1" smtClean="0"/>
              <a:t>UploadDemo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03" y="838692"/>
            <a:ext cx="3857330" cy="343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9" y="847104"/>
            <a:ext cx="3857330" cy="343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3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402832" cy="277539"/>
          </a:xfrm>
        </p:spPr>
        <p:txBody>
          <a:bodyPr>
            <a:normAutofit fontScale="90000"/>
          </a:bodyPr>
          <a:lstStyle/>
          <a:p>
            <a:pPr algn="l"/>
            <a:r>
              <a:rPr lang="en-CA" sz="2400" dirty="0" err="1" smtClean="0"/>
              <a:t>UploadDemo</a:t>
            </a:r>
            <a:r>
              <a:rPr lang="en-CA" sz="2400" dirty="0" smtClean="0"/>
              <a:t> : Models/Photos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79512" y="857541"/>
            <a:ext cx="396044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UploadDemo.Models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/>
              </a:rPr>
              <a:t>Photo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PhotoId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Name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}</a:t>
            </a:r>
            <a:endParaRPr lang="fr-F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54429"/>
            <a:ext cx="23717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5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482952" cy="277539"/>
          </a:xfrm>
        </p:spPr>
        <p:txBody>
          <a:bodyPr>
            <a:normAutofit fontScale="90000"/>
          </a:bodyPr>
          <a:lstStyle/>
          <a:p>
            <a:pPr algn="l"/>
            <a:r>
              <a:rPr lang="en-CA" sz="2400" dirty="0" err="1" smtClean="0"/>
              <a:t>UploadDemo</a:t>
            </a:r>
            <a:r>
              <a:rPr lang="en-CA" sz="2400" dirty="0" smtClean="0"/>
              <a:t> : Models/</a:t>
            </a:r>
            <a:r>
              <a:rPr lang="en-CA" sz="2400" dirty="0" err="1" smtClean="0"/>
              <a:t>JsonSerializer</a:t>
            </a:r>
            <a:endParaRPr lang="fr-FR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9542"/>
            <a:ext cx="5412736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4313"/>
            <a:ext cx="23717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67622" y="2628101"/>
            <a:ext cx="2480242" cy="9144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419872" y="2946801"/>
            <a:ext cx="1467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>
                <a:solidFill>
                  <a:srgbClr val="FFC000"/>
                </a:solidFill>
              </a:rPr>
              <a:t>Méthodes publiques</a:t>
            </a:r>
            <a:endParaRPr lang="fr-FR" sz="1200" dirty="0">
              <a:solidFill>
                <a:srgbClr val="FFC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15331"/>
            <a:ext cx="5044086" cy="515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322712" cy="277539"/>
          </a:xfrm>
        </p:spPr>
        <p:txBody>
          <a:bodyPr>
            <a:normAutofit fontScale="90000"/>
          </a:bodyPr>
          <a:lstStyle/>
          <a:p>
            <a:pPr algn="l"/>
            <a:r>
              <a:rPr lang="en-CA" sz="2400" dirty="0" err="1" smtClean="0"/>
              <a:t>UploadDemo</a:t>
            </a:r>
            <a:r>
              <a:rPr lang="en-CA" sz="2400" dirty="0" smtClean="0"/>
              <a:t> : Models/DB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79512" y="857541"/>
            <a:ext cx="5904656" cy="3600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JsonSerializer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UploadDemo.Models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sealed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/>
              </a:rPr>
              <a:t>DB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DB instance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DB();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JsonSerializer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&lt;Photo&gt; Photos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/>
              </a:rPr>
              <a:t>DB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Photos =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/>
              </a:rPr>
              <a:t>JsonSerializer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&lt;Photo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&gt;();</a:t>
            </a:r>
            <a:endParaRPr lang="fr-FR" sz="1200" dirty="0">
              <a:solidFill>
                <a:srgbClr val="000000"/>
              </a:solidFill>
              <a:latin typeface="Consolas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DB Instance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1200" dirty="0">
                <a:solidFill>
                  <a:srgbClr val="000000"/>
                </a:solidFill>
                <a:latin typeface="Consolas"/>
              </a:rPr>
              <a:t> instance;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/>
              </a:rPr>
              <a:t>}</a:t>
            </a:r>
            <a:endParaRPr lang="fr-FR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7494"/>
            <a:ext cx="23717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018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1026</Words>
  <Application>Microsoft Office PowerPoint</Application>
  <PresentationFormat>Affichage à l'écran (16:9)</PresentationFormat>
  <Paragraphs>255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Gestion d’images sur un site Web</vt:lpstr>
      <vt:lpstr>Où vont les images?</vt:lpstr>
      <vt:lpstr>Critères</vt:lpstr>
      <vt:lpstr>Principe de base</vt:lpstr>
      <vt:lpstr>Scénario</vt:lpstr>
      <vt:lpstr>Projet UploadDemo</vt:lpstr>
      <vt:lpstr>UploadDemo : Models/Photos</vt:lpstr>
      <vt:lpstr>UploadDemo : Models/JsonSerializer</vt:lpstr>
      <vt:lpstr>UploadDemo : Models/DB</vt:lpstr>
      <vt:lpstr>UploadDemo : Global.asax</vt:lpstr>
      <vt:lpstr>UploadDemo : PhotosController</vt:lpstr>
      <vt:lpstr>UploadDemo : PhotosController/Index et sa vue</vt:lpstr>
      <vt:lpstr>UploadDemo : PhotosController/Create et sa vue</vt:lpstr>
      <vt:lpstr>Présentation PowerPoint</vt:lpstr>
      <vt:lpstr>Généralisation du traitement des images</vt:lpstr>
      <vt:lpstr>Côté client</vt:lpstr>
      <vt:lpstr>Html et Javascript</vt:lpstr>
      <vt:lpstr>Kit de départ / Les images</vt:lpstr>
      <vt:lpstr>Kit de départ / Le script</vt:lpstr>
      <vt:lpstr>Kit de départ / Les helpers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d’images sur un site Web</dc:title>
  <dc:creator>Chourot Nicolas</dc:creator>
  <cp:lastModifiedBy>Chourot Nicolas</cp:lastModifiedBy>
  <cp:revision>59</cp:revision>
  <dcterms:created xsi:type="dcterms:W3CDTF">2020-02-13T14:40:30Z</dcterms:created>
  <dcterms:modified xsi:type="dcterms:W3CDTF">2020-02-16T20:10:55Z</dcterms:modified>
</cp:coreProperties>
</file>