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78" r:id="rId6"/>
    <p:sldId id="261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3" r:id="rId17"/>
    <p:sldId id="274" r:id="rId18"/>
    <p:sldId id="275" r:id="rId19"/>
    <p:sldId id="277" r:id="rId20"/>
    <p:sldId id="27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nstanty" initials="nc" lastIdx="1" clrIdx="0">
    <p:extLst>
      <p:ext uri="{19B8F6BF-5375-455C-9EA6-DF929625EA0E}">
        <p15:presenceInfo xmlns:p15="http://schemas.microsoft.com/office/powerpoint/2012/main" userId="S-1-5-21-889355745-1822922238-80638612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696" autoAdjust="0"/>
  </p:normalViewPr>
  <p:slideViewPr>
    <p:cSldViewPr snapToGrid="0">
      <p:cViewPr>
        <p:scale>
          <a:sx n="100" d="100"/>
          <a:sy n="100" d="100"/>
        </p:scale>
        <p:origin x="9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8CEA8-61FB-47D3-B5E0-651A48A7744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18A618D-1E62-4E9E-AE60-5BE646EB5F86}">
      <dgm:prSet phldrT="[Texte]"/>
      <dgm:spPr/>
      <dgm:t>
        <a:bodyPr/>
        <a:lstStyle/>
        <a:p>
          <a:r>
            <a:rPr lang="en-US"/>
            <a:t>Create/Import dataset</a:t>
          </a:r>
          <a:endParaRPr lang="fr-FR"/>
        </a:p>
      </dgm:t>
    </dgm:pt>
    <dgm:pt modelId="{6DC43072-F83C-477C-9568-D14FC3278A08}" type="parTrans" cxnId="{D322A7CB-8089-4023-B304-5271BF38D937}">
      <dgm:prSet/>
      <dgm:spPr/>
      <dgm:t>
        <a:bodyPr/>
        <a:lstStyle/>
        <a:p>
          <a:endParaRPr lang="fr-FR"/>
        </a:p>
      </dgm:t>
    </dgm:pt>
    <dgm:pt modelId="{67B20545-B534-4ABE-9920-FFA80893CB98}" type="sibTrans" cxnId="{D322A7CB-8089-4023-B304-5271BF38D937}">
      <dgm:prSet/>
      <dgm:spPr/>
      <dgm:t>
        <a:bodyPr/>
        <a:lstStyle/>
        <a:p>
          <a:endParaRPr lang="fr-FR"/>
        </a:p>
      </dgm:t>
    </dgm:pt>
    <dgm:pt modelId="{2344A296-FA21-4C8B-82BE-FDBDE829CA49}">
      <dgm:prSet phldrT="[Texte]"/>
      <dgm:spPr/>
      <dgm:t>
        <a:bodyPr/>
        <a:lstStyle/>
        <a:p>
          <a:r>
            <a:rPr lang="en-US"/>
            <a:t>Create model</a:t>
          </a:r>
          <a:endParaRPr lang="fr-FR"/>
        </a:p>
      </dgm:t>
    </dgm:pt>
    <dgm:pt modelId="{F0559D3D-7BF9-4304-A2FF-2A95B7C3B0C7}" type="parTrans" cxnId="{FE9B69F5-2B16-41C3-90D5-1BCC36DBA5F6}">
      <dgm:prSet/>
      <dgm:spPr/>
      <dgm:t>
        <a:bodyPr/>
        <a:lstStyle/>
        <a:p>
          <a:endParaRPr lang="fr-FR"/>
        </a:p>
      </dgm:t>
    </dgm:pt>
    <dgm:pt modelId="{8E3AB12D-3785-4EF3-BEC4-18A12ABA4364}" type="sibTrans" cxnId="{FE9B69F5-2B16-41C3-90D5-1BCC36DBA5F6}">
      <dgm:prSet/>
      <dgm:spPr/>
      <dgm:t>
        <a:bodyPr/>
        <a:lstStyle/>
        <a:p>
          <a:endParaRPr lang="fr-FR"/>
        </a:p>
      </dgm:t>
    </dgm:pt>
    <dgm:pt modelId="{C5FDD53A-E6F3-465E-8767-8FF2AD8D3CEB}">
      <dgm:prSet phldrT="[Texte]"/>
      <dgm:spPr/>
      <dgm:t>
        <a:bodyPr/>
        <a:lstStyle/>
        <a:p>
          <a:r>
            <a:rPr lang="en-US"/>
            <a:t>Defining hyper parameters</a:t>
          </a:r>
          <a:endParaRPr lang="fr-FR"/>
        </a:p>
      </dgm:t>
    </dgm:pt>
    <dgm:pt modelId="{A74CADE6-8D95-47D1-9C8E-9E99EF36E2A0}" type="parTrans" cxnId="{DD8E0D43-D550-468E-9681-01857EC8A7FF}">
      <dgm:prSet/>
      <dgm:spPr/>
      <dgm:t>
        <a:bodyPr/>
        <a:lstStyle/>
        <a:p>
          <a:endParaRPr lang="fr-FR"/>
        </a:p>
      </dgm:t>
    </dgm:pt>
    <dgm:pt modelId="{55667FF9-9B19-4391-9087-B4AEACCAB783}" type="sibTrans" cxnId="{DD8E0D43-D550-468E-9681-01857EC8A7FF}">
      <dgm:prSet/>
      <dgm:spPr/>
      <dgm:t>
        <a:bodyPr/>
        <a:lstStyle/>
        <a:p>
          <a:endParaRPr lang="fr-FR"/>
        </a:p>
      </dgm:t>
    </dgm:pt>
    <dgm:pt modelId="{9B591690-3B0F-448B-91C7-E9BF247EA3EE}">
      <dgm:prSet phldrT="[Texte]"/>
      <dgm:spPr/>
      <dgm:t>
        <a:bodyPr/>
        <a:lstStyle/>
        <a:p>
          <a:r>
            <a:rPr lang="en-US"/>
            <a:t>Create ML project</a:t>
          </a:r>
          <a:endParaRPr lang="fr-FR"/>
        </a:p>
      </dgm:t>
    </dgm:pt>
    <dgm:pt modelId="{CE31D1BC-6CB0-4CBA-8383-84C22707061B}" type="parTrans" cxnId="{C41792E6-77A7-4E67-A408-79F71385BB1A}">
      <dgm:prSet/>
      <dgm:spPr/>
      <dgm:t>
        <a:bodyPr/>
        <a:lstStyle/>
        <a:p>
          <a:endParaRPr lang="fr-FR"/>
        </a:p>
      </dgm:t>
    </dgm:pt>
    <dgm:pt modelId="{6236CFAC-2E47-4242-9D6B-B58DFC6A764A}" type="sibTrans" cxnId="{C41792E6-77A7-4E67-A408-79F71385BB1A}">
      <dgm:prSet/>
      <dgm:spPr/>
      <dgm:t>
        <a:bodyPr/>
        <a:lstStyle/>
        <a:p>
          <a:endParaRPr lang="fr-FR"/>
        </a:p>
      </dgm:t>
    </dgm:pt>
    <dgm:pt modelId="{2538D283-22D6-4422-AD58-AFD69489BF58}">
      <dgm:prSet phldrT="[Texte]"/>
      <dgm:spPr/>
      <dgm:t>
        <a:bodyPr/>
        <a:lstStyle/>
        <a:p>
          <a:r>
            <a:rPr lang="en-US"/>
            <a:t>Result</a:t>
          </a:r>
          <a:endParaRPr lang="fr-FR"/>
        </a:p>
      </dgm:t>
    </dgm:pt>
    <dgm:pt modelId="{857A4E74-E269-49A4-8574-6A3A327BAA0C}" type="parTrans" cxnId="{160BD453-F2A3-4AF8-A0ED-C446015151AC}">
      <dgm:prSet/>
      <dgm:spPr/>
      <dgm:t>
        <a:bodyPr/>
        <a:lstStyle/>
        <a:p>
          <a:endParaRPr lang="fr-FR"/>
        </a:p>
      </dgm:t>
    </dgm:pt>
    <dgm:pt modelId="{2A2AAC80-E28F-4B66-96A6-4B7EB372B815}" type="sibTrans" cxnId="{160BD453-F2A3-4AF8-A0ED-C446015151AC}">
      <dgm:prSet/>
      <dgm:spPr/>
      <dgm:t>
        <a:bodyPr/>
        <a:lstStyle/>
        <a:p>
          <a:endParaRPr lang="fr-FR"/>
        </a:p>
      </dgm:t>
    </dgm:pt>
    <dgm:pt modelId="{8E1CA4D1-BC8A-474E-9A06-1E2A46BA2B95}">
      <dgm:prSet phldrT="[Texte]"/>
      <dgm:spPr/>
      <dgm:t>
        <a:bodyPr/>
        <a:lstStyle/>
        <a:p>
          <a:r>
            <a:rPr lang="en-US"/>
            <a:t>Generate model</a:t>
          </a:r>
          <a:endParaRPr lang="fr-FR"/>
        </a:p>
      </dgm:t>
    </dgm:pt>
    <dgm:pt modelId="{AF74D6CB-67DD-4F9B-B9A5-431B5A247795}" type="parTrans" cxnId="{37422EF9-8FBC-4D5E-A3F2-7A1EBF7DEFF1}">
      <dgm:prSet/>
      <dgm:spPr/>
      <dgm:t>
        <a:bodyPr/>
        <a:lstStyle/>
        <a:p>
          <a:endParaRPr lang="fr-FR"/>
        </a:p>
      </dgm:t>
    </dgm:pt>
    <dgm:pt modelId="{29364DB3-2A60-490A-A489-D7CD68D90760}" type="sibTrans" cxnId="{37422EF9-8FBC-4D5E-A3F2-7A1EBF7DEFF1}">
      <dgm:prSet/>
      <dgm:spPr/>
      <dgm:t>
        <a:bodyPr/>
        <a:lstStyle/>
        <a:p>
          <a:endParaRPr lang="fr-FR"/>
        </a:p>
      </dgm:t>
    </dgm:pt>
    <dgm:pt modelId="{6C31B472-A00A-44CB-BFAB-846099410470}">
      <dgm:prSet phldrT="[Texte]"/>
      <dgm:spPr/>
      <dgm:t>
        <a:bodyPr/>
        <a:lstStyle/>
        <a:p>
          <a:r>
            <a:rPr lang="en-US"/>
            <a:t>Training</a:t>
          </a:r>
          <a:endParaRPr lang="fr-FR"/>
        </a:p>
      </dgm:t>
    </dgm:pt>
    <dgm:pt modelId="{0769CEC9-46DE-424B-B7C7-EC6BA634D4EB}" type="parTrans" cxnId="{F9443E77-0090-4EB5-B975-F814C17548BE}">
      <dgm:prSet/>
      <dgm:spPr/>
      <dgm:t>
        <a:bodyPr/>
        <a:lstStyle/>
        <a:p>
          <a:endParaRPr lang="fr-FR"/>
        </a:p>
      </dgm:t>
    </dgm:pt>
    <dgm:pt modelId="{6AC47EA0-4B36-4B50-A3A3-0CB0F3ECF705}" type="sibTrans" cxnId="{F9443E77-0090-4EB5-B975-F814C17548BE}">
      <dgm:prSet/>
      <dgm:spPr/>
      <dgm:t>
        <a:bodyPr/>
        <a:lstStyle/>
        <a:p>
          <a:endParaRPr lang="fr-FR"/>
        </a:p>
      </dgm:t>
    </dgm:pt>
    <dgm:pt modelId="{BBEA17BF-9FED-4F06-95EB-BF1C102688E2}" type="pres">
      <dgm:prSet presAssocID="{7C78CEA8-61FB-47D3-B5E0-651A48A7744B}" presName="Name0" presStyleCnt="0">
        <dgm:presLayoutVars>
          <dgm:dir/>
          <dgm:resizeHandles val="exact"/>
        </dgm:presLayoutVars>
      </dgm:prSet>
      <dgm:spPr/>
    </dgm:pt>
    <dgm:pt modelId="{FCD20218-575E-41D7-AC42-91F5161C942D}" type="pres">
      <dgm:prSet presAssocID="{9B591690-3B0F-448B-91C7-E9BF247EA3EE}" presName="node" presStyleLbl="node1" presStyleIdx="0" presStyleCnt="7">
        <dgm:presLayoutVars>
          <dgm:bulletEnabled val="1"/>
        </dgm:presLayoutVars>
      </dgm:prSet>
      <dgm:spPr/>
    </dgm:pt>
    <dgm:pt modelId="{6557EBEC-95FD-40E0-A435-B500402E0E90}" type="pres">
      <dgm:prSet presAssocID="{6236CFAC-2E47-4242-9D6B-B58DFC6A764A}" presName="sibTrans" presStyleLbl="sibTrans2D1" presStyleIdx="0" presStyleCnt="6"/>
      <dgm:spPr/>
    </dgm:pt>
    <dgm:pt modelId="{EF3CAF9F-5824-4632-A3B8-AEEC9D106743}" type="pres">
      <dgm:prSet presAssocID="{6236CFAC-2E47-4242-9D6B-B58DFC6A764A}" presName="connectorText" presStyleLbl="sibTrans2D1" presStyleIdx="0" presStyleCnt="6"/>
      <dgm:spPr/>
    </dgm:pt>
    <dgm:pt modelId="{060E5F4F-D308-4E86-9550-C92755A6E57D}" type="pres">
      <dgm:prSet presAssocID="{E18A618D-1E62-4E9E-AE60-5BE646EB5F86}" presName="node" presStyleLbl="node1" presStyleIdx="1" presStyleCnt="7">
        <dgm:presLayoutVars>
          <dgm:bulletEnabled val="1"/>
        </dgm:presLayoutVars>
      </dgm:prSet>
      <dgm:spPr/>
    </dgm:pt>
    <dgm:pt modelId="{58B9B83E-00F3-4DC3-9DD2-DFDB750B63FA}" type="pres">
      <dgm:prSet presAssocID="{67B20545-B534-4ABE-9920-FFA80893CB98}" presName="sibTrans" presStyleLbl="sibTrans2D1" presStyleIdx="1" presStyleCnt="6"/>
      <dgm:spPr/>
    </dgm:pt>
    <dgm:pt modelId="{038F35BF-85CF-49D4-8D9E-7D8D51360FFA}" type="pres">
      <dgm:prSet presAssocID="{67B20545-B534-4ABE-9920-FFA80893CB98}" presName="connectorText" presStyleLbl="sibTrans2D1" presStyleIdx="1" presStyleCnt="6"/>
      <dgm:spPr/>
    </dgm:pt>
    <dgm:pt modelId="{55BD24EC-7C99-45C6-BDF7-4E5D78773B5C}" type="pres">
      <dgm:prSet presAssocID="{2344A296-FA21-4C8B-82BE-FDBDE829CA49}" presName="node" presStyleLbl="node1" presStyleIdx="2" presStyleCnt="7">
        <dgm:presLayoutVars>
          <dgm:bulletEnabled val="1"/>
        </dgm:presLayoutVars>
      </dgm:prSet>
      <dgm:spPr/>
    </dgm:pt>
    <dgm:pt modelId="{A5ADF438-2E28-4609-B3A0-5AC66D0EA007}" type="pres">
      <dgm:prSet presAssocID="{8E3AB12D-3785-4EF3-BEC4-18A12ABA4364}" presName="sibTrans" presStyleLbl="sibTrans2D1" presStyleIdx="2" presStyleCnt="6"/>
      <dgm:spPr/>
    </dgm:pt>
    <dgm:pt modelId="{5A873C19-10A7-45D6-8D33-1E926D6E4965}" type="pres">
      <dgm:prSet presAssocID="{8E3AB12D-3785-4EF3-BEC4-18A12ABA4364}" presName="connectorText" presStyleLbl="sibTrans2D1" presStyleIdx="2" presStyleCnt="6"/>
      <dgm:spPr/>
    </dgm:pt>
    <dgm:pt modelId="{F93B2499-1238-4621-9F44-32AF29AF5957}" type="pres">
      <dgm:prSet presAssocID="{C5FDD53A-E6F3-465E-8767-8FF2AD8D3CEB}" presName="node" presStyleLbl="node1" presStyleIdx="3" presStyleCnt="7">
        <dgm:presLayoutVars>
          <dgm:bulletEnabled val="1"/>
        </dgm:presLayoutVars>
      </dgm:prSet>
      <dgm:spPr/>
    </dgm:pt>
    <dgm:pt modelId="{33CF01EF-37D4-4CDB-87CC-BCB947B394A3}" type="pres">
      <dgm:prSet presAssocID="{55667FF9-9B19-4391-9087-B4AEACCAB783}" presName="sibTrans" presStyleLbl="sibTrans2D1" presStyleIdx="3" presStyleCnt="6"/>
      <dgm:spPr/>
    </dgm:pt>
    <dgm:pt modelId="{F57DED1B-191D-4E83-899C-09EB8AA8D3F3}" type="pres">
      <dgm:prSet presAssocID="{55667FF9-9B19-4391-9087-B4AEACCAB783}" presName="connectorText" presStyleLbl="sibTrans2D1" presStyleIdx="3" presStyleCnt="6"/>
      <dgm:spPr/>
    </dgm:pt>
    <dgm:pt modelId="{9C55BD10-E6DD-4884-959D-510552331013}" type="pres">
      <dgm:prSet presAssocID="{8E1CA4D1-BC8A-474E-9A06-1E2A46BA2B95}" presName="node" presStyleLbl="node1" presStyleIdx="4" presStyleCnt="7">
        <dgm:presLayoutVars>
          <dgm:bulletEnabled val="1"/>
        </dgm:presLayoutVars>
      </dgm:prSet>
      <dgm:spPr/>
    </dgm:pt>
    <dgm:pt modelId="{AC9E6201-01DF-46A0-9616-92D4D2293795}" type="pres">
      <dgm:prSet presAssocID="{29364DB3-2A60-490A-A489-D7CD68D90760}" presName="sibTrans" presStyleLbl="sibTrans2D1" presStyleIdx="4" presStyleCnt="6"/>
      <dgm:spPr/>
    </dgm:pt>
    <dgm:pt modelId="{145DD0D8-4015-4AC5-BDD7-206717594AA9}" type="pres">
      <dgm:prSet presAssocID="{29364DB3-2A60-490A-A489-D7CD68D90760}" presName="connectorText" presStyleLbl="sibTrans2D1" presStyleIdx="4" presStyleCnt="6"/>
      <dgm:spPr/>
    </dgm:pt>
    <dgm:pt modelId="{1D2CAB8B-283E-42E3-9716-622F43288BF4}" type="pres">
      <dgm:prSet presAssocID="{6C31B472-A00A-44CB-BFAB-846099410470}" presName="node" presStyleLbl="node1" presStyleIdx="5" presStyleCnt="7">
        <dgm:presLayoutVars>
          <dgm:bulletEnabled val="1"/>
        </dgm:presLayoutVars>
      </dgm:prSet>
      <dgm:spPr/>
    </dgm:pt>
    <dgm:pt modelId="{0A102BDE-E57C-4F23-B98E-91815451852D}" type="pres">
      <dgm:prSet presAssocID="{6AC47EA0-4B36-4B50-A3A3-0CB0F3ECF705}" presName="sibTrans" presStyleLbl="sibTrans2D1" presStyleIdx="5" presStyleCnt="6"/>
      <dgm:spPr/>
    </dgm:pt>
    <dgm:pt modelId="{A839230C-214C-4FCC-B594-3CE46ED1B73E}" type="pres">
      <dgm:prSet presAssocID="{6AC47EA0-4B36-4B50-A3A3-0CB0F3ECF705}" presName="connectorText" presStyleLbl="sibTrans2D1" presStyleIdx="5" presStyleCnt="6"/>
      <dgm:spPr/>
    </dgm:pt>
    <dgm:pt modelId="{F6C2BFD2-1A9F-4530-98CA-CEC34AF473FE}" type="pres">
      <dgm:prSet presAssocID="{2538D283-22D6-4422-AD58-AFD69489BF58}" presName="node" presStyleLbl="node1" presStyleIdx="6" presStyleCnt="7">
        <dgm:presLayoutVars>
          <dgm:bulletEnabled val="1"/>
        </dgm:presLayoutVars>
      </dgm:prSet>
      <dgm:spPr/>
    </dgm:pt>
  </dgm:ptLst>
  <dgm:cxnLst>
    <dgm:cxn modelId="{8BA32400-CA76-4677-AFCB-008A0B3C9DF3}" type="presOf" srcId="{8E3AB12D-3785-4EF3-BEC4-18A12ABA4364}" destId="{5A873C19-10A7-45D6-8D33-1E926D6E4965}" srcOrd="1" destOrd="0" presId="urn:microsoft.com/office/officeart/2005/8/layout/process1"/>
    <dgm:cxn modelId="{5F487D0B-43CB-4DAD-9F5E-5DD386F8E3B5}" type="presOf" srcId="{6236CFAC-2E47-4242-9D6B-B58DFC6A764A}" destId="{EF3CAF9F-5824-4632-A3B8-AEEC9D106743}" srcOrd="1" destOrd="0" presId="urn:microsoft.com/office/officeart/2005/8/layout/process1"/>
    <dgm:cxn modelId="{DB2BE815-704F-4294-93D1-69BCFD27B6C8}" type="presOf" srcId="{2344A296-FA21-4C8B-82BE-FDBDE829CA49}" destId="{55BD24EC-7C99-45C6-BDF7-4E5D78773B5C}" srcOrd="0" destOrd="0" presId="urn:microsoft.com/office/officeart/2005/8/layout/process1"/>
    <dgm:cxn modelId="{68175D21-DE18-47B7-A778-3063E7E1966D}" type="presOf" srcId="{55667FF9-9B19-4391-9087-B4AEACCAB783}" destId="{F57DED1B-191D-4E83-899C-09EB8AA8D3F3}" srcOrd="1" destOrd="0" presId="urn:microsoft.com/office/officeart/2005/8/layout/process1"/>
    <dgm:cxn modelId="{98FB152E-D328-4C7A-8ED6-EE681D2F40C4}" type="presOf" srcId="{6AC47EA0-4B36-4B50-A3A3-0CB0F3ECF705}" destId="{0A102BDE-E57C-4F23-B98E-91815451852D}" srcOrd="0" destOrd="0" presId="urn:microsoft.com/office/officeart/2005/8/layout/process1"/>
    <dgm:cxn modelId="{C905FB34-CB08-4E98-B5EA-6B14D72195F0}" type="presOf" srcId="{6236CFAC-2E47-4242-9D6B-B58DFC6A764A}" destId="{6557EBEC-95FD-40E0-A435-B500402E0E90}" srcOrd="0" destOrd="0" presId="urn:microsoft.com/office/officeart/2005/8/layout/process1"/>
    <dgm:cxn modelId="{DD8E0D43-D550-468E-9681-01857EC8A7FF}" srcId="{7C78CEA8-61FB-47D3-B5E0-651A48A7744B}" destId="{C5FDD53A-E6F3-465E-8767-8FF2AD8D3CEB}" srcOrd="3" destOrd="0" parTransId="{A74CADE6-8D95-47D1-9C8E-9E99EF36E2A0}" sibTransId="{55667FF9-9B19-4391-9087-B4AEACCAB783}"/>
    <dgm:cxn modelId="{55FFBD4B-3E45-44B8-8523-662F4FF78AFB}" type="presOf" srcId="{C5FDD53A-E6F3-465E-8767-8FF2AD8D3CEB}" destId="{F93B2499-1238-4621-9F44-32AF29AF5957}" srcOrd="0" destOrd="0" presId="urn:microsoft.com/office/officeart/2005/8/layout/process1"/>
    <dgm:cxn modelId="{430DBC6E-8C78-40ED-9F5A-C8801B0EEC67}" type="presOf" srcId="{67B20545-B534-4ABE-9920-FFA80893CB98}" destId="{58B9B83E-00F3-4DC3-9DD2-DFDB750B63FA}" srcOrd="0" destOrd="0" presId="urn:microsoft.com/office/officeart/2005/8/layout/process1"/>
    <dgm:cxn modelId="{C5257B4F-BFBD-4B96-8B89-C32C1DCB99CE}" type="presOf" srcId="{E18A618D-1E62-4E9E-AE60-5BE646EB5F86}" destId="{060E5F4F-D308-4E86-9550-C92755A6E57D}" srcOrd="0" destOrd="0" presId="urn:microsoft.com/office/officeart/2005/8/layout/process1"/>
    <dgm:cxn modelId="{160BD453-F2A3-4AF8-A0ED-C446015151AC}" srcId="{7C78CEA8-61FB-47D3-B5E0-651A48A7744B}" destId="{2538D283-22D6-4422-AD58-AFD69489BF58}" srcOrd="6" destOrd="0" parTransId="{857A4E74-E269-49A4-8574-6A3A327BAA0C}" sibTransId="{2A2AAC80-E28F-4B66-96A6-4B7EB372B815}"/>
    <dgm:cxn modelId="{F9443E77-0090-4EB5-B975-F814C17548BE}" srcId="{7C78CEA8-61FB-47D3-B5E0-651A48A7744B}" destId="{6C31B472-A00A-44CB-BFAB-846099410470}" srcOrd="5" destOrd="0" parTransId="{0769CEC9-46DE-424B-B7C7-EC6BA634D4EB}" sibTransId="{6AC47EA0-4B36-4B50-A3A3-0CB0F3ECF705}"/>
    <dgm:cxn modelId="{DF8CE858-B7E1-42BA-9BEF-344B7CCEBC78}" type="presOf" srcId="{6AC47EA0-4B36-4B50-A3A3-0CB0F3ECF705}" destId="{A839230C-214C-4FCC-B594-3CE46ED1B73E}" srcOrd="1" destOrd="0" presId="urn:microsoft.com/office/officeart/2005/8/layout/process1"/>
    <dgm:cxn modelId="{8FA1D87D-E3F5-4E2B-B139-DDEB95FFBA4A}" type="presOf" srcId="{29364DB3-2A60-490A-A489-D7CD68D90760}" destId="{AC9E6201-01DF-46A0-9616-92D4D2293795}" srcOrd="0" destOrd="0" presId="urn:microsoft.com/office/officeart/2005/8/layout/process1"/>
    <dgm:cxn modelId="{29BC4D86-4E54-4AC5-A0EE-A892406F4CCC}" type="presOf" srcId="{8E3AB12D-3785-4EF3-BEC4-18A12ABA4364}" destId="{A5ADF438-2E28-4609-B3A0-5AC66D0EA007}" srcOrd="0" destOrd="0" presId="urn:microsoft.com/office/officeart/2005/8/layout/process1"/>
    <dgm:cxn modelId="{2F4F8C8F-5616-4AD9-B400-5915344D8DE9}" type="presOf" srcId="{9B591690-3B0F-448B-91C7-E9BF247EA3EE}" destId="{FCD20218-575E-41D7-AC42-91F5161C942D}" srcOrd="0" destOrd="0" presId="urn:microsoft.com/office/officeart/2005/8/layout/process1"/>
    <dgm:cxn modelId="{E4928A93-1924-4BDF-9D80-D6B340E79083}" type="presOf" srcId="{55667FF9-9B19-4391-9087-B4AEACCAB783}" destId="{33CF01EF-37D4-4CDB-87CC-BCB947B394A3}" srcOrd="0" destOrd="0" presId="urn:microsoft.com/office/officeart/2005/8/layout/process1"/>
    <dgm:cxn modelId="{5C5837AD-0076-424F-9965-DF2097F07F70}" type="presOf" srcId="{67B20545-B534-4ABE-9920-FFA80893CB98}" destId="{038F35BF-85CF-49D4-8D9E-7D8D51360FFA}" srcOrd="1" destOrd="0" presId="urn:microsoft.com/office/officeart/2005/8/layout/process1"/>
    <dgm:cxn modelId="{E2BCFEB8-DB43-427D-8C39-E2E56B941D27}" type="presOf" srcId="{2538D283-22D6-4422-AD58-AFD69489BF58}" destId="{F6C2BFD2-1A9F-4530-98CA-CEC34AF473FE}" srcOrd="0" destOrd="0" presId="urn:microsoft.com/office/officeart/2005/8/layout/process1"/>
    <dgm:cxn modelId="{D322A7CB-8089-4023-B304-5271BF38D937}" srcId="{7C78CEA8-61FB-47D3-B5E0-651A48A7744B}" destId="{E18A618D-1E62-4E9E-AE60-5BE646EB5F86}" srcOrd="1" destOrd="0" parTransId="{6DC43072-F83C-477C-9568-D14FC3278A08}" sibTransId="{67B20545-B534-4ABE-9920-FFA80893CB98}"/>
    <dgm:cxn modelId="{E53630DB-349F-4524-A3D3-6D0DF0D394C7}" type="presOf" srcId="{29364DB3-2A60-490A-A489-D7CD68D90760}" destId="{145DD0D8-4015-4AC5-BDD7-206717594AA9}" srcOrd="1" destOrd="0" presId="urn:microsoft.com/office/officeart/2005/8/layout/process1"/>
    <dgm:cxn modelId="{C41792E6-77A7-4E67-A408-79F71385BB1A}" srcId="{7C78CEA8-61FB-47D3-B5E0-651A48A7744B}" destId="{9B591690-3B0F-448B-91C7-E9BF247EA3EE}" srcOrd="0" destOrd="0" parTransId="{CE31D1BC-6CB0-4CBA-8383-84C22707061B}" sibTransId="{6236CFAC-2E47-4242-9D6B-B58DFC6A764A}"/>
    <dgm:cxn modelId="{690C10E7-7778-4737-A7C0-95957BDBA054}" type="presOf" srcId="{6C31B472-A00A-44CB-BFAB-846099410470}" destId="{1D2CAB8B-283E-42E3-9716-622F43288BF4}" srcOrd="0" destOrd="0" presId="urn:microsoft.com/office/officeart/2005/8/layout/process1"/>
    <dgm:cxn modelId="{A497F8F2-6494-441A-AEDD-A8379566AE8D}" type="presOf" srcId="{7C78CEA8-61FB-47D3-B5E0-651A48A7744B}" destId="{BBEA17BF-9FED-4F06-95EB-BF1C102688E2}" srcOrd="0" destOrd="0" presId="urn:microsoft.com/office/officeart/2005/8/layout/process1"/>
    <dgm:cxn modelId="{E69B64F5-7ABB-41DF-BAEA-B3220B3A880D}" type="presOf" srcId="{8E1CA4D1-BC8A-474E-9A06-1E2A46BA2B95}" destId="{9C55BD10-E6DD-4884-959D-510552331013}" srcOrd="0" destOrd="0" presId="urn:microsoft.com/office/officeart/2005/8/layout/process1"/>
    <dgm:cxn modelId="{FE9B69F5-2B16-41C3-90D5-1BCC36DBA5F6}" srcId="{7C78CEA8-61FB-47D3-B5E0-651A48A7744B}" destId="{2344A296-FA21-4C8B-82BE-FDBDE829CA49}" srcOrd="2" destOrd="0" parTransId="{F0559D3D-7BF9-4304-A2FF-2A95B7C3B0C7}" sibTransId="{8E3AB12D-3785-4EF3-BEC4-18A12ABA4364}"/>
    <dgm:cxn modelId="{37422EF9-8FBC-4D5E-A3F2-7A1EBF7DEFF1}" srcId="{7C78CEA8-61FB-47D3-B5E0-651A48A7744B}" destId="{8E1CA4D1-BC8A-474E-9A06-1E2A46BA2B95}" srcOrd="4" destOrd="0" parTransId="{AF74D6CB-67DD-4F9B-B9A5-431B5A247795}" sibTransId="{29364DB3-2A60-490A-A489-D7CD68D90760}"/>
    <dgm:cxn modelId="{C263B86F-E1EF-4E57-83C5-B2833E29CEA6}" type="presParOf" srcId="{BBEA17BF-9FED-4F06-95EB-BF1C102688E2}" destId="{FCD20218-575E-41D7-AC42-91F5161C942D}" srcOrd="0" destOrd="0" presId="urn:microsoft.com/office/officeart/2005/8/layout/process1"/>
    <dgm:cxn modelId="{1B57F2A8-E1D0-4F1E-9058-7AA35CD4FD5D}" type="presParOf" srcId="{BBEA17BF-9FED-4F06-95EB-BF1C102688E2}" destId="{6557EBEC-95FD-40E0-A435-B500402E0E90}" srcOrd="1" destOrd="0" presId="urn:microsoft.com/office/officeart/2005/8/layout/process1"/>
    <dgm:cxn modelId="{31028958-012A-443A-9377-CE4CFD69808F}" type="presParOf" srcId="{6557EBEC-95FD-40E0-A435-B500402E0E90}" destId="{EF3CAF9F-5824-4632-A3B8-AEEC9D106743}" srcOrd="0" destOrd="0" presId="urn:microsoft.com/office/officeart/2005/8/layout/process1"/>
    <dgm:cxn modelId="{8AA19F84-77BC-43BC-B920-A12F60ADA22D}" type="presParOf" srcId="{BBEA17BF-9FED-4F06-95EB-BF1C102688E2}" destId="{060E5F4F-D308-4E86-9550-C92755A6E57D}" srcOrd="2" destOrd="0" presId="urn:microsoft.com/office/officeart/2005/8/layout/process1"/>
    <dgm:cxn modelId="{CC2C58FA-5324-431F-8C0C-01C217580A54}" type="presParOf" srcId="{BBEA17BF-9FED-4F06-95EB-BF1C102688E2}" destId="{58B9B83E-00F3-4DC3-9DD2-DFDB750B63FA}" srcOrd="3" destOrd="0" presId="urn:microsoft.com/office/officeart/2005/8/layout/process1"/>
    <dgm:cxn modelId="{0376F7F6-9C40-44C0-9BB4-5701B5DB958D}" type="presParOf" srcId="{58B9B83E-00F3-4DC3-9DD2-DFDB750B63FA}" destId="{038F35BF-85CF-49D4-8D9E-7D8D51360FFA}" srcOrd="0" destOrd="0" presId="urn:microsoft.com/office/officeart/2005/8/layout/process1"/>
    <dgm:cxn modelId="{B7A15880-7F4F-41B7-B0CE-95AD9E34ED12}" type="presParOf" srcId="{BBEA17BF-9FED-4F06-95EB-BF1C102688E2}" destId="{55BD24EC-7C99-45C6-BDF7-4E5D78773B5C}" srcOrd="4" destOrd="0" presId="urn:microsoft.com/office/officeart/2005/8/layout/process1"/>
    <dgm:cxn modelId="{BBDC83A2-E16E-442F-84A6-25C6AB14B1DF}" type="presParOf" srcId="{BBEA17BF-9FED-4F06-95EB-BF1C102688E2}" destId="{A5ADF438-2E28-4609-B3A0-5AC66D0EA007}" srcOrd="5" destOrd="0" presId="urn:microsoft.com/office/officeart/2005/8/layout/process1"/>
    <dgm:cxn modelId="{7A4A8E93-35F3-4A62-9454-49FC1C1A6C71}" type="presParOf" srcId="{A5ADF438-2E28-4609-B3A0-5AC66D0EA007}" destId="{5A873C19-10A7-45D6-8D33-1E926D6E4965}" srcOrd="0" destOrd="0" presId="urn:microsoft.com/office/officeart/2005/8/layout/process1"/>
    <dgm:cxn modelId="{0EADF246-321C-4A22-A55F-F89E24EF996A}" type="presParOf" srcId="{BBEA17BF-9FED-4F06-95EB-BF1C102688E2}" destId="{F93B2499-1238-4621-9F44-32AF29AF5957}" srcOrd="6" destOrd="0" presId="urn:microsoft.com/office/officeart/2005/8/layout/process1"/>
    <dgm:cxn modelId="{1895B1D0-B1B3-4654-BEE6-E2662B4DDBDC}" type="presParOf" srcId="{BBEA17BF-9FED-4F06-95EB-BF1C102688E2}" destId="{33CF01EF-37D4-4CDB-87CC-BCB947B394A3}" srcOrd="7" destOrd="0" presId="urn:microsoft.com/office/officeart/2005/8/layout/process1"/>
    <dgm:cxn modelId="{7EA4F2DF-9413-4F9E-889C-7143ACE28939}" type="presParOf" srcId="{33CF01EF-37D4-4CDB-87CC-BCB947B394A3}" destId="{F57DED1B-191D-4E83-899C-09EB8AA8D3F3}" srcOrd="0" destOrd="0" presId="urn:microsoft.com/office/officeart/2005/8/layout/process1"/>
    <dgm:cxn modelId="{6BDB414B-E2A9-415C-AF6A-C8BF8B4163CB}" type="presParOf" srcId="{BBEA17BF-9FED-4F06-95EB-BF1C102688E2}" destId="{9C55BD10-E6DD-4884-959D-510552331013}" srcOrd="8" destOrd="0" presId="urn:microsoft.com/office/officeart/2005/8/layout/process1"/>
    <dgm:cxn modelId="{879CBBEC-AB34-4942-84B8-5F96ADB7AA7B}" type="presParOf" srcId="{BBEA17BF-9FED-4F06-95EB-BF1C102688E2}" destId="{AC9E6201-01DF-46A0-9616-92D4D2293795}" srcOrd="9" destOrd="0" presId="urn:microsoft.com/office/officeart/2005/8/layout/process1"/>
    <dgm:cxn modelId="{3C9A6E0F-E919-49BB-81A7-EB9EB8D7539C}" type="presParOf" srcId="{AC9E6201-01DF-46A0-9616-92D4D2293795}" destId="{145DD0D8-4015-4AC5-BDD7-206717594AA9}" srcOrd="0" destOrd="0" presId="urn:microsoft.com/office/officeart/2005/8/layout/process1"/>
    <dgm:cxn modelId="{5D26FCFA-682C-4834-932E-2B1ED59FBBBB}" type="presParOf" srcId="{BBEA17BF-9FED-4F06-95EB-BF1C102688E2}" destId="{1D2CAB8B-283E-42E3-9716-622F43288BF4}" srcOrd="10" destOrd="0" presId="urn:microsoft.com/office/officeart/2005/8/layout/process1"/>
    <dgm:cxn modelId="{3E35FFD3-938C-4AA2-897B-E3AE2849A768}" type="presParOf" srcId="{BBEA17BF-9FED-4F06-95EB-BF1C102688E2}" destId="{0A102BDE-E57C-4F23-B98E-91815451852D}" srcOrd="11" destOrd="0" presId="urn:microsoft.com/office/officeart/2005/8/layout/process1"/>
    <dgm:cxn modelId="{19ABA765-8668-46FC-8A79-D6B71020FC71}" type="presParOf" srcId="{0A102BDE-E57C-4F23-B98E-91815451852D}" destId="{A839230C-214C-4FCC-B594-3CE46ED1B73E}" srcOrd="0" destOrd="0" presId="urn:microsoft.com/office/officeart/2005/8/layout/process1"/>
    <dgm:cxn modelId="{FB375DC0-D50C-4164-8FA7-D79A1FBE81E7}" type="presParOf" srcId="{BBEA17BF-9FED-4F06-95EB-BF1C102688E2}" destId="{F6C2BFD2-1A9F-4530-98CA-CEC34AF473FE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20218-575E-41D7-AC42-91F5161C942D}">
      <dsp:nvSpPr>
        <dsp:cNvPr id="0" name=""/>
        <dsp:cNvSpPr/>
      </dsp:nvSpPr>
      <dsp:spPr>
        <a:xfrm>
          <a:off x="2896" y="1768794"/>
          <a:ext cx="1096954" cy="65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Create ML project</a:t>
          </a:r>
          <a:endParaRPr lang="fr-FR" sz="1000" kern="1200"/>
        </a:p>
      </dsp:txBody>
      <dsp:txXfrm>
        <a:off x="22173" y="1788071"/>
        <a:ext cx="1058400" cy="619618"/>
      </dsp:txXfrm>
    </dsp:sp>
    <dsp:sp modelId="{6557EBEC-95FD-40E0-A435-B500402E0E90}">
      <dsp:nvSpPr>
        <dsp:cNvPr id="0" name=""/>
        <dsp:cNvSpPr/>
      </dsp:nvSpPr>
      <dsp:spPr>
        <a:xfrm>
          <a:off x="1209546" y="1961858"/>
          <a:ext cx="232554" cy="272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209546" y="2016267"/>
        <a:ext cx="162788" cy="163226"/>
      </dsp:txXfrm>
    </dsp:sp>
    <dsp:sp modelId="{060E5F4F-D308-4E86-9550-C92755A6E57D}">
      <dsp:nvSpPr>
        <dsp:cNvPr id="0" name=""/>
        <dsp:cNvSpPr/>
      </dsp:nvSpPr>
      <dsp:spPr>
        <a:xfrm>
          <a:off x="1538632" y="1768794"/>
          <a:ext cx="1096954" cy="65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Create/Import dataset</a:t>
          </a:r>
          <a:endParaRPr lang="fr-FR" sz="1000" kern="1200"/>
        </a:p>
      </dsp:txBody>
      <dsp:txXfrm>
        <a:off x="1557909" y="1788071"/>
        <a:ext cx="1058400" cy="619618"/>
      </dsp:txXfrm>
    </dsp:sp>
    <dsp:sp modelId="{58B9B83E-00F3-4DC3-9DD2-DFDB750B63FA}">
      <dsp:nvSpPr>
        <dsp:cNvPr id="0" name=""/>
        <dsp:cNvSpPr/>
      </dsp:nvSpPr>
      <dsp:spPr>
        <a:xfrm>
          <a:off x="2745281" y="1961858"/>
          <a:ext cx="232554" cy="272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2745281" y="2016267"/>
        <a:ext cx="162788" cy="163226"/>
      </dsp:txXfrm>
    </dsp:sp>
    <dsp:sp modelId="{55BD24EC-7C99-45C6-BDF7-4E5D78773B5C}">
      <dsp:nvSpPr>
        <dsp:cNvPr id="0" name=""/>
        <dsp:cNvSpPr/>
      </dsp:nvSpPr>
      <dsp:spPr>
        <a:xfrm>
          <a:off x="3074368" y="1768794"/>
          <a:ext cx="1096954" cy="65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Create model</a:t>
          </a:r>
          <a:endParaRPr lang="fr-FR" sz="1000" kern="1200"/>
        </a:p>
      </dsp:txBody>
      <dsp:txXfrm>
        <a:off x="3093645" y="1788071"/>
        <a:ext cx="1058400" cy="619618"/>
      </dsp:txXfrm>
    </dsp:sp>
    <dsp:sp modelId="{A5ADF438-2E28-4609-B3A0-5AC66D0EA007}">
      <dsp:nvSpPr>
        <dsp:cNvPr id="0" name=""/>
        <dsp:cNvSpPr/>
      </dsp:nvSpPr>
      <dsp:spPr>
        <a:xfrm>
          <a:off x="4281017" y="1961858"/>
          <a:ext cx="232554" cy="272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4281017" y="2016267"/>
        <a:ext cx="162788" cy="163226"/>
      </dsp:txXfrm>
    </dsp:sp>
    <dsp:sp modelId="{F93B2499-1238-4621-9F44-32AF29AF5957}">
      <dsp:nvSpPr>
        <dsp:cNvPr id="0" name=""/>
        <dsp:cNvSpPr/>
      </dsp:nvSpPr>
      <dsp:spPr>
        <a:xfrm>
          <a:off x="4610103" y="1768794"/>
          <a:ext cx="1096954" cy="65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Defining hyper parameters</a:t>
          </a:r>
          <a:endParaRPr lang="fr-FR" sz="1000" kern="1200"/>
        </a:p>
      </dsp:txBody>
      <dsp:txXfrm>
        <a:off x="4629380" y="1788071"/>
        <a:ext cx="1058400" cy="619618"/>
      </dsp:txXfrm>
    </dsp:sp>
    <dsp:sp modelId="{33CF01EF-37D4-4CDB-87CC-BCB947B394A3}">
      <dsp:nvSpPr>
        <dsp:cNvPr id="0" name=""/>
        <dsp:cNvSpPr/>
      </dsp:nvSpPr>
      <dsp:spPr>
        <a:xfrm>
          <a:off x="5816753" y="1961858"/>
          <a:ext cx="232554" cy="272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5816753" y="2016267"/>
        <a:ext cx="162788" cy="163226"/>
      </dsp:txXfrm>
    </dsp:sp>
    <dsp:sp modelId="{9C55BD10-E6DD-4884-959D-510552331013}">
      <dsp:nvSpPr>
        <dsp:cNvPr id="0" name=""/>
        <dsp:cNvSpPr/>
      </dsp:nvSpPr>
      <dsp:spPr>
        <a:xfrm>
          <a:off x="6145839" y="1768794"/>
          <a:ext cx="1096954" cy="65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Generate model</a:t>
          </a:r>
          <a:endParaRPr lang="fr-FR" sz="1000" kern="1200"/>
        </a:p>
      </dsp:txBody>
      <dsp:txXfrm>
        <a:off x="6165116" y="1788071"/>
        <a:ext cx="1058400" cy="619618"/>
      </dsp:txXfrm>
    </dsp:sp>
    <dsp:sp modelId="{AC9E6201-01DF-46A0-9616-92D4D2293795}">
      <dsp:nvSpPr>
        <dsp:cNvPr id="0" name=""/>
        <dsp:cNvSpPr/>
      </dsp:nvSpPr>
      <dsp:spPr>
        <a:xfrm>
          <a:off x="7352489" y="1961858"/>
          <a:ext cx="232554" cy="272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7352489" y="2016267"/>
        <a:ext cx="162788" cy="163226"/>
      </dsp:txXfrm>
    </dsp:sp>
    <dsp:sp modelId="{1D2CAB8B-283E-42E3-9716-622F43288BF4}">
      <dsp:nvSpPr>
        <dsp:cNvPr id="0" name=""/>
        <dsp:cNvSpPr/>
      </dsp:nvSpPr>
      <dsp:spPr>
        <a:xfrm>
          <a:off x="7681575" y="1768794"/>
          <a:ext cx="1096954" cy="65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Training</a:t>
          </a:r>
          <a:endParaRPr lang="fr-FR" sz="1000" kern="1200"/>
        </a:p>
      </dsp:txBody>
      <dsp:txXfrm>
        <a:off x="7700852" y="1788071"/>
        <a:ext cx="1058400" cy="619618"/>
      </dsp:txXfrm>
    </dsp:sp>
    <dsp:sp modelId="{0A102BDE-E57C-4F23-B98E-91815451852D}">
      <dsp:nvSpPr>
        <dsp:cNvPr id="0" name=""/>
        <dsp:cNvSpPr/>
      </dsp:nvSpPr>
      <dsp:spPr>
        <a:xfrm>
          <a:off x="8888224" y="1961858"/>
          <a:ext cx="232554" cy="272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8888224" y="2016267"/>
        <a:ext cx="162788" cy="163226"/>
      </dsp:txXfrm>
    </dsp:sp>
    <dsp:sp modelId="{F6C2BFD2-1A9F-4530-98CA-CEC34AF473FE}">
      <dsp:nvSpPr>
        <dsp:cNvPr id="0" name=""/>
        <dsp:cNvSpPr/>
      </dsp:nvSpPr>
      <dsp:spPr>
        <a:xfrm>
          <a:off x="9217311" y="1768794"/>
          <a:ext cx="1096954" cy="65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</a:t>
          </a:r>
          <a:endParaRPr lang="fr-FR" sz="1000" kern="1200"/>
        </a:p>
      </dsp:txBody>
      <dsp:txXfrm>
        <a:off x="9236588" y="1788071"/>
        <a:ext cx="1058400" cy="619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16A9-A484-421D-8301-280B9E5327AC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DF0D4-653E-4D41-B25F-29D9C2B1C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4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ML Studio se compose de trois composants principaux, un logiciel, une API Go et un environnement docker contenant l’API et un environnement configurer pour du machine </a:t>
            </a:r>
            <a:r>
              <a:rPr lang="fr-FR" dirty="0" err="1"/>
              <a:t>learning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DF0D4-653E-4D41-B25F-29D9C2B1C15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64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9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39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17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4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guide/summaries_and_tensorbo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5lMYLJJD3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jreddie.com/darknet/yolo/" TargetMode="External"/><Relationship Id="rId3" Type="http://schemas.openxmlformats.org/officeDocument/2006/relationships/hyperlink" Target="https://www.tensorflow.org/" TargetMode="External"/><Relationship Id="rId7" Type="http://schemas.openxmlformats.org/officeDocument/2006/relationships/hyperlink" Target="https://opencv.org/" TargetMode="External"/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vel.github.io/" TargetMode="External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kera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3A4DE-A63D-4BF3-A741-906368D9A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Studio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96679C-F1ED-420F-A057-DABF06DA4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dataset handling and training easier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2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–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5B9BE-7293-45AA-B868-9F635131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err="1"/>
              <a:t>HyperParameters</a:t>
            </a:r>
            <a:r>
              <a:rPr lang="en-US"/>
              <a:t> structure :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{</a:t>
            </a:r>
          </a:p>
          <a:p>
            <a:pPr marL="0" indent="0">
              <a:buNone/>
            </a:pPr>
            <a:r>
              <a:rPr lang="fr-FR"/>
              <a:t>	"</a:t>
            </a:r>
            <a:r>
              <a:rPr lang="fr-FR" err="1"/>
              <a:t>epoch</a:t>
            </a:r>
            <a:r>
              <a:rPr lang="fr-FR"/>
              <a:t>": 10,</a:t>
            </a:r>
          </a:p>
          <a:p>
            <a:pPr marL="0" indent="0">
              <a:buNone/>
            </a:pPr>
            <a:r>
              <a:rPr lang="fr-FR"/>
              <a:t>	"</a:t>
            </a:r>
            <a:r>
              <a:rPr lang="fr-FR" err="1"/>
              <a:t>batchSize</a:t>
            </a:r>
            <a:r>
              <a:rPr lang="fr-FR"/>
              <a:t>": 32,</a:t>
            </a:r>
          </a:p>
          <a:p>
            <a:pPr marL="0" indent="0">
              <a:buNone/>
            </a:pPr>
            <a:r>
              <a:rPr lang="fr-FR"/>
              <a:t>	"</a:t>
            </a:r>
            <a:r>
              <a:rPr lang="fr-FR" err="1"/>
              <a:t>customLoss</a:t>
            </a:r>
            <a:r>
              <a:rPr lang="fr-FR"/>
              <a:t>": 0,</a:t>
            </a:r>
          </a:p>
          <a:p>
            <a:pPr marL="0" indent="0">
              <a:buNone/>
            </a:pPr>
            <a:r>
              <a:rPr lang="fr-FR"/>
              <a:t>	"</a:t>
            </a:r>
            <a:r>
              <a:rPr lang="fr-FR" err="1"/>
              <a:t>lossFunction</a:t>
            </a:r>
            <a:r>
              <a:rPr lang="fr-FR"/>
              <a:t>": "</a:t>
            </a:r>
            <a:r>
              <a:rPr lang="fr-FR" err="1"/>
              <a:t>categorical_crossentropy</a:t>
            </a:r>
            <a:r>
              <a:rPr lang="fr-FR"/>
              <a:t>",</a:t>
            </a:r>
          </a:p>
          <a:p>
            <a:pPr marL="0" indent="0">
              <a:buNone/>
            </a:pPr>
            <a:r>
              <a:rPr lang="fr-FR"/>
              <a:t>	"</a:t>
            </a:r>
            <a:r>
              <a:rPr lang="fr-FR" err="1"/>
              <a:t>optimizerName</a:t>
            </a:r>
            <a:r>
              <a:rPr lang="fr-FR"/>
              <a:t>": "</a:t>
            </a:r>
            <a:r>
              <a:rPr lang="fr-FR" err="1"/>
              <a:t>Adadelta</a:t>
            </a:r>
            <a:r>
              <a:rPr lang="fr-FR"/>
              <a:t>",</a:t>
            </a:r>
          </a:p>
          <a:p>
            <a:pPr marL="0" indent="0">
              <a:buNone/>
            </a:pPr>
            <a:r>
              <a:rPr lang="fr-FR"/>
              <a:t>	"</a:t>
            </a:r>
            <a:r>
              <a:rPr lang="fr-FR" err="1"/>
              <a:t>lr</a:t>
            </a:r>
            <a:r>
              <a:rPr lang="fr-FR"/>
              <a:t>": 1,</a:t>
            </a:r>
          </a:p>
          <a:p>
            <a:pPr marL="0" indent="0">
              <a:buNone/>
            </a:pPr>
            <a:r>
              <a:rPr lang="fr-FR"/>
              <a:t>	"epsilon": 1e-08,</a:t>
            </a:r>
          </a:p>
          <a:p>
            <a:pPr marL="0" indent="0">
              <a:buNone/>
            </a:pPr>
            <a:r>
              <a:rPr lang="fr-FR"/>
              <a:t>	"</a:t>
            </a:r>
            <a:r>
              <a:rPr lang="fr-FR" err="1"/>
              <a:t>decay</a:t>
            </a:r>
            <a:r>
              <a:rPr lang="fr-FR"/>
              <a:t>": 0,</a:t>
            </a:r>
          </a:p>
          <a:p>
            <a:pPr marL="0" indent="0">
              <a:buNone/>
            </a:pPr>
            <a:r>
              <a:rPr lang="fr-FR"/>
              <a:t>	"rho": 0.95</a:t>
            </a:r>
          </a:p>
          <a:p>
            <a:pPr marL="0" indent="0">
              <a:buNone/>
            </a:pPr>
            <a:r>
              <a:rPr lang="fr-F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19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–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5B9BE-7293-45AA-B868-9F635131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Datasets</a:t>
            </a:r>
            <a:r>
              <a:rPr lang="en-US" dirty="0"/>
              <a:t> structure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[{</a:t>
            </a:r>
          </a:p>
          <a:p>
            <a:pPr marL="0" indent="0">
              <a:buNone/>
            </a:pPr>
            <a:r>
              <a:rPr lang="fr-FR" dirty="0"/>
              <a:t>	"</a:t>
            </a:r>
            <a:r>
              <a:rPr lang="fr-FR" dirty="0" err="1"/>
              <a:t>name</a:t>
            </a:r>
            <a:r>
              <a:rPr lang="fr-FR" dirty="0"/>
              <a:t>": "</a:t>
            </a:r>
            <a:r>
              <a:rPr lang="fr-FR" dirty="0" err="1"/>
              <a:t>mnist</a:t>
            </a:r>
            <a:r>
              <a:rPr lang="fr-FR" dirty="0"/>
              <a:t>",</a:t>
            </a:r>
          </a:p>
          <a:p>
            <a:pPr marL="0" indent="0">
              <a:buNone/>
            </a:pPr>
            <a:r>
              <a:rPr lang="fr-FR" dirty="0"/>
              <a:t>	"</a:t>
            </a:r>
            <a:r>
              <a:rPr lang="fr-FR" dirty="0" err="1"/>
              <a:t>csvPath</a:t>
            </a:r>
            <a:r>
              <a:rPr lang="fr-FR" dirty="0"/>
              <a:t>": "./ mnist.csv",</a:t>
            </a:r>
          </a:p>
          <a:p>
            <a:pPr marL="0" indent="0">
              <a:buNone/>
            </a:pPr>
            <a:r>
              <a:rPr lang="fr-FR" dirty="0"/>
              <a:t>	"</a:t>
            </a:r>
            <a:r>
              <a:rPr lang="fr-FR" dirty="0" err="1"/>
              <a:t>samples</a:t>
            </a:r>
            <a:r>
              <a:rPr lang="fr-FR" dirty="0"/>
              <a:t>": 70000,</a:t>
            </a:r>
          </a:p>
          <a:p>
            <a:pPr marL="0" indent="0">
              <a:buNone/>
            </a:pPr>
            <a:r>
              <a:rPr lang="fr-FR" dirty="0"/>
              <a:t>	"training": 56000,</a:t>
            </a:r>
          </a:p>
          <a:p>
            <a:pPr marL="0" indent="0">
              <a:buNone/>
            </a:pPr>
            <a:r>
              <a:rPr lang="fr-FR" dirty="0"/>
              <a:t>	"test": 0</a:t>
            </a:r>
          </a:p>
          <a:p>
            <a:pPr marL="0" indent="0">
              <a:buNone/>
            </a:pPr>
            <a:r>
              <a:rPr lang="fr-FR" dirty="0"/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374401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–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5B9BE-7293-45AA-B868-9F635131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/>
              <a:t>Model</a:t>
            </a:r>
            <a:r>
              <a:rPr lang="en-US"/>
              <a:t> structure :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"model": {</a:t>
            </a:r>
          </a:p>
          <a:p>
            <a:pPr marL="0" indent="0">
              <a:buNone/>
            </a:pPr>
            <a:r>
              <a:rPr lang="fr-FR"/>
              <a:t>	"connections": [{</a:t>
            </a:r>
          </a:p>
          <a:p>
            <a:pPr marL="0" indent="0">
              <a:buNone/>
            </a:pPr>
            <a:r>
              <a:rPr lang="fr-FR"/>
              <a:t>		"source": "Dense_1",</a:t>
            </a:r>
          </a:p>
          <a:p>
            <a:pPr marL="0" indent="0">
              <a:buNone/>
            </a:pPr>
            <a:r>
              <a:rPr lang="fr-FR"/>
              <a:t>		"</a:t>
            </a:r>
            <a:r>
              <a:rPr lang="fr-FR" err="1"/>
              <a:t>target</a:t>
            </a:r>
            <a:r>
              <a:rPr lang="fr-FR"/>
              <a:t>": "Dropout_1"</a:t>
            </a:r>
          </a:p>
          <a:p>
            <a:pPr marL="0" indent="0">
              <a:buNone/>
            </a:pPr>
            <a:r>
              <a:rPr lang="fr-FR"/>
              <a:t>	}],</a:t>
            </a:r>
          </a:p>
          <a:p>
            <a:pPr marL="0" indent="0">
              <a:buNone/>
            </a:pPr>
            <a:r>
              <a:rPr lang="fr-FR"/>
              <a:t>	"</a:t>
            </a:r>
            <a:r>
              <a:rPr lang="fr-FR" err="1"/>
              <a:t>layers</a:t>
            </a:r>
            <a:r>
              <a:rPr lang="fr-FR"/>
              <a:t>": [{</a:t>
            </a:r>
          </a:p>
          <a:p>
            <a:pPr marL="0" indent="0">
              <a:buNone/>
            </a:pPr>
            <a:r>
              <a:rPr lang="fr-FR"/>
              <a:t>		"args": {},</a:t>
            </a:r>
          </a:p>
          <a:p>
            <a:pPr marL="0" indent="0">
              <a:buNone/>
            </a:pPr>
            <a:r>
              <a:rPr lang="fr-FR"/>
              <a:t>		"class": "Input",</a:t>
            </a:r>
          </a:p>
          <a:p>
            <a:pPr marL="0" indent="0">
              <a:buNone/>
            </a:pPr>
            <a:r>
              <a:rPr lang="fr-FR"/>
              <a:t>		"</a:t>
            </a:r>
            <a:r>
              <a:rPr lang="fr-FR" err="1"/>
              <a:t>name</a:t>
            </a:r>
            <a:r>
              <a:rPr lang="fr-FR"/>
              <a:t>": "Input_1",</a:t>
            </a:r>
          </a:p>
          <a:p>
            <a:pPr marL="0" indent="0">
              <a:buNone/>
            </a:pPr>
            <a:r>
              <a:rPr lang="fr-FR"/>
              <a:t>		"x": 127.24812030075188,</a:t>
            </a:r>
          </a:p>
          <a:p>
            <a:pPr marL="0" indent="0">
              <a:buNone/>
            </a:pPr>
            <a:r>
              <a:rPr lang="fr-FR"/>
              <a:t>		"y": 89.21804511278195</a:t>
            </a:r>
          </a:p>
          <a:p>
            <a:pPr marL="0" indent="0">
              <a:buNone/>
            </a:pPr>
            <a:r>
              <a:rPr lang="fr-FR"/>
              <a:t>	}]</a:t>
            </a:r>
          </a:p>
          <a:p>
            <a:pPr marL="0" indent="0">
              <a:buNone/>
            </a:pPr>
            <a:r>
              <a:rPr lang="fr-F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84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– </a:t>
            </a:r>
            <a:r>
              <a:rPr lang="en-US" dirty="0" err="1"/>
              <a:t>Créer</a:t>
            </a:r>
            <a:r>
              <a:rPr lang="en-US" dirty="0"/>
              <a:t>/Importer un dataset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5B9BE-7293-45AA-B868-9F635131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Open dataset folder in editor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8BFD3-CF28-4AFF-8287-94354442089B}"/>
              </a:ext>
            </a:extLst>
          </p:cNvPr>
          <p:cNvSpPr/>
          <p:nvPr/>
        </p:nvSpPr>
        <p:spPr>
          <a:xfrm>
            <a:off x="1402080" y="2583180"/>
            <a:ext cx="7490460" cy="396367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Graphique 6" descr="Dossier">
            <a:extLst>
              <a:ext uri="{FF2B5EF4-FFF2-40B4-BE49-F238E27FC236}">
                <a16:creationId xmlns:a16="http://schemas.microsoft.com/office/drawing/2014/main" id="{B5F70DBD-9163-4E30-9AB9-5194B4F5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00" y="3558041"/>
            <a:ext cx="457200" cy="457200"/>
          </a:xfrm>
          <a:prstGeom prst="rect">
            <a:avLst/>
          </a:prstGeom>
        </p:spPr>
      </p:pic>
      <p:pic>
        <p:nvPicPr>
          <p:cNvPr id="9" name="Graphique 8" descr="Dossier ouvert">
            <a:extLst>
              <a:ext uri="{FF2B5EF4-FFF2-40B4-BE49-F238E27FC236}">
                <a16:creationId xmlns:a16="http://schemas.microsoft.com/office/drawing/2014/main" id="{3F0C3E67-F5A9-4799-94B4-6A288A750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0660" y="2718505"/>
            <a:ext cx="457200" cy="4572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223A88C-0ACA-4AA6-86C8-2EA3050AB4B3}"/>
              </a:ext>
            </a:extLst>
          </p:cNvPr>
          <p:cNvSpPr txBox="1"/>
          <p:nvPr/>
        </p:nvSpPr>
        <p:spPr>
          <a:xfrm>
            <a:off x="2077860" y="279166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MNIST_DATA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7905A7-7072-4DF9-BB04-3FBED7390474}"/>
              </a:ext>
            </a:extLst>
          </p:cNvPr>
          <p:cNvGrpSpPr/>
          <p:nvPr/>
        </p:nvGrpSpPr>
        <p:grpSpPr>
          <a:xfrm>
            <a:off x="2739061" y="3722185"/>
            <a:ext cx="186062" cy="186062"/>
            <a:chOff x="2772868" y="3360665"/>
            <a:chExt cx="244652" cy="2446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DA3A9-4325-4FD6-B750-42FB8AB99EE9}"/>
                </a:ext>
              </a:extLst>
            </p:cNvPr>
            <p:cNvSpPr/>
            <p:nvPr/>
          </p:nvSpPr>
          <p:spPr>
            <a:xfrm>
              <a:off x="2772868" y="3360665"/>
              <a:ext cx="244652" cy="2446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12" name="Graphique 11" descr="Coche">
              <a:extLst>
                <a:ext uri="{FF2B5EF4-FFF2-40B4-BE49-F238E27FC236}">
                  <a16:creationId xmlns:a16="http://schemas.microsoft.com/office/drawing/2014/main" id="{E945A4DA-2A05-46A5-89C0-A9175266B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97157" y="3384006"/>
              <a:ext cx="196074" cy="203564"/>
            </a:xfrm>
            <a:prstGeom prst="rect">
              <a:avLst/>
            </a:prstGeom>
          </p:spPr>
        </p:pic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5D97FED9-6689-46C2-BE19-469B40057AAD}"/>
              </a:ext>
            </a:extLst>
          </p:cNvPr>
          <p:cNvSpPr txBox="1"/>
          <p:nvPr/>
        </p:nvSpPr>
        <p:spPr>
          <a:xfrm>
            <a:off x="3103066" y="368681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Img_0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EFCDE1C-E0C5-4B04-A34A-41F44DEA2E4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49260" y="3175705"/>
            <a:ext cx="0" cy="161854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FC40BCE-6FC7-4ECF-BE0F-D3AC91C1792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847647" y="3786641"/>
            <a:ext cx="16925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FEA95A7-40D7-4E0A-88AF-E571BF11A7F7}"/>
              </a:ext>
            </a:extLst>
          </p:cNvPr>
          <p:cNvSpPr/>
          <p:nvPr/>
        </p:nvSpPr>
        <p:spPr>
          <a:xfrm>
            <a:off x="6194862" y="3722185"/>
            <a:ext cx="2022038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C6D4CAA-05BE-4662-AEA7-F6BC04EDB254}"/>
              </a:ext>
            </a:extLst>
          </p:cNvPr>
          <p:cNvCxnSpPr>
            <a:cxnSpLocks/>
          </p:cNvCxnSpPr>
          <p:nvPr/>
        </p:nvCxnSpPr>
        <p:spPr>
          <a:xfrm>
            <a:off x="2566810" y="3351159"/>
            <a:ext cx="0" cy="1443091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21ADBF0-E511-4F0C-821A-26EF3F07335D}"/>
              </a:ext>
            </a:extLst>
          </p:cNvPr>
          <p:cNvCxnSpPr>
            <a:cxnSpLocks/>
          </p:cNvCxnSpPr>
          <p:nvPr/>
        </p:nvCxnSpPr>
        <p:spPr>
          <a:xfrm>
            <a:off x="3103066" y="3351159"/>
            <a:ext cx="0" cy="1443091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664F824-4DE0-488D-95CF-A006282DDB73}"/>
              </a:ext>
            </a:extLst>
          </p:cNvPr>
          <p:cNvCxnSpPr>
            <a:cxnSpLocks/>
          </p:cNvCxnSpPr>
          <p:nvPr/>
        </p:nvCxnSpPr>
        <p:spPr>
          <a:xfrm>
            <a:off x="6065660" y="3351159"/>
            <a:ext cx="0" cy="1443091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B3987648-1BC9-45C3-B74F-CE6EE8824256}"/>
              </a:ext>
            </a:extLst>
          </p:cNvPr>
          <p:cNvSpPr txBox="1"/>
          <p:nvPr/>
        </p:nvSpPr>
        <p:spPr>
          <a:xfrm>
            <a:off x="6886386" y="327362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4" name="Graphique 43" descr="Dossier">
            <a:extLst>
              <a:ext uri="{FF2B5EF4-FFF2-40B4-BE49-F238E27FC236}">
                <a16:creationId xmlns:a16="http://schemas.microsoft.com/office/drawing/2014/main" id="{2759969E-FD7D-47A5-9AAD-0EA0EAD4B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50" y="4011364"/>
            <a:ext cx="457200" cy="457200"/>
          </a:xfrm>
          <a:prstGeom prst="rect">
            <a:avLst/>
          </a:prstGeom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65C2CFC4-AAAB-4B53-9FBF-B6724F3D8EEE}"/>
              </a:ext>
            </a:extLst>
          </p:cNvPr>
          <p:cNvGrpSpPr/>
          <p:nvPr/>
        </p:nvGrpSpPr>
        <p:grpSpPr>
          <a:xfrm>
            <a:off x="2743011" y="4175508"/>
            <a:ext cx="186062" cy="186062"/>
            <a:chOff x="2772868" y="3360665"/>
            <a:chExt cx="244652" cy="24465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E35D177-9FCB-4E81-8820-D421613ADBD8}"/>
                </a:ext>
              </a:extLst>
            </p:cNvPr>
            <p:cNvSpPr/>
            <p:nvPr/>
          </p:nvSpPr>
          <p:spPr>
            <a:xfrm>
              <a:off x="2772868" y="3360665"/>
              <a:ext cx="244652" cy="2446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7" name="Graphique 46" descr="Coche">
              <a:extLst>
                <a:ext uri="{FF2B5EF4-FFF2-40B4-BE49-F238E27FC236}">
                  <a16:creationId xmlns:a16="http://schemas.microsoft.com/office/drawing/2014/main" id="{B0155F3E-2116-43EF-AB69-CBF705B6C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97157" y="3384006"/>
              <a:ext cx="196074" cy="203564"/>
            </a:xfrm>
            <a:prstGeom prst="rect">
              <a:avLst/>
            </a:prstGeom>
          </p:spPr>
        </p:pic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5C5E5087-A18E-4DE0-9A67-86B8EF63FAEC}"/>
              </a:ext>
            </a:extLst>
          </p:cNvPr>
          <p:cNvSpPr txBox="1"/>
          <p:nvPr/>
        </p:nvSpPr>
        <p:spPr>
          <a:xfrm>
            <a:off x="3103066" y="4128606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Img_1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9911903-9315-42E4-A825-09B66BF9161B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851597" y="4239964"/>
            <a:ext cx="16925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5F7D719-A099-4E78-B1CE-CDE312D7D523}"/>
              </a:ext>
            </a:extLst>
          </p:cNvPr>
          <p:cNvSpPr/>
          <p:nvPr/>
        </p:nvSpPr>
        <p:spPr>
          <a:xfrm>
            <a:off x="6198812" y="4175508"/>
            <a:ext cx="2022038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E6958F1-1161-4A3A-945C-F2BE74223AA3}"/>
              </a:ext>
            </a:extLst>
          </p:cNvPr>
          <p:cNvSpPr txBox="1"/>
          <p:nvPr/>
        </p:nvSpPr>
        <p:spPr>
          <a:xfrm>
            <a:off x="3858059" y="3273622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Folder name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AC3D738-82E2-4585-B7F0-EA15C29EF7CB}"/>
              </a:ext>
            </a:extLst>
          </p:cNvPr>
          <p:cNvCxnSpPr>
            <a:cxnSpLocks/>
          </p:cNvCxnSpPr>
          <p:nvPr/>
        </p:nvCxnSpPr>
        <p:spPr>
          <a:xfrm>
            <a:off x="2016900" y="3558041"/>
            <a:ext cx="625715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822CD7EA-FC87-4A14-BB2F-C25CA2F1A4DB}"/>
              </a:ext>
            </a:extLst>
          </p:cNvPr>
          <p:cNvSpPr txBox="1"/>
          <p:nvPr/>
        </p:nvSpPr>
        <p:spPr>
          <a:xfrm>
            <a:off x="2539814" y="32974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6B38CB6-2BF9-4568-A967-7386FA2B3DBA}"/>
              </a:ext>
            </a:extLst>
          </p:cNvPr>
          <p:cNvSpPr txBox="1"/>
          <p:nvPr/>
        </p:nvSpPr>
        <p:spPr>
          <a:xfrm>
            <a:off x="2038163" y="45374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ABA984B-18AA-4883-83F6-4AF4F18E7737}"/>
              </a:ext>
            </a:extLst>
          </p:cNvPr>
          <p:cNvCxnSpPr>
            <a:cxnSpLocks/>
          </p:cNvCxnSpPr>
          <p:nvPr/>
        </p:nvCxnSpPr>
        <p:spPr>
          <a:xfrm flipH="1">
            <a:off x="1847120" y="4713593"/>
            <a:ext cx="16925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A1EDCC48-DA91-45B1-BAFA-B917A27D24CA}"/>
              </a:ext>
            </a:extLst>
          </p:cNvPr>
          <p:cNvSpPr txBox="1"/>
          <p:nvPr/>
        </p:nvSpPr>
        <p:spPr>
          <a:xfrm>
            <a:off x="2673994" y="45246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9999A8A-30BE-4E10-808F-5337062417BA}"/>
              </a:ext>
            </a:extLst>
          </p:cNvPr>
          <p:cNvSpPr txBox="1"/>
          <p:nvPr/>
        </p:nvSpPr>
        <p:spPr>
          <a:xfrm>
            <a:off x="3177667" y="45246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B71021D-0AFC-49FB-BC70-96BCF9F3865D}"/>
              </a:ext>
            </a:extLst>
          </p:cNvPr>
          <p:cNvSpPr txBox="1"/>
          <p:nvPr/>
        </p:nvSpPr>
        <p:spPr>
          <a:xfrm>
            <a:off x="7043016" y="451898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2E1412D7-07BF-4F0D-B621-19E44A1183F2}"/>
              </a:ext>
            </a:extLst>
          </p:cNvPr>
          <p:cNvGrpSpPr/>
          <p:nvPr/>
        </p:nvGrpSpPr>
        <p:grpSpPr>
          <a:xfrm>
            <a:off x="1822076" y="5057794"/>
            <a:ext cx="186062" cy="186062"/>
            <a:chOff x="2772868" y="3360665"/>
            <a:chExt cx="244652" cy="24465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B97986-BA5D-4826-939B-CECA11824A66}"/>
                </a:ext>
              </a:extLst>
            </p:cNvPr>
            <p:cNvSpPr/>
            <p:nvPr/>
          </p:nvSpPr>
          <p:spPr>
            <a:xfrm>
              <a:off x="2772868" y="3360665"/>
              <a:ext cx="244652" cy="2446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76" name="Graphique 75" descr="Coche">
              <a:extLst>
                <a:ext uri="{FF2B5EF4-FFF2-40B4-BE49-F238E27FC236}">
                  <a16:creationId xmlns:a16="http://schemas.microsoft.com/office/drawing/2014/main" id="{922B90B8-5793-4D8E-8509-04EB052B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97157" y="3384006"/>
              <a:ext cx="196074" cy="203564"/>
            </a:xfrm>
            <a:prstGeom prst="rect">
              <a:avLst/>
            </a:prstGeom>
          </p:spPr>
        </p:pic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02E2B70-4906-46C3-8512-0E45EE91227B}"/>
              </a:ext>
            </a:extLst>
          </p:cNvPr>
          <p:cNvSpPr txBox="1"/>
          <p:nvPr/>
        </p:nvSpPr>
        <p:spPr>
          <a:xfrm>
            <a:off x="2026610" y="502002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Autogenerate .csv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BE5A89BA-ED04-4EE8-B75D-8C4B7A1601F8}"/>
              </a:ext>
            </a:extLst>
          </p:cNvPr>
          <p:cNvGrpSpPr/>
          <p:nvPr/>
        </p:nvGrpSpPr>
        <p:grpSpPr>
          <a:xfrm>
            <a:off x="1822076" y="5346151"/>
            <a:ext cx="186062" cy="186062"/>
            <a:chOff x="2772868" y="3360665"/>
            <a:chExt cx="244652" cy="244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9605451-274D-49CE-AB94-2B5E0CEA2D43}"/>
                </a:ext>
              </a:extLst>
            </p:cNvPr>
            <p:cNvSpPr/>
            <p:nvPr/>
          </p:nvSpPr>
          <p:spPr>
            <a:xfrm>
              <a:off x="2772868" y="3360665"/>
              <a:ext cx="244652" cy="2446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80" name="Graphique 79" descr="Coche">
              <a:extLst>
                <a:ext uri="{FF2B5EF4-FFF2-40B4-BE49-F238E27FC236}">
                  <a16:creationId xmlns:a16="http://schemas.microsoft.com/office/drawing/2014/main" id="{1B7A7456-0ADD-492C-99D8-C9E26674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97157" y="3384006"/>
              <a:ext cx="196074" cy="203564"/>
            </a:xfrm>
            <a:prstGeom prst="rect">
              <a:avLst/>
            </a:prstGeom>
          </p:spPr>
        </p:pic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9A309323-8612-4EE7-9867-82B7066AC2E7}"/>
              </a:ext>
            </a:extLst>
          </p:cNvPr>
          <p:cNvSpPr txBox="1"/>
          <p:nvPr/>
        </p:nvSpPr>
        <p:spPr>
          <a:xfrm>
            <a:off x="2026610" y="5308377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Shuffle data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92ED949-90D1-4C37-A39E-11CA31F74EFF}"/>
              </a:ext>
            </a:extLst>
          </p:cNvPr>
          <p:cNvSpPr txBox="1"/>
          <p:nvPr/>
        </p:nvSpPr>
        <p:spPr>
          <a:xfrm>
            <a:off x="2026610" y="5600780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existing .csv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147BD5-1D0A-4972-9BED-D651F3816A12}"/>
              </a:ext>
            </a:extLst>
          </p:cNvPr>
          <p:cNvSpPr/>
          <p:nvPr/>
        </p:nvSpPr>
        <p:spPr>
          <a:xfrm>
            <a:off x="4275525" y="6066965"/>
            <a:ext cx="1739900" cy="31114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Save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2507669-3E9F-425E-A869-911EFD05DF33}"/>
              </a:ext>
            </a:extLst>
          </p:cNvPr>
          <p:cNvSpPr/>
          <p:nvPr/>
        </p:nvSpPr>
        <p:spPr>
          <a:xfrm>
            <a:off x="3484059" y="5637428"/>
            <a:ext cx="2581581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9843F9-4BD9-4D59-9E8C-978D0D27A663}"/>
              </a:ext>
            </a:extLst>
          </p:cNvPr>
          <p:cNvSpPr/>
          <p:nvPr/>
        </p:nvSpPr>
        <p:spPr>
          <a:xfrm>
            <a:off x="6259602" y="5637089"/>
            <a:ext cx="1957298" cy="1809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Browse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22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– </a:t>
            </a:r>
            <a:r>
              <a:rPr lang="en-US" dirty="0" err="1"/>
              <a:t>Créer</a:t>
            </a:r>
            <a:r>
              <a:rPr lang="en-US" dirty="0"/>
              <a:t>/Importer un dataset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5B9BE-7293-45AA-B868-9F635131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Open dataset folder in editor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8BFD3-CF28-4AFF-8287-94354442089B}"/>
              </a:ext>
            </a:extLst>
          </p:cNvPr>
          <p:cNvSpPr/>
          <p:nvPr/>
        </p:nvSpPr>
        <p:spPr>
          <a:xfrm>
            <a:off x="1402080" y="2583180"/>
            <a:ext cx="7490460" cy="396367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Graphique 6" descr="Dossier">
            <a:extLst>
              <a:ext uri="{FF2B5EF4-FFF2-40B4-BE49-F238E27FC236}">
                <a16:creationId xmlns:a16="http://schemas.microsoft.com/office/drawing/2014/main" id="{B5F70DBD-9163-4E30-9AB9-5194B4F5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00" y="3558041"/>
            <a:ext cx="457200" cy="457200"/>
          </a:xfrm>
          <a:prstGeom prst="rect">
            <a:avLst/>
          </a:prstGeom>
        </p:spPr>
      </p:pic>
      <p:pic>
        <p:nvPicPr>
          <p:cNvPr id="9" name="Graphique 8" descr="Dossier ouvert">
            <a:extLst>
              <a:ext uri="{FF2B5EF4-FFF2-40B4-BE49-F238E27FC236}">
                <a16:creationId xmlns:a16="http://schemas.microsoft.com/office/drawing/2014/main" id="{3F0C3E67-F5A9-4799-94B4-6A288A750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0660" y="2718505"/>
            <a:ext cx="457200" cy="4572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223A88C-0ACA-4AA6-86C8-2EA3050AB4B3}"/>
              </a:ext>
            </a:extLst>
          </p:cNvPr>
          <p:cNvSpPr txBox="1"/>
          <p:nvPr/>
        </p:nvSpPr>
        <p:spPr>
          <a:xfrm>
            <a:off x="2077860" y="279166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MNIST_DATA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7905A7-7072-4DF9-BB04-3FBED7390474}"/>
              </a:ext>
            </a:extLst>
          </p:cNvPr>
          <p:cNvGrpSpPr/>
          <p:nvPr/>
        </p:nvGrpSpPr>
        <p:grpSpPr>
          <a:xfrm>
            <a:off x="2739061" y="3722185"/>
            <a:ext cx="186062" cy="186062"/>
            <a:chOff x="2772868" y="3360665"/>
            <a:chExt cx="244652" cy="2446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DA3A9-4325-4FD6-B750-42FB8AB99EE9}"/>
                </a:ext>
              </a:extLst>
            </p:cNvPr>
            <p:cNvSpPr/>
            <p:nvPr/>
          </p:nvSpPr>
          <p:spPr>
            <a:xfrm>
              <a:off x="2772868" y="3360665"/>
              <a:ext cx="244652" cy="2446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12" name="Graphique 11" descr="Coche">
              <a:extLst>
                <a:ext uri="{FF2B5EF4-FFF2-40B4-BE49-F238E27FC236}">
                  <a16:creationId xmlns:a16="http://schemas.microsoft.com/office/drawing/2014/main" id="{E945A4DA-2A05-46A5-89C0-A9175266B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97157" y="3384006"/>
              <a:ext cx="196074" cy="203564"/>
            </a:xfrm>
            <a:prstGeom prst="rect">
              <a:avLst/>
            </a:prstGeom>
          </p:spPr>
        </p:pic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5D97FED9-6689-46C2-BE19-469B40057AAD}"/>
              </a:ext>
            </a:extLst>
          </p:cNvPr>
          <p:cNvSpPr txBox="1"/>
          <p:nvPr/>
        </p:nvSpPr>
        <p:spPr>
          <a:xfrm>
            <a:off x="3103066" y="368681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Img_0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EFCDE1C-E0C5-4B04-A34A-41F44DEA2E4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49260" y="3175705"/>
            <a:ext cx="0" cy="161854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FC40BCE-6FC7-4ECF-BE0F-D3AC91C1792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847647" y="3786641"/>
            <a:ext cx="16925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FEA95A7-40D7-4E0A-88AF-E571BF11A7F7}"/>
              </a:ext>
            </a:extLst>
          </p:cNvPr>
          <p:cNvSpPr/>
          <p:nvPr/>
        </p:nvSpPr>
        <p:spPr>
          <a:xfrm>
            <a:off x="6194862" y="3722185"/>
            <a:ext cx="2022038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C6D4CAA-05BE-4662-AEA7-F6BC04EDB254}"/>
              </a:ext>
            </a:extLst>
          </p:cNvPr>
          <p:cNvCxnSpPr>
            <a:cxnSpLocks/>
          </p:cNvCxnSpPr>
          <p:nvPr/>
        </p:nvCxnSpPr>
        <p:spPr>
          <a:xfrm>
            <a:off x="2566810" y="3351159"/>
            <a:ext cx="0" cy="1443091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21ADBF0-E511-4F0C-821A-26EF3F07335D}"/>
              </a:ext>
            </a:extLst>
          </p:cNvPr>
          <p:cNvCxnSpPr>
            <a:cxnSpLocks/>
          </p:cNvCxnSpPr>
          <p:nvPr/>
        </p:nvCxnSpPr>
        <p:spPr>
          <a:xfrm>
            <a:off x="3103066" y="3351159"/>
            <a:ext cx="0" cy="1443091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664F824-4DE0-488D-95CF-A006282DDB73}"/>
              </a:ext>
            </a:extLst>
          </p:cNvPr>
          <p:cNvCxnSpPr>
            <a:cxnSpLocks/>
          </p:cNvCxnSpPr>
          <p:nvPr/>
        </p:nvCxnSpPr>
        <p:spPr>
          <a:xfrm>
            <a:off x="6065660" y="3351159"/>
            <a:ext cx="0" cy="1443091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B3987648-1BC9-45C3-B74F-CE6EE8824256}"/>
              </a:ext>
            </a:extLst>
          </p:cNvPr>
          <p:cNvSpPr txBox="1"/>
          <p:nvPr/>
        </p:nvSpPr>
        <p:spPr>
          <a:xfrm>
            <a:off x="6886386" y="327362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4" name="Graphique 43" descr="Dossier">
            <a:extLst>
              <a:ext uri="{FF2B5EF4-FFF2-40B4-BE49-F238E27FC236}">
                <a16:creationId xmlns:a16="http://schemas.microsoft.com/office/drawing/2014/main" id="{2759969E-FD7D-47A5-9AAD-0EA0EAD4B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50" y="4011364"/>
            <a:ext cx="457200" cy="457200"/>
          </a:xfrm>
          <a:prstGeom prst="rect">
            <a:avLst/>
          </a:prstGeom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65C2CFC4-AAAB-4B53-9FBF-B6724F3D8EEE}"/>
              </a:ext>
            </a:extLst>
          </p:cNvPr>
          <p:cNvGrpSpPr/>
          <p:nvPr/>
        </p:nvGrpSpPr>
        <p:grpSpPr>
          <a:xfrm>
            <a:off x="2743011" y="4175508"/>
            <a:ext cx="186062" cy="186062"/>
            <a:chOff x="2772868" y="3360665"/>
            <a:chExt cx="244652" cy="24465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E35D177-9FCB-4E81-8820-D421613ADBD8}"/>
                </a:ext>
              </a:extLst>
            </p:cNvPr>
            <p:cNvSpPr/>
            <p:nvPr/>
          </p:nvSpPr>
          <p:spPr>
            <a:xfrm>
              <a:off x="2772868" y="3360665"/>
              <a:ext cx="244652" cy="2446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7" name="Graphique 46" descr="Coche">
              <a:extLst>
                <a:ext uri="{FF2B5EF4-FFF2-40B4-BE49-F238E27FC236}">
                  <a16:creationId xmlns:a16="http://schemas.microsoft.com/office/drawing/2014/main" id="{B0155F3E-2116-43EF-AB69-CBF705B6C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97157" y="3384006"/>
              <a:ext cx="196074" cy="203564"/>
            </a:xfrm>
            <a:prstGeom prst="rect">
              <a:avLst/>
            </a:prstGeom>
          </p:spPr>
        </p:pic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5C5E5087-A18E-4DE0-9A67-86B8EF63FAEC}"/>
              </a:ext>
            </a:extLst>
          </p:cNvPr>
          <p:cNvSpPr txBox="1"/>
          <p:nvPr/>
        </p:nvSpPr>
        <p:spPr>
          <a:xfrm>
            <a:off x="3103066" y="4128606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Img_1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9911903-9315-42E4-A825-09B66BF9161B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851597" y="4239964"/>
            <a:ext cx="16925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5F7D719-A099-4E78-B1CE-CDE312D7D523}"/>
              </a:ext>
            </a:extLst>
          </p:cNvPr>
          <p:cNvSpPr/>
          <p:nvPr/>
        </p:nvSpPr>
        <p:spPr>
          <a:xfrm>
            <a:off x="6198812" y="4175508"/>
            <a:ext cx="2022038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E6958F1-1161-4A3A-945C-F2BE74223AA3}"/>
              </a:ext>
            </a:extLst>
          </p:cNvPr>
          <p:cNvSpPr txBox="1"/>
          <p:nvPr/>
        </p:nvSpPr>
        <p:spPr>
          <a:xfrm>
            <a:off x="3858059" y="3273622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Folder name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AC3D738-82E2-4585-B7F0-EA15C29EF7CB}"/>
              </a:ext>
            </a:extLst>
          </p:cNvPr>
          <p:cNvCxnSpPr>
            <a:cxnSpLocks/>
          </p:cNvCxnSpPr>
          <p:nvPr/>
        </p:nvCxnSpPr>
        <p:spPr>
          <a:xfrm>
            <a:off x="2016900" y="3558041"/>
            <a:ext cx="625715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822CD7EA-FC87-4A14-BB2F-C25CA2F1A4DB}"/>
              </a:ext>
            </a:extLst>
          </p:cNvPr>
          <p:cNvSpPr txBox="1"/>
          <p:nvPr/>
        </p:nvSpPr>
        <p:spPr>
          <a:xfrm>
            <a:off x="2539814" y="32974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6B38CB6-2BF9-4568-A967-7386FA2B3DBA}"/>
              </a:ext>
            </a:extLst>
          </p:cNvPr>
          <p:cNvSpPr txBox="1"/>
          <p:nvPr/>
        </p:nvSpPr>
        <p:spPr>
          <a:xfrm>
            <a:off x="2038163" y="45374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ABA984B-18AA-4883-83F6-4AF4F18E7737}"/>
              </a:ext>
            </a:extLst>
          </p:cNvPr>
          <p:cNvCxnSpPr>
            <a:cxnSpLocks/>
          </p:cNvCxnSpPr>
          <p:nvPr/>
        </p:nvCxnSpPr>
        <p:spPr>
          <a:xfrm flipH="1">
            <a:off x="1847120" y="4713593"/>
            <a:ext cx="16925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A1EDCC48-DA91-45B1-BAFA-B917A27D24CA}"/>
              </a:ext>
            </a:extLst>
          </p:cNvPr>
          <p:cNvSpPr txBox="1"/>
          <p:nvPr/>
        </p:nvSpPr>
        <p:spPr>
          <a:xfrm>
            <a:off x="2673994" y="45246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9999A8A-30BE-4E10-808F-5337062417BA}"/>
              </a:ext>
            </a:extLst>
          </p:cNvPr>
          <p:cNvSpPr txBox="1"/>
          <p:nvPr/>
        </p:nvSpPr>
        <p:spPr>
          <a:xfrm>
            <a:off x="3177667" y="45246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B71021D-0AFC-49FB-BC70-96BCF9F3865D}"/>
              </a:ext>
            </a:extLst>
          </p:cNvPr>
          <p:cNvSpPr txBox="1"/>
          <p:nvPr/>
        </p:nvSpPr>
        <p:spPr>
          <a:xfrm>
            <a:off x="7043016" y="451898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B97986-BA5D-4826-939B-CECA11824A66}"/>
              </a:ext>
            </a:extLst>
          </p:cNvPr>
          <p:cNvSpPr/>
          <p:nvPr/>
        </p:nvSpPr>
        <p:spPr>
          <a:xfrm>
            <a:off x="1822076" y="5057794"/>
            <a:ext cx="186062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402E2B70-4906-46C3-8512-0E45EE91227B}"/>
              </a:ext>
            </a:extLst>
          </p:cNvPr>
          <p:cNvSpPr txBox="1"/>
          <p:nvPr/>
        </p:nvSpPr>
        <p:spPr>
          <a:xfrm>
            <a:off x="2026610" y="502002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Autogenerate .csv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BE5A89BA-ED04-4EE8-B75D-8C4B7A1601F8}"/>
              </a:ext>
            </a:extLst>
          </p:cNvPr>
          <p:cNvGrpSpPr/>
          <p:nvPr/>
        </p:nvGrpSpPr>
        <p:grpSpPr>
          <a:xfrm>
            <a:off x="1822076" y="5346151"/>
            <a:ext cx="186062" cy="186062"/>
            <a:chOff x="2772868" y="3360665"/>
            <a:chExt cx="244652" cy="244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9605451-274D-49CE-AB94-2B5E0CEA2D43}"/>
                </a:ext>
              </a:extLst>
            </p:cNvPr>
            <p:cNvSpPr/>
            <p:nvPr/>
          </p:nvSpPr>
          <p:spPr>
            <a:xfrm>
              <a:off x="2772868" y="3360665"/>
              <a:ext cx="244652" cy="2446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80" name="Graphique 79" descr="Coche">
              <a:extLst>
                <a:ext uri="{FF2B5EF4-FFF2-40B4-BE49-F238E27FC236}">
                  <a16:creationId xmlns:a16="http://schemas.microsoft.com/office/drawing/2014/main" id="{1B7A7456-0ADD-492C-99D8-C9E26674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97157" y="3384006"/>
              <a:ext cx="196074" cy="203564"/>
            </a:xfrm>
            <a:prstGeom prst="rect">
              <a:avLst/>
            </a:prstGeom>
          </p:spPr>
        </p:pic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9A309323-8612-4EE7-9867-82B7066AC2E7}"/>
              </a:ext>
            </a:extLst>
          </p:cNvPr>
          <p:cNvSpPr txBox="1"/>
          <p:nvPr/>
        </p:nvSpPr>
        <p:spPr>
          <a:xfrm>
            <a:off x="2026610" y="5308377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Shuffle data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92ED949-90D1-4C37-A39E-11CA31F74EFF}"/>
              </a:ext>
            </a:extLst>
          </p:cNvPr>
          <p:cNvSpPr txBox="1"/>
          <p:nvPr/>
        </p:nvSpPr>
        <p:spPr>
          <a:xfrm>
            <a:off x="2026610" y="5600780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existing .csv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147BD5-1D0A-4972-9BED-D651F3816A12}"/>
              </a:ext>
            </a:extLst>
          </p:cNvPr>
          <p:cNvSpPr/>
          <p:nvPr/>
        </p:nvSpPr>
        <p:spPr>
          <a:xfrm>
            <a:off x="4275525" y="6066965"/>
            <a:ext cx="1739900" cy="31114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Save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3C9B0F-607F-4426-B4C3-DB34974C5CE0}"/>
              </a:ext>
            </a:extLst>
          </p:cNvPr>
          <p:cNvSpPr/>
          <p:nvPr/>
        </p:nvSpPr>
        <p:spPr>
          <a:xfrm>
            <a:off x="3484059" y="5637428"/>
            <a:ext cx="2581581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./myexistingcsv.csv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7C2F47-6496-4A69-8A76-839B7C3DCEA1}"/>
              </a:ext>
            </a:extLst>
          </p:cNvPr>
          <p:cNvSpPr/>
          <p:nvPr/>
        </p:nvSpPr>
        <p:spPr>
          <a:xfrm>
            <a:off x="6259602" y="5637089"/>
            <a:ext cx="1957298" cy="18093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Browse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6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ML Studio – </a:t>
            </a:r>
            <a:r>
              <a:rPr lang="en-US" dirty="0" err="1"/>
              <a:t>Définitir</a:t>
            </a:r>
            <a:r>
              <a:rPr lang="en-US" dirty="0"/>
              <a:t> des hyper parameters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166C0-3F52-4108-BF48-482E2683F235}"/>
              </a:ext>
            </a:extLst>
          </p:cNvPr>
          <p:cNvSpPr/>
          <p:nvPr/>
        </p:nvSpPr>
        <p:spPr>
          <a:xfrm>
            <a:off x="870742" y="1711325"/>
            <a:ext cx="10279858" cy="46939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A363C-18B8-4A40-9FAD-6CE26D4A2302}"/>
              </a:ext>
            </a:extLst>
          </p:cNvPr>
          <p:cNvSpPr/>
          <p:nvPr/>
        </p:nvSpPr>
        <p:spPr>
          <a:xfrm>
            <a:off x="6817790" y="2719475"/>
            <a:ext cx="42068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"params":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"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batch_size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32,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"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loss_func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categorical_crossentropy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"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num_epoch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10,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"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optimizer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"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Adadelta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lr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1,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"Epsilon": 1</a:t>
            </a:r>
            <a:r>
              <a:rPr kumimoji="0" lang="fr-FR" sz="14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-08,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"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Decay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0,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"Rho": 0.95,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38BCE-F0BD-4A32-A02B-C806BF0D082D}"/>
              </a:ext>
            </a:extLst>
          </p:cNvPr>
          <p:cNvSpPr/>
          <p:nvPr/>
        </p:nvSpPr>
        <p:spPr>
          <a:xfrm>
            <a:off x="2932238" y="2500950"/>
            <a:ext cx="762000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6BECC-00F3-4381-8D4A-FF2D641A88BB}"/>
              </a:ext>
            </a:extLst>
          </p:cNvPr>
          <p:cNvSpPr/>
          <p:nvPr/>
        </p:nvSpPr>
        <p:spPr>
          <a:xfrm>
            <a:off x="925804" y="2262823"/>
            <a:ext cx="4963218" cy="3363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 epoch :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Batch size :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Loss function :      categorical_crossentropy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Optimizer :            Adadelta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Learning rate :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Epsilon :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Decay :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Rho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411B6-C4A1-47E6-A9B5-18A2388F7D04}"/>
              </a:ext>
            </a:extLst>
          </p:cNvPr>
          <p:cNvSpPr/>
          <p:nvPr/>
        </p:nvSpPr>
        <p:spPr>
          <a:xfrm>
            <a:off x="2932238" y="2916960"/>
            <a:ext cx="762000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32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C1249-EF0A-42BB-A8E3-595E85841026}"/>
              </a:ext>
            </a:extLst>
          </p:cNvPr>
          <p:cNvSpPr/>
          <p:nvPr/>
        </p:nvSpPr>
        <p:spPr>
          <a:xfrm>
            <a:off x="2932238" y="4159483"/>
            <a:ext cx="762000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F9CB2-A74D-4120-872B-939B12683B61}"/>
              </a:ext>
            </a:extLst>
          </p:cNvPr>
          <p:cNvSpPr/>
          <p:nvPr/>
        </p:nvSpPr>
        <p:spPr>
          <a:xfrm>
            <a:off x="2932238" y="4991504"/>
            <a:ext cx="762000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A126E0-820A-45CE-97C8-D3043389BA56}"/>
              </a:ext>
            </a:extLst>
          </p:cNvPr>
          <p:cNvSpPr/>
          <p:nvPr/>
        </p:nvSpPr>
        <p:spPr>
          <a:xfrm>
            <a:off x="2932238" y="5385456"/>
            <a:ext cx="762000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0.95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A40BF2-D711-4337-9126-5351B562984D}"/>
              </a:ext>
            </a:extLst>
          </p:cNvPr>
          <p:cNvSpPr/>
          <p:nvPr/>
        </p:nvSpPr>
        <p:spPr>
          <a:xfrm>
            <a:off x="2932238" y="4553435"/>
            <a:ext cx="762000" cy="1860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1e-08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2317216-8F05-42A8-B121-5D7FAD984D37}"/>
              </a:ext>
            </a:extLst>
          </p:cNvPr>
          <p:cNvCxnSpPr/>
          <p:nvPr/>
        </p:nvCxnSpPr>
        <p:spPr>
          <a:xfrm>
            <a:off x="2932238" y="3568850"/>
            <a:ext cx="2937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F36247D-9C52-4E0E-A888-EC8C386CC7F7}"/>
              </a:ext>
            </a:extLst>
          </p:cNvPr>
          <p:cNvCxnSpPr/>
          <p:nvPr/>
        </p:nvCxnSpPr>
        <p:spPr>
          <a:xfrm>
            <a:off x="2932237" y="3970218"/>
            <a:ext cx="2937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2921ECE3-23ED-41A0-972C-16D143347BD1}"/>
              </a:ext>
            </a:extLst>
          </p:cNvPr>
          <p:cNvSpPr/>
          <p:nvPr/>
        </p:nvSpPr>
        <p:spPr>
          <a:xfrm rot="10800000">
            <a:off x="5786801" y="3440930"/>
            <a:ext cx="79739" cy="8286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12382765-396A-495A-84B5-7DC569F857BA}"/>
              </a:ext>
            </a:extLst>
          </p:cNvPr>
          <p:cNvSpPr/>
          <p:nvPr/>
        </p:nvSpPr>
        <p:spPr>
          <a:xfrm rot="10800000">
            <a:off x="5786801" y="3841616"/>
            <a:ext cx="79739" cy="8286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8D6901B-2673-45A3-811E-55FF27EFBDB9}"/>
              </a:ext>
            </a:extLst>
          </p:cNvPr>
          <p:cNvSpPr/>
          <p:nvPr/>
        </p:nvSpPr>
        <p:spPr>
          <a:xfrm rot="8100774" flipV="1">
            <a:off x="6073257" y="3883851"/>
            <a:ext cx="292194" cy="298052"/>
          </a:xfrm>
          <a:prstGeom prst="rt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953ADD-013C-4A5C-A80B-23BF73C9455B}"/>
              </a:ext>
            </a:extLst>
          </p:cNvPr>
          <p:cNvSpPr/>
          <p:nvPr/>
        </p:nvSpPr>
        <p:spPr>
          <a:xfrm>
            <a:off x="4689127" y="1893491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Generate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project.params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92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– </a:t>
            </a:r>
            <a:r>
              <a:rPr lang="en-US" dirty="0" err="1"/>
              <a:t>Genérer</a:t>
            </a:r>
            <a:r>
              <a:rPr lang="en-US" dirty="0"/>
              <a:t> le model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5B9BE-7293-45AA-B868-9F635131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Afin de convertir le projet en Python qui peut être exécuté par </a:t>
            </a:r>
            <a:r>
              <a:rPr lang="fr-FR" dirty="0" err="1"/>
              <a:t>keras</a:t>
            </a:r>
            <a:r>
              <a:rPr lang="fr-FR" dirty="0"/>
              <a:t> nous pouvons utiliser le modèle de moteur Jinja2. J'ai déjà essayer de convertir ce type de fichier de projet dans un compatible avec Jinja2, et il fonctionne assez bien.</a:t>
            </a:r>
            <a:br>
              <a:rPr lang="fr-FR" dirty="0"/>
            </a:br>
            <a:r>
              <a:rPr lang="fr-FR" dirty="0"/>
              <a:t>Jinja2 que pour être installé sur le python </a:t>
            </a:r>
            <a:r>
              <a:rPr lang="fr-FR" dirty="0" err="1"/>
              <a:t>env</a:t>
            </a:r>
            <a:r>
              <a:rPr lang="fr-FR" dirty="0"/>
              <a:t> du noyau.
</a:t>
            </a:r>
          </a:p>
        </p:txBody>
      </p:sp>
    </p:spTree>
    <p:extLst>
      <p:ext uri="{BB962C8B-B14F-4D97-AF65-F5344CB8AC3E}">
        <p14:creationId xmlns:p14="http://schemas.microsoft.com/office/powerpoint/2010/main" val="348852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ML Studio - </a:t>
            </a:r>
            <a:r>
              <a:rPr lang="en-US" dirty="0" err="1"/>
              <a:t>Générer</a:t>
            </a:r>
            <a:r>
              <a:rPr lang="en-US" dirty="0"/>
              <a:t> le model </a:t>
            </a:r>
            <a:r>
              <a:rPr lang="en-US" sz="2800" dirty="0"/>
              <a:t>– (Json GUI)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166C0-3F52-4108-BF48-482E2683F235}"/>
              </a:ext>
            </a:extLst>
          </p:cNvPr>
          <p:cNvSpPr/>
          <p:nvPr/>
        </p:nvSpPr>
        <p:spPr>
          <a:xfrm>
            <a:off x="870742" y="1711325"/>
            <a:ext cx="10279858" cy="46939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0970C6-D9BE-4688-9483-5B88112ADC27}"/>
              </a:ext>
            </a:extLst>
          </p:cNvPr>
          <p:cNvSpPr txBox="1"/>
          <p:nvPr/>
        </p:nvSpPr>
        <p:spPr>
          <a:xfrm>
            <a:off x="1041400" y="1711324"/>
            <a:ext cx="16898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"model":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"connections": 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"source": "Dense_1",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"Dropout_1"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"source": "Dense_3",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"Output_1"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"source": "Dropout_1",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"Dense_2"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"source": "Flatten_1",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"Dense_1"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"source": "Dropout_2",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"Dense_3"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"source": "Input_1",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"Flatten_1"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"source": "Dense_2",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"Dropout_2"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}],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B535DC-08C4-4672-BB47-818577AAEB86}"/>
              </a:ext>
            </a:extLst>
          </p:cNvPr>
          <p:cNvSpPr txBox="1"/>
          <p:nvPr/>
        </p:nvSpPr>
        <p:spPr>
          <a:xfrm>
            <a:off x="2731286" y="1720748"/>
            <a:ext cx="180690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layers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"args":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"class": "Input",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"Input_1",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"x": 127.24812030075188,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"y": 89.21804511278195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"args":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"class":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Flatten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"Flatten_1",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"x": 127,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"y": 231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"args":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"activation": "relu",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output_dim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"512"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"class": "Dense",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"Dense_1",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"x": 127,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"y": 366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C3F69D-5880-4625-B186-6C64831C24DA}"/>
              </a:ext>
            </a:extLst>
          </p:cNvPr>
          <p:cNvSpPr txBox="1"/>
          <p:nvPr/>
        </p:nvSpPr>
        <p:spPr>
          <a:xfrm>
            <a:off x="4544405" y="1720272"/>
            <a:ext cx="160813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"args":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"p": 0.3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"class": "Dropout",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"Dropout_1",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"x": 127,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"y": 511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"args":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"activation": "relu",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"</a:t>
            </a: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output_dim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"512"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"class": "Dense",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"Dense_2",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"x": 677,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"y": 78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"args":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"p": 0.3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"class": "Dropout",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"Dropout_2",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"x": 690,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"y": 221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B16322-705C-407C-8F66-BD922D502D0F}"/>
              </a:ext>
            </a:extLst>
          </p:cNvPr>
          <p:cNvSpPr txBox="1"/>
          <p:nvPr/>
        </p:nvSpPr>
        <p:spPr>
          <a:xfrm>
            <a:off x="6152538" y="1719796"/>
            <a:ext cx="18485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"args":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"activation":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softmax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output_dim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"10"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"class": "Dense",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"Dense_3",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"x": 700,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"y": 373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"args":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"class": "Output",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": "Output_1",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"x": 700.2255639097745,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"y": 514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59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0166C0-3F52-4108-BF48-482E2683F235}"/>
              </a:ext>
            </a:extLst>
          </p:cNvPr>
          <p:cNvSpPr/>
          <p:nvPr/>
        </p:nvSpPr>
        <p:spPr>
          <a:xfrm>
            <a:off x="546847" y="1711325"/>
            <a:ext cx="11080377" cy="46939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ML Studio - </a:t>
            </a:r>
            <a:r>
              <a:rPr lang="en-US" dirty="0" err="1"/>
              <a:t>Générer</a:t>
            </a:r>
            <a:r>
              <a:rPr lang="en-US" dirty="0"/>
              <a:t> le model </a:t>
            </a:r>
            <a:r>
              <a:rPr lang="en-US" sz="2800" dirty="0"/>
              <a:t>– (Python Jinja2)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98D29-C845-4BB7-8027-44BA3FEA4AE5}"/>
              </a:ext>
            </a:extLst>
          </p:cNvPr>
          <p:cNvSpPr/>
          <p:nvPr/>
        </p:nvSpPr>
        <p:spPr>
          <a:xfrm>
            <a:off x="603250" y="1775011"/>
            <a:ext cx="5367244" cy="2931459"/>
          </a:xfrm>
          <a:prstGeom prst="rect">
            <a:avLst/>
          </a:prstGeom>
          <a:solidFill>
            <a:schemeClr val="accent5">
              <a:alpha val="10000"/>
            </a:schemeClr>
          </a:solidFill>
          <a:ln w="158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6AAC9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381F99-B490-47E3-8AAB-1EA9D2C32645}"/>
              </a:ext>
            </a:extLst>
          </p:cNvPr>
          <p:cNvSpPr txBox="1"/>
          <p:nvPr/>
        </p:nvSpPr>
        <p:spPr>
          <a:xfrm>
            <a:off x="3797684" y="1775011"/>
            <a:ext cx="2215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AAC9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Generate from 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srgbClr val="6AAC9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project.model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6AAC9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7F92A-01D3-42C0-8F08-A76D78A0B445}"/>
              </a:ext>
            </a:extLst>
          </p:cNvPr>
          <p:cNvSpPr/>
          <p:nvPr/>
        </p:nvSpPr>
        <p:spPr>
          <a:xfrm>
            <a:off x="603250" y="4770157"/>
            <a:ext cx="5367244" cy="1376644"/>
          </a:xfrm>
          <a:prstGeom prst="rect">
            <a:avLst/>
          </a:prstGeom>
          <a:solidFill>
            <a:schemeClr val="accent3">
              <a:alpha val="10000"/>
            </a:schemeClr>
          </a:solidFill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6AAC9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08A15-35FA-4BEA-906F-82F67600D973}"/>
              </a:ext>
            </a:extLst>
          </p:cNvPr>
          <p:cNvSpPr/>
          <p:nvPr/>
        </p:nvSpPr>
        <p:spPr>
          <a:xfrm>
            <a:off x="6026896" y="1775011"/>
            <a:ext cx="5518993" cy="987239"/>
          </a:xfrm>
          <a:prstGeom prst="rect">
            <a:avLst/>
          </a:prstGeom>
          <a:solidFill>
            <a:schemeClr val="accent3">
              <a:alpha val="10000"/>
            </a:schemeClr>
          </a:solidFill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6AAC9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8B0EEE-7DA0-4164-AFF5-73DC202FD9DD}"/>
              </a:ext>
            </a:extLst>
          </p:cNvPr>
          <p:cNvSpPr txBox="1"/>
          <p:nvPr/>
        </p:nvSpPr>
        <p:spPr>
          <a:xfrm>
            <a:off x="9295545" y="1786129"/>
            <a:ext cx="2291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Generate from 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project.params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E6B729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F707D3-4565-490B-BF9E-B7AF856FFDA8}"/>
              </a:ext>
            </a:extLst>
          </p:cNvPr>
          <p:cNvSpPr txBox="1"/>
          <p:nvPr/>
        </p:nvSpPr>
        <p:spPr>
          <a:xfrm>
            <a:off x="3679482" y="4770156"/>
            <a:ext cx="2291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Generate from 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project.params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E6B729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B256D-129A-412D-BFE8-296129193BB2}"/>
              </a:ext>
            </a:extLst>
          </p:cNvPr>
          <p:cNvSpPr/>
          <p:nvPr/>
        </p:nvSpPr>
        <p:spPr>
          <a:xfrm>
            <a:off x="6039362" y="2837054"/>
            <a:ext cx="5518993" cy="1258697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6AAC9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3FE257-809D-495B-956E-E5B1768C605E}"/>
              </a:ext>
            </a:extLst>
          </p:cNvPr>
          <p:cNvSpPr txBox="1"/>
          <p:nvPr/>
        </p:nvSpPr>
        <p:spPr>
          <a:xfrm>
            <a:off x="9354141" y="2794078"/>
            <a:ext cx="2212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Generate from 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project.config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EA6312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C036FF-6F71-40FD-AB5E-A100A7710DD0}"/>
              </a:ext>
            </a:extLst>
          </p:cNvPr>
          <p:cNvSpPr/>
          <p:nvPr/>
        </p:nvSpPr>
        <p:spPr>
          <a:xfrm>
            <a:off x="564776" y="1741842"/>
            <a:ext cx="11080377" cy="466344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keras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keras.layers.core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Dropout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keras.layers.core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Dense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keras.layers.core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Flatten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keras.layers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keras.models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keras.regularizers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*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get_model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Input_1 = Input(shape=(1, 28, 28), name=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'Input_1'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Flatten_1 = Flatten(name=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'Flatten_1'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)(Input_1)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Dense_1 = Dense(name=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'Dense_1'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,activation=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relu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output_dim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=512)(Flatten_1)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Dropout_1 = Dropout(name=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'Dropout_1'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,p=0.3)(Dense_1)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Dense_2 = Dense(name=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'Dense_2'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,activation=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relu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output_dim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=512)(Dropout_1)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Dropout_2 = Dropout(name=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'Dropout_2'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,p=0.3)(Dense_2)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Dense_3 = Dense(name=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'Dense_3'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,activation=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softmax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output_dim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=10)(Dropout_2)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model = Model([Input_1], [Dense_3])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return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get_optimizer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return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Adadelta()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is_custom_loss_function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return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get_loss_function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return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'categorical_crossentropy’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get_batch_size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return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get_num_epoch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return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10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B729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get_data_config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return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"{'samples': {'validation': 14000, 'training': 56000, 'split': 1, 'test': 0}, 'dataset': {'samples': 70000, 'name':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mnist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'type': 'public'}, 'shuffle': False,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kfold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': 1,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datasetLoadOption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': 'full', 'mapping': {'Image': {'options': {'Height': 28,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rotation_range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': 0,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horizontal_flip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': False, 'Scaling': 1, 'Width': 28,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height_shift_range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': 0, 'Augmentation': False,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vertical_flip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': False, 'Normalization': False, 'Resize': False,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width_shift_range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': 0,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shear_range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': 0, 'pretrained': 'None'}, 'type': 'Image', 'shape': '', 'port': 'InputPort0'}, 'Digit Label': {'options': {}, 'type': 'Categorical', 'shape': '', 'port': 'OutputPort0'}}, '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numPorts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': 1}"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ED4FCF0-A0FF-4674-B3E7-7A8546091596}"/>
              </a:ext>
            </a:extLst>
          </p:cNvPr>
          <p:cNvSpPr txBox="1"/>
          <p:nvPr/>
        </p:nvSpPr>
        <p:spPr>
          <a:xfrm>
            <a:off x="6502400" y="4962009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model works perfectly with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Keras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!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50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ML Studio – Training and Result</a:t>
            </a:r>
            <a:endParaRPr lang="fr-FR" sz="2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6663D3B-6400-43B8-A413-B31BA7B9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Utilisation de l’api </a:t>
            </a:r>
            <a:r>
              <a:rPr lang="fr-FR" dirty="0">
                <a:hlinkClick r:id="rId2"/>
              </a:rPr>
              <a:t>TensorBoard</a:t>
            </a:r>
            <a:r>
              <a:rPr lang="fr-FR" dirty="0"/>
              <a:t> afin d’afficher le training en temps réel, nécessite l’implémentation d’une web socket dans l’API Revel.</a:t>
            </a:r>
          </a:p>
        </p:txBody>
      </p:sp>
    </p:spTree>
    <p:extLst>
      <p:ext uri="{BB962C8B-B14F-4D97-AF65-F5344CB8AC3E}">
        <p14:creationId xmlns:p14="http://schemas.microsoft.com/office/powerpoint/2010/main" val="51462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94D8A-070B-4998-979B-EE4A85FB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Lors de la création d’un modèle de machine </a:t>
            </a:r>
            <a:r>
              <a:rPr lang="fr-FR" dirty="0" err="1"/>
              <a:t>learning</a:t>
            </a:r>
            <a:r>
              <a:rPr lang="fr-FR" dirty="0"/>
              <a:t>, il existe à mon sens cinq étapes primordiales importantes :</a:t>
            </a:r>
          </a:p>
          <a:p>
            <a:r>
              <a:rPr lang="fr-FR" dirty="0"/>
              <a:t>La création du </a:t>
            </a:r>
            <a:r>
              <a:rPr lang="fr-FR" dirty="0" err="1"/>
              <a:t>dataset</a:t>
            </a:r>
            <a:r>
              <a:rPr lang="fr-FR" dirty="0"/>
              <a:t>, souvent l’étape la plus longue à faire soit même</a:t>
            </a:r>
          </a:p>
          <a:p>
            <a:r>
              <a:rPr lang="fr-FR" dirty="0"/>
              <a:t>La définition du modèle</a:t>
            </a:r>
          </a:p>
          <a:p>
            <a:r>
              <a:rPr lang="fr-FR" dirty="0"/>
              <a:t>La définition d’hyper paramètres optimaux</a:t>
            </a:r>
          </a:p>
          <a:p>
            <a:r>
              <a:rPr lang="en-US" dirty="0"/>
              <a:t>L</a:t>
            </a:r>
            <a:r>
              <a:rPr lang="fr-FR" dirty="0"/>
              <a:t>’entrainement du modèle</a:t>
            </a:r>
          </a:p>
          <a:p>
            <a:r>
              <a:rPr lang="en-US" dirty="0"/>
              <a:t>L</a:t>
            </a:r>
            <a:r>
              <a:rPr lang="fr-FR" dirty="0"/>
              <a:t>a visualisation et la validation des données une fois le training fini</a:t>
            </a:r>
          </a:p>
        </p:txBody>
      </p:sp>
    </p:spTree>
    <p:extLst>
      <p:ext uri="{BB962C8B-B14F-4D97-AF65-F5344CB8AC3E}">
        <p14:creationId xmlns:p14="http://schemas.microsoft.com/office/powerpoint/2010/main" val="3387854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ML Studio – Prototype of GUI</a:t>
            </a:r>
            <a:endParaRPr lang="fr-FR" sz="2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6663D3B-6400-43B8-A413-B31BA7B9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600450"/>
            <a:ext cx="8946541" cy="2647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18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ML Studio?</a:t>
            </a:r>
            <a:endParaRPr lang="fr-FR" dirty="0"/>
          </a:p>
        </p:txBody>
      </p:sp>
      <p:pic>
        <p:nvPicPr>
          <p:cNvPr id="4" name="Média en ligne 3">
            <a:hlinkClick r:id="" action="ppaction://media"/>
            <a:extLst>
              <a:ext uri="{FF2B5EF4-FFF2-40B4-BE49-F238E27FC236}">
                <a16:creationId xmlns:a16="http://schemas.microsoft.com/office/drawing/2014/main" id="{21E1F412-443C-4DDF-AF21-36D525F4C99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1342" y="1382543"/>
            <a:ext cx="8929315" cy="50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94D8A-070B-4998-979B-EE4A85FB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Beaucoup d’outils sont nécessaires pour avoir un pipeline complet</a:t>
            </a:r>
          </a:p>
          <a:p>
            <a:r>
              <a:rPr lang="fr-FR" dirty="0"/>
              <a:t>Configuration de l’environnement ML pas toujours simple</a:t>
            </a:r>
          </a:p>
          <a:p>
            <a:r>
              <a:rPr lang="fr-FR" dirty="0"/>
              <a:t>Apprendre le fonctionnement des différents «  Layer », de machine </a:t>
            </a:r>
            <a:r>
              <a:rPr lang="fr-FR" dirty="0" err="1"/>
              <a:t>learning</a:t>
            </a:r>
            <a:r>
              <a:rPr lang="fr-FR" dirty="0"/>
              <a:t> requière beaucoup de temps.</a:t>
            </a:r>
          </a:p>
          <a:p>
            <a:r>
              <a:rPr lang="fr-FR" dirty="0"/>
              <a:t>Il n’est pas toujours facile de présenter les résultats de son training à d’autre personnes.</a:t>
            </a:r>
          </a:p>
        </p:txBody>
      </p:sp>
    </p:spTree>
    <p:extLst>
      <p:ext uri="{BB962C8B-B14F-4D97-AF65-F5344CB8AC3E}">
        <p14:creationId xmlns:p14="http://schemas.microsoft.com/office/powerpoint/2010/main" val="145978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- Structure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DBF7CB7-61FE-4A7D-8B87-901145EC7ECE}"/>
              </a:ext>
            </a:extLst>
          </p:cNvPr>
          <p:cNvSpPr/>
          <p:nvPr/>
        </p:nvSpPr>
        <p:spPr>
          <a:xfrm>
            <a:off x="2265361" y="2560735"/>
            <a:ext cx="7297739" cy="3964733"/>
          </a:xfrm>
          <a:prstGeom prst="roundRect">
            <a:avLst>
              <a:gd name="adj" fmla="val 8817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1665E2-9C0F-463A-87A0-8B16393556B5}"/>
              </a:ext>
            </a:extLst>
          </p:cNvPr>
          <p:cNvSpPr txBox="1"/>
          <p:nvPr/>
        </p:nvSpPr>
        <p:spPr>
          <a:xfrm>
            <a:off x="2471291" y="2688453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ML Studio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111898-5338-442C-82AF-5B78F653A68A}"/>
              </a:ext>
            </a:extLst>
          </p:cNvPr>
          <p:cNvGrpSpPr/>
          <p:nvPr/>
        </p:nvGrpSpPr>
        <p:grpSpPr>
          <a:xfrm>
            <a:off x="7151627" y="3599977"/>
            <a:ext cx="2050450" cy="2481944"/>
            <a:chOff x="7624316" y="3763781"/>
            <a:chExt cx="2050450" cy="2481944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4A9A563E-DD25-455F-BC63-CEA1B796139C}"/>
                </a:ext>
              </a:extLst>
            </p:cNvPr>
            <p:cNvSpPr/>
            <p:nvPr/>
          </p:nvSpPr>
          <p:spPr>
            <a:xfrm>
              <a:off x="7624316" y="3763781"/>
              <a:ext cx="2050450" cy="2481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7F59B355-AD62-4903-88CD-8F39119DAAE8}"/>
                </a:ext>
              </a:extLst>
            </p:cNvPr>
            <p:cNvGrpSpPr/>
            <p:nvPr/>
          </p:nvGrpSpPr>
          <p:grpSpPr>
            <a:xfrm>
              <a:off x="7810054" y="3921810"/>
              <a:ext cx="1696298" cy="2117740"/>
              <a:chOff x="7810054" y="3921810"/>
              <a:chExt cx="1696298" cy="2117740"/>
            </a:xfrm>
          </p:grpSpPr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3F8AF3B-A7E6-4602-9B95-86CB45E075CF}"/>
                  </a:ext>
                </a:extLst>
              </p:cNvPr>
              <p:cNvSpPr txBox="1"/>
              <p:nvPr/>
            </p:nvSpPr>
            <p:spPr>
              <a:xfrm>
                <a:off x="7810054" y="3921810"/>
                <a:ext cx="16962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Logiciel</a:t>
                </a:r>
                <a:endPara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19EDAFFD-DA4C-492E-AB28-540234FE28DA}"/>
                  </a:ext>
                </a:extLst>
              </p:cNvPr>
              <p:cNvSpPr/>
              <p:nvPr/>
            </p:nvSpPr>
            <p:spPr>
              <a:xfrm>
                <a:off x="7954452" y="4605283"/>
                <a:ext cx="1394885" cy="1434267"/>
              </a:xfrm>
              <a:prstGeom prst="roundRect">
                <a:avLst/>
              </a:prstGeom>
              <a:solidFill>
                <a:schemeClr val="tx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5155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GUI</a:t>
                </a: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E5155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ABB2AFD-AD6A-4BD5-A534-2B15C02E983F}"/>
              </a:ext>
            </a:extLst>
          </p:cNvPr>
          <p:cNvGrpSpPr/>
          <p:nvPr/>
        </p:nvGrpSpPr>
        <p:grpSpPr>
          <a:xfrm>
            <a:off x="2558612" y="3599977"/>
            <a:ext cx="3667125" cy="2481944"/>
            <a:chOff x="2428875" y="3763781"/>
            <a:chExt cx="3667125" cy="2481944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A275B8DA-B840-49C3-B212-4B29E4AFE448}"/>
                </a:ext>
              </a:extLst>
            </p:cNvPr>
            <p:cNvSpPr/>
            <p:nvPr/>
          </p:nvSpPr>
          <p:spPr>
            <a:xfrm>
              <a:off x="2428875" y="3763781"/>
              <a:ext cx="3667125" cy="248194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904F4E1-048D-4D6D-AD37-9AC0A72687D4}"/>
                </a:ext>
              </a:extLst>
            </p:cNvPr>
            <p:cNvSpPr txBox="1"/>
            <p:nvPr/>
          </p:nvSpPr>
          <p:spPr>
            <a:xfrm>
              <a:off x="2651143" y="3921810"/>
              <a:ext cx="28504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Docker</a:t>
              </a:r>
              <a:endPara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4182DCD2-0CCB-4FA7-9C92-060CB0D16106}"/>
                </a:ext>
              </a:extLst>
            </p:cNvPr>
            <p:cNvSpPr/>
            <p:nvPr/>
          </p:nvSpPr>
          <p:spPr>
            <a:xfrm>
              <a:off x="2749937" y="4605284"/>
              <a:ext cx="1394885" cy="1434267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1E5155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Env Python 3.6</a:t>
              </a:r>
              <a:endPara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1E515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52CA87E6-204A-408C-AFC8-BA736ADD57E5}"/>
                </a:ext>
              </a:extLst>
            </p:cNvPr>
            <p:cNvSpPr/>
            <p:nvPr/>
          </p:nvSpPr>
          <p:spPr>
            <a:xfrm>
              <a:off x="4437182" y="4605286"/>
              <a:ext cx="1394885" cy="1434267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1E5155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API GO</a:t>
              </a:r>
              <a:endPara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1E515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C0A1603F-A098-4914-87B0-7B9D5BF4244A}"/>
                </a:ext>
              </a:extLst>
            </p:cNvPr>
            <p:cNvCxnSpPr>
              <a:stCxn id="25" idx="1"/>
              <a:endCxn id="14" idx="3"/>
            </p:cNvCxnSpPr>
            <p:nvPr/>
          </p:nvCxnSpPr>
          <p:spPr>
            <a:xfrm rot="10800000">
              <a:off x="4144822" y="5322418"/>
              <a:ext cx="292360" cy="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0EE1E7F8-5A90-4238-8FCD-3B376B27DDF4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5961804" y="5158613"/>
            <a:ext cx="1519959" cy="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B46F3D-974C-4860-A871-0009C0E9C087}"/>
              </a:ext>
            </a:extLst>
          </p:cNvPr>
          <p:cNvSpPr/>
          <p:nvPr/>
        </p:nvSpPr>
        <p:spPr>
          <a:xfrm>
            <a:off x="646111" y="1668568"/>
            <a:ext cx="9688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ML Studio vise à simplifier l’accès au machine </a:t>
            </a:r>
            <a:r>
              <a:rPr lang="fr-FR" dirty="0" err="1"/>
              <a:t>learning</a:t>
            </a:r>
            <a:r>
              <a:rPr lang="fr-FR" dirty="0"/>
              <a:t>, de la création du </a:t>
            </a:r>
            <a:r>
              <a:rPr lang="fr-FR" dirty="0" err="1"/>
              <a:t>dataset</a:t>
            </a:r>
            <a:r>
              <a:rPr lang="fr-FR" dirty="0"/>
              <a:t>, à la visualisation du résultat. </a:t>
            </a:r>
          </a:p>
        </p:txBody>
      </p:sp>
    </p:spTree>
    <p:extLst>
      <p:ext uri="{BB962C8B-B14F-4D97-AF65-F5344CB8AC3E}">
        <p14:creationId xmlns:p14="http://schemas.microsoft.com/office/powerpoint/2010/main" val="323708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– Technologies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94D8A-070B-4998-979B-EE4A85FB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Qt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 framework C++ </a:t>
            </a:r>
            <a:r>
              <a:rPr lang="en-US" dirty="0" err="1"/>
              <a:t>permettant</a:t>
            </a:r>
            <a:r>
              <a:rPr lang="en-US" dirty="0"/>
              <a:t> la creation d’interface multi-</a:t>
            </a:r>
            <a:r>
              <a:rPr lang="en-US" dirty="0" err="1"/>
              <a:t>plateform</a:t>
            </a:r>
            <a:endParaRPr lang="fr-FR" dirty="0">
              <a:hlinkClick r:id="rId3"/>
            </a:endParaRPr>
          </a:p>
          <a:p>
            <a:r>
              <a:rPr lang="fr-FR" dirty="0" err="1">
                <a:hlinkClick r:id="rId3"/>
              </a:rPr>
              <a:t>Tensorflow</a:t>
            </a:r>
            <a:endParaRPr lang="fr-FR" dirty="0"/>
          </a:p>
          <a:p>
            <a:pPr lvl="1"/>
            <a:r>
              <a:rPr lang="fr-FR" dirty="0"/>
              <a:t>Un framework machine </a:t>
            </a:r>
            <a:r>
              <a:rPr lang="fr-FR" dirty="0" err="1"/>
              <a:t>learning</a:t>
            </a:r>
            <a:r>
              <a:rPr lang="fr-FR" dirty="0"/>
              <a:t> open source, vous pouvez l'utiliser à un niveau très bas si vous le souhaitez. Requiert beaucoup de connaissances et d’investissements pour comprendre comment tout fonctionne.</a:t>
            </a:r>
          </a:p>
          <a:p>
            <a:r>
              <a:rPr lang="fr-FR" dirty="0" err="1">
                <a:hlinkClick r:id="rId4"/>
              </a:rPr>
              <a:t>Keras</a:t>
            </a:r>
            <a:endParaRPr lang="fr-FR" dirty="0"/>
          </a:p>
          <a:p>
            <a:pPr lvl="1"/>
            <a:r>
              <a:rPr lang="fr-FR" dirty="0"/>
              <a:t>API de réseaux de neurones de haut niveau. </a:t>
            </a:r>
            <a:r>
              <a:rPr lang="fr-FR" dirty="0" err="1">
                <a:hlinkClick r:id="rId4"/>
              </a:rPr>
              <a:t>Keras</a:t>
            </a:r>
            <a:r>
              <a:rPr lang="fr-FR" dirty="0"/>
              <a:t> utilise </a:t>
            </a:r>
            <a:r>
              <a:rPr lang="fr-FR" dirty="0" err="1">
                <a:hlinkClick r:id="rId3"/>
              </a:rPr>
              <a:t>Tensorflow</a:t>
            </a:r>
            <a:r>
              <a:rPr lang="fr-FR" dirty="0"/>
              <a:t> en tant que backend et fournit une approche pratique pour créer plus facilement un réseau neuronal complexe.</a:t>
            </a:r>
          </a:p>
          <a:p>
            <a:r>
              <a:rPr lang="fr-FR" dirty="0">
                <a:hlinkClick r:id="rId5"/>
              </a:rPr>
              <a:t>Docker</a:t>
            </a:r>
            <a:r>
              <a:rPr lang="fr-FR" dirty="0"/>
              <a:t> 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la creation </a:t>
            </a:r>
            <a:r>
              <a:rPr lang="en-US" dirty="0" err="1"/>
              <a:t>d’environnement</a:t>
            </a:r>
            <a:r>
              <a:rPr lang="en-US" dirty="0"/>
              <a:t> </a:t>
            </a:r>
            <a:r>
              <a:rPr lang="en-US" dirty="0" err="1"/>
              <a:t>personnalisé</a:t>
            </a:r>
            <a:r>
              <a:rPr lang="en-US" dirty="0"/>
              <a:t>.</a:t>
            </a:r>
            <a:endParaRPr lang="fr-FR" dirty="0"/>
          </a:p>
          <a:p>
            <a:r>
              <a:rPr lang="fr-FR" dirty="0">
                <a:hlinkClick r:id="rId6"/>
              </a:rPr>
              <a:t>Revel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Framework web Go, permettant la création de l’API</a:t>
            </a:r>
          </a:p>
          <a:p>
            <a:r>
              <a:rPr lang="fr-FR" dirty="0">
                <a:hlinkClick r:id="rId7"/>
              </a:rPr>
              <a:t>Open Cv </a:t>
            </a:r>
            <a:r>
              <a:rPr lang="fr-FR" dirty="0"/>
              <a:t>(Si l’objectif premier est atteint)</a:t>
            </a:r>
          </a:p>
          <a:p>
            <a:r>
              <a:rPr lang="fr-FR" dirty="0">
                <a:hlinkClick r:id="rId8"/>
              </a:rPr>
              <a:t>Yolo, Darknet </a:t>
            </a:r>
            <a:r>
              <a:rPr lang="fr-FR" dirty="0"/>
              <a:t> Framework c++, machine </a:t>
            </a:r>
            <a:r>
              <a:rPr lang="fr-FR" dirty="0" err="1"/>
              <a:t>learning</a:t>
            </a:r>
            <a:r>
              <a:rPr lang="fr-FR" dirty="0"/>
              <a:t> (Si l’objectif second est atteint)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- Workflow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F95BC2E-97F0-4B91-B06E-8C543E2B990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10317162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16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– Docker environment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078E43-383B-4F99-949E-D4902802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 Python 3.6</a:t>
            </a:r>
          </a:p>
          <a:p>
            <a:pPr lvl="1"/>
            <a:r>
              <a:rPr lang="en-US" dirty="0"/>
              <a:t>TensorFlow 1.8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lastest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Jinja2 (template engine to generate python code)</a:t>
            </a:r>
          </a:p>
          <a:p>
            <a:r>
              <a:rPr lang="en-US" dirty="0"/>
              <a:t>Revel API</a:t>
            </a:r>
          </a:p>
        </p:txBody>
      </p:sp>
    </p:spTree>
    <p:extLst>
      <p:ext uri="{BB962C8B-B14F-4D97-AF65-F5344CB8AC3E}">
        <p14:creationId xmlns:p14="http://schemas.microsoft.com/office/powerpoint/2010/main" val="48555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1084-75DC-4BEB-85A8-25A37D9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Studio –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5B9BE-7293-45AA-B868-9F635131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6234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 structure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	"</a:t>
            </a:r>
            <a:r>
              <a:rPr lang="fr-FR" dirty="0" err="1"/>
              <a:t>hyperparameters</a:t>
            </a:r>
            <a:r>
              <a:rPr lang="fr-FR" dirty="0"/>
              <a:t>": {},</a:t>
            </a:r>
          </a:p>
          <a:p>
            <a:pPr marL="0" indent="0">
              <a:buNone/>
            </a:pPr>
            <a:r>
              <a:rPr lang="fr-FR" dirty="0"/>
              <a:t>	"</a:t>
            </a:r>
            <a:r>
              <a:rPr lang="fr-FR" dirty="0" err="1"/>
              <a:t>datasets</a:t>
            </a:r>
            <a:r>
              <a:rPr lang="fr-FR" dirty="0"/>
              <a:t>": [],</a:t>
            </a:r>
          </a:p>
          <a:p>
            <a:pPr marL="0" indent="0">
              <a:buNone/>
            </a:pPr>
            <a:r>
              <a:rPr lang="fr-FR" dirty="0"/>
              <a:t>	" model": {}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426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1647</Words>
  <Application>Microsoft Office PowerPoint</Application>
  <PresentationFormat>Grand écran</PresentationFormat>
  <Paragraphs>323</Paragraphs>
  <Slides>20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ML Studio</vt:lpstr>
      <vt:lpstr>Introduction</vt:lpstr>
      <vt:lpstr>Pourquoi ML Studio?</vt:lpstr>
      <vt:lpstr>Problématiques</vt:lpstr>
      <vt:lpstr>ML Studio - Structure</vt:lpstr>
      <vt:lpstr>ML Studio – Technologies</vt:lpstr>
      <vt:lpstr>ML Studio - Workflow</vt:lpstr>
      <vt:lpstr>ML Studio – Docker environment</vt:lpstr>
      <vt:lpstr>ML Studio – Fichier projet</vt:lpstr>
      <vt:lpstr>ML Studio – Fichier projet</vt:lpstr>
      <vt:lpstr>ML Studio – Fichier projet</vt:lpstr>
      <vt:lpstr>ML Studio – Fichier projet</vt:lpstr>
      <vt:lpstr>ML Studio – Créer/Importer un dataset</vt:lpstr>
      <vt:lpstr>ML Studio – Créer/Importer un dataset</vt:lpstr>
      <vt:lpstr>ML Studio – Définitir des hyper parameters</vt:lpstr>
      <vt:lpstr>ML Studio – Genérer le model</vt:lpstr>
      <vt:lpstr>ML Studio - Générer le model – (Json GUI)</vt:lpstr>
      <vt:lpstr>ML Studio - Générer le model – (Python Jinja2)</vt:lpstr>
      <vt:lpstr>ML Studio – Training and Result</vt:lpstr>
      <vt:lpstr>ML Studio – Prototype of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Studio</dc:title>
  <dc:creator>nicolas constanty</dc:creator>
  <cp:lastModifiedBy>nicolas constanty</cp:lastModifiedBy>
  <cp:revision>10</cp:revision>
  <dcterms:created xsi:type="dcterms:W3CDTF">2018-10-13T10:13:07Z</dcterms:created>
  <dcterms:modified xsi:type="dcterms:W3CDTF">2018-10-13T12:16:59Z</dcterms:modified>
</cp:coreProperties>
</file>