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8535C-989E-4E78-8BC5-D8E9FB41D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bâtisseurs du moyen-âge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A2D534-FCDA-4F24-913D-22D2537D1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Soutenance du 17 décembre 2020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------------------------------------------------------------------------------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Yannick </a:t>
            </a:r>
            <a:r>
              <a:rPr lang="fr-FR" dirty="0" err="1">
                <a:solidFill>
                  <a:schemeClr val="bg1"/>
                </a:solidFill>
              </a:rPr>
              <a:t>alcaraz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nicolas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corbiere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lisa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deslandes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alexandre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lemoine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mathieu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rethers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23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2A22-276F-4581-BFE0-830F998E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Bilan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505134-5DA0-4836-AC9E-B4E50141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915" y="2097088"/>
            <a:ext cx="3251569" cy="3839478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bâtisseurs de l’antiquité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Règles respecter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 niveaux de bots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Toutes les cartes sont présentes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Affichage des statistiques à la fin d’une partie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Affichage des statistiques globale à la fin de toutes les parties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Décompte finale automatique</a:t>
            </a:r>
          </a:p>
          <a:p>
            <a:pPr lvl="1"/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70702C9-072A-4AB2-8714-92D848AB686B}"/>
              </a:ext>
            </a:extLst>
          </p:cNvPr>
          <p:cNvSpPr txBox="1">
            <a:spLocks/>
          </p:cNvSpPr>
          <p:nvPr/>
        </p:nvSpPr>
        <p:spPr>
          <a:xfrm>
            <a:off x="942535" y="2097088"/>
            <a:ext cx="3251569" cy="3707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bâtisseurs du moyen-âge 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Règles respecter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 niveaux de bots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Toutes les cartes sont présentes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Affichage des statistiques à la fin d’une partie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Affichage des statistiques globale à la fin de toutes les parties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B69928-F03B-4F84-9449-2B8B11AAF076}"/>
              </a:ext>
            </a:extLst>
          </p:cNvPr>
          <p:cNvSpPr txBox="1">
            <a:spLocks/>
          </p:cNvSpPr>
          <p:nvPr/>
        </p:nvSpPr>
        <p:spPr>
          <a:xfrm>
            <a:off x="7994721" y="2112159"/>
            <a:ext cx="2738928" cy="174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 - Serveur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Connexion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clients envoient l’action qu’ils souhaitent faire</a:t>
            </a:r>
          </a:p>
          <a:p>
            <a:pPr lvl="1"/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672DE40-D91E-44E8-AF94-E11DE29B7565}"/>
              </a:ext>
            </a:extLst>
          </p:cNvPr>
          <p:cNvSpPr txBox="1">
            <a:spLocks/>
          </p:cNvSpPr>
          <p:nvPr/>
        </p:nvSpPr>
        <p:spPr>
          <a:xfrm>
            <a:off x="7994720" y="3869619"/>
            <a:ext cx="3052691" cy="1935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Sans Client - Serveur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Logger en couleur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Tests unitaires</a:t>
            </a:r>
          </a:p>
          <a:p>
            <a:pPr lvl="1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Stratégie du décompte finale</a:t>
            </a:r>
          </a:p>
          <a:p>
            <a:pPr lvl="1"/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endParaRPr lang="fr-F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FB53BE7-9806-4945-A004-D05E853D4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4980748"/>
            <a:ext cx="470391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2E8C9-C0D0-4146-A972-7D58A31B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4980747"/>
            <a:ext cx="46101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F6C2D8-55A7-4D50-8261-9A3612EF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5649"/>
            <a:ext cx="9905998" cy="73508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fabriques (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Factorys</a:t>
            </a: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) et cartes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D3A68255-2C82-4E07-87ED-2FC6222BC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34773"/>
              </p:ext>
            </p:extLst>
          </p:nvPr>
        </p:nvGraphicFramePr>
        <p:xfrm>
          <a:off x="808823" y="1340736"/>
          <a:ext cx="6161820" cy="32032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53940">
                  <a:extLst>
                    <a:ext uri="{9D8B030D-6E8A-4147-A177-3AD203B41FA5}">
                      <a16:colId xmlns:a16="http://schemas.microsoft.com/office/drawing/2014/main" val="1184426568"/>
                    </a:ext>
                  </a:extLst>
                </a:gridCol>
                <a:gridCol w="2053940">
                  <a:extLst>
                    <a:ext uri="{9D8B030D-6E8A-4147-A177-3AD203B41FA5}">
                      <a16:colId xmlns:a16="http://schemas.microsoft.com/office/drawing/2014/main" val="1904391243"/>
                    </a:ext>
                  </a:extLst>
                </a:gridCol>
                <a:gridCol w="2053940">
                  <a:extLst>
                    <a:ext uri="{9D8B030D-6E8A-4147-A177-3AD203B41FA5}">
                      <a16:colId xmlns:a16="http://schemas.microsoft.com/office/drawing/2014/main" val="4282357078"/>
                    </a:ext>
                  </a:extLst>
                </a:gridCol>
              </a:tblGrid>
              <a:tr h="673449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Les Fabriques de collection de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Les Fabriques de collection de stratégie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Cartes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76812"/>
                  </a:ext>
                </a:extLst>
              </a:tr>
              <a:tr h="225720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Créer des collections de carte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Bâtiment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Machine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Ouvrier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Esclave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Outils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Emprunt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Université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Créer des stratégie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Basique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Medium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Regrouper les cartes ayant les même caractéristiques.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Différencier leur spécificités.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Facilite la création, la manipulation des cartes et de leur données.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30856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7F9FEAE5-6007-4D65-BF8A-F577D46BB622}"/>
              </a:ext>
            </a:extLst>
          </p:cNvPr>
          <p:cNvSpPr txBox="1"/>
          <p:nvPr/>
        </p:nvSpPr>
        <p:spPr>
          <a:xfrm>
            <a:off x="9905486" y="4980747"/>
            <a:ext cx="114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Diagramme des classes du package </a:t>
            </a:r>
            <a:r>
              <a:rPr lang="fr-FR" sz="1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carte.factory</a:t>
            </a:r>
            <a:endParaRPr lang="fr-FR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49D580-A787-4F23-B5F2-B28F01BC0CFF}"/>
              </a:ext>
            </a:extLst>
          </p:cNvPr>
          <p:cNvSpPr txBox="1"/>
          <p:nvPr/>
        </p:nvSpPr>
        <p:spPr>
          <a:xfrm>
            <a:off x="4695411" y="4980746"/>
            <a:ext cx="128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Diagramme des classes du package </a:t>
            </a:r>
          </a:p>
          <a:p>
            <a:r>
              <a:rPr lang="fr-FR" sz="12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strategieFactory</a:t>
            </a:r>
            <a:endParaRPr lang="fr-FR" sz="1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C00188EA-17B6-4656-BEFC-405BA828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226" y="1340736"/>
            <a:ext cx="4992374" cy="32032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211764D-4F77-43C2-A34D-35B193C38A2D}"/>
              </a:ext>
            </a:extLst>
          </p:cNvPr>
          <p:cNvSpPr txBox="1"/>
          <p:nvPr/>
        </p:nvSpPr>
        <p:spPr>
          <a:xfrm>
            <a:off x="10628243" y="1340736"/>
            <a:ext cx="145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Diagramme des classes des cartes</a:t>
            </a:r>
          </a:p>
        </p:txBody>
      </p:sp>
    </p:spTree>
    <p:extLst>
      <p:ext uri="{BB962C8B-B14F-4D97-AF65-F5344CB8AC3E}">
        <p14:creationId xmlns:p14="http://schemas.microsoft.com/office/powerpoint/2010/main" val="341526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EDD2E-A8CF-4FA7-9556-91223CA1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248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opérations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D7FC4-A578-4D70-B054-6ABCB3DE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1005"/>
            <a:ext cx="5654804" cy="2916195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Chaque Opération définie une action que le joueur peut faire.</a:t>
            </a:r>
          </a:p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Chaque Opération traite les Cartes, les Ecus, les points de victoire et les actions du joueur de la partie.</a:t>
            </a:r>
          </a:p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Seul le server, peut exécuter l’opération qui modifiera l’inventaire du joueur dans le server.</a:t>
            </a:r>
          </a:p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 client peut seulement créer et envoyer l’opération à effectuer au server.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0DE1A0-EAC8-4995-949D-78BAE66BB550}"/>
              </a:ext>
            </a:extLst>
          </p:cNvPr>
          <p:cNvSpPr txBox="1"/>
          <p:nvPr/>
        </p:nvSpPr>
        <p:spPr>
          <a:xfrm>
            <a:off x="7632482" y="2198532"/>
            <a:ext cx="3681457" cy="92333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Méthode d ’exécution de l’opération:</a:t>
            </a:r>
          </a:p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			</a:t>
            </a:r>
          </a:p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		</a:t>
            </a:r>
            <a:r>
              <a:rPr lang="fr-FR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faireOperation</a:t>
            </a:r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();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877F8A-AD40-4771-9570-1629A978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33" y="4369700"/>
            <a:ext cx="9576934" cy="18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3A153-974F-434B-BAF2-8EB49DD9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1469"/>
            <a:ext cx="9905998" cy="61715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Organisation du code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8E9DC32-F98A-44FD-8D2D-2A6A9455B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04132"/>
              </p:ext>
            </p:extLst>
          </p:nvPr>
        </p:nvGraphicFramePr>
        <p:xfrm>
          <a:off x="1141413" y="1378057"/>
          <a:ext cx="9906000" cy="41018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05441">
                  <a:extLst>
                    <a:ext uri="{9D8B030D-6E8A-4147-A177-3AD203B41FA5}">
                      <a16:colId xmlns:a16="http://schemas.microsoft.com/office/drawing/2014/main" val="1682652900"/>
                    </a:ext>
                  </a:extLst>
                </a:gridCol>
                <a:gridCol w="3838832">
                  <a:extLst>
                    <a:ext uri="{9D8B030D-6E8A-4147-A177-3AD203B41FA5}">
                      <a16:colId xmlns:a16="http://schemas.microsoft.com/office/drawing/2014/main" val="4091475734"/>
                    </a:ext>
                  </a:extLst>
                </a:gridCol>
                <a:gridCol w="4061727">
                  <a:extLst>
                    <a:ext uri="{9D8B030D-6E8A-4147-A177-3AD203B41FA5}">
                      <a16:colId xmlns:a16="http://schemas.microsoft.com/office/drawing/2014/main" val="3617940052"/>
                    </a:ext>
                  </a:extLst>
                </a:gridCol>
              </a:tblGrid>
              <a:tr h="44428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Branche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sansCS</a:t>
                      </a:r>
                      <a:endParaRPr lang="fr-FR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13611"/>
                  </a:ext>
                </a:extLst>
              </a:tr>
              <a:tr h="11283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Elément existant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Module Client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Client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EchangeClient</a:t>
                      </a:r>
                      <a:endParaRPr lang="fr-FR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de Joueurs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de Stratégies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Module Commun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Cartes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InventaireJoueur</a:t>
                      </a:r>
                      <a:endParaRPr lang="fr-FR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Opérations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Module Server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Partie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Serveur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EchangeAvecLeClient</a:t>
                      </a:r>
                      <a:endParaRPr lang="fr-FR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Src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de Joueurs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de Stratégies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Cartes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Classes Opérations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Partie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FFB2E-D5F9-4BFD-96E2-11A22224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9997"/>
            <a:ext cx="9905998" cy="693447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Les stratégies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06393FD-BAB6-4AA0-B8EB-7E55CDC0A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08452"/>
              </p:ext>
            </p:extLst>
          </p:nvPr>
        </p:nvGraphicFramePr>
        <p:xfrm>
          <a:off x="1141412" y="1043444"/>
          <a:ext cx="9905998" cy="1432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3350792120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2027576671"/>
                    </a:ext>
                  </a:extLst>
                </a:gridCol>
              </a:tblGrid>
              <a:tr h="31555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Les axes des stratégies Moyen-Age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Les axes des stratégies Antiques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9836"/>
                  </a:ext>
                </a:extLst>
              </a:tr>
              <a:tr h="10255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Tirer une carte bâtiment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Tirer une carte ouvrier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Affecter une carte ouvrier à une carte bâtiment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Tirer une carte bâtiment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Tirer une carte ouvrier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Tirer des cartes investissements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Affecter une carte ouvrier à une carte bâtiment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4742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CE1CAD26-FD7A-40CE-B4C4-CAA38CB72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11"/>
          <a:stretch/>
        </p:blipFill>
        <p:spPr>
          <a:xfrm>
            <a:off x="410817" y="3446047"/>
            <a:ext cx="6730376" cy="2519674"/>
          </a:xfrm>
          <a:prstGeom prst="rect">
            <a:avLst/>
          </a:prstGeom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59F4E5-C9DF-456E-B1AD-98173D821A1F}"/>
              </a:ext>
            </a:extLst>
          </p:cNvPr>
          <p:cNvSpPr txBox="1"/>
          <p:nvPr/>
        </p:nvSpPr>
        <p:spPr>
          <a:xfrm>
            <a:off x="7288697" y="2624592"/>
            <a:ext cx="45985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Sécurité :</a:t>
            </a:r>
          </a:p>
          <a:p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Retourne -1 en cas d’erreur ou l’indice de la carte</a:t>
            </a:r>
          </a:p>
          <a:p>
            <a:endParaRPr lang="fr-F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Méthodes principales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Prendre un bâtiment qui a au maximum 3 dans chaque ressource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Prendre un bâtiment qui a le plus de point de victoire</a:t>
            </a:r>
          </a:p>
          <a:p>
            <a:endParaRPr lang="fr-F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Prendre l’ouvrier avec le plus de ressource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Prendre un ouvrier qui complète les besoin en ressource d’un bâtiment</a:t>
            </a:r>
          </a:p>
          <a:p>
            <a:endParaRPr lang="fr-FR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Prendre outil qui est rentable lors de son affectation sur un ouvrier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Prendre une université qui est rentable lors de son affectation sur un ouvrier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FC2A45-7B1E-414F-BDD1-91283B7CA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792"/>
          <a:stretch/>
        </p:blipFill>
        <p:spPr>
          <a:xfrm>
            <a:off x="410817" y="3169451"/>
            <a:ext cx="6730376" cy="311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94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EAF59-BBAA-430D-8C7F-FF718F4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2"/>
            <a:ext cx="9905998" cy="825969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Point Forts / points faibles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45D4313-9C34-4468-BA26-732659C72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01792"/>
              </p:ext>
            </p:extLst>
          </p:nvPr>
        </p:nvGraphicFramePr>
        <p:xfrm>
          <a:off x="808383" y="1022522"/>
          <a:ext cx="4121763" cy="53491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21763">
                  <a:extLst>
                    <a:ext uri="{9D8B030D-6E8A-4147-A177-3AD203B41FA5}">
                      <a16:colId xmlns:a16="http://schemas.microsoft.com/office/drawing/2014/main" val="2727584270"/>
                    </a:ext>
                  </a:extLst>
                </a:gridCol>
              </a:tblGrid>
              <a:tr h="356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Points forts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14428"/>
                  </a:ext>
                </a:extLst>
              </a:tr>
              <a:tr h="205728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Facilité à l’ajout de nouvelles opérations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Division de la partie réseau et du projet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Stratégies variés (faible, moyen et fort)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Respect des principes GRASP et SOLID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Code, en partie, sécurisé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36991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Points faibles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7050"/>
                  </a:ext>
                </a:extLst>
              </a:tr>
              <a:tr h="19604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Utilisation difficile des cartes parfois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 code avec le client – serveur est peu, voire pas tester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Les statistiques ne prennent pas en compte les investissements possibles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Amélioration de l’ajout de mode de jeu possible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Opération investissement non fonctionnel (branche Master)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23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8076514-7E41-4FCC-93B9-F0F3C2E4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6" y="1046921"/>
            <a:ext cx="3556183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9EC56D-CD1F-4A08-95D6-82FA14A2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77" y="1046921"/>
            <a:ext cx="3216356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5929491-D31E-4D94-BF4D-D019A783A4C4}"/>
              </a:ext>
            </a:extLst>
          </p:cNvPr>
          <p:cNvSpPr txBox="1"/>
          <p:nvPr/>
        </p:nvSpPr>
        <p:spPr>
          <a:xfrm>
            <a:off x="5020613" y="6350441"/>
            <a:ext cx="165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Antiquité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DD9EE4-01F1-4B88-87B9-8C62D4524116}"/>
              </a:ext>
            </a:extLst>
          </p:cNvPr>
          <p:cNvSpPr txBox="1"/>
          <p:nvPr/>
        </p:nvSpPr>
        <p:spPr>
          <a:xfrm>
            <a:off x="8576796" y="6352226"/>
            <a:ext cx="165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Moyen-Age</a:t>
            </a:r>
          </a:p>
        </p:txBody>
      </p:sp>
    </p:spTree>
    <p:extLst>
      <p:ext uri="{BB962C8B-B14F-4D97-AF65-F5344CB8AC3E}">
        <p14:creationId xmlns:p14="http://schemas.microsoft.com/office/powerpoint/2010/main" val="262071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ED6CF-AE76-4E90-8345-2C14A0CF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19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Gestion du projet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06A3BF-A68B-4E76-AAA4-8CDD0C9837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3193774"/>
            <a:ext cx="9289773" cy="32768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97F027-CCAA-45AC-9019-0EE768131BD6}"/>
              </a:ext>
            </a:extLst>
          </p:cNvPr>
          <p:cNvSpPr txBox="1"/>
          <p:nvPr/>
        </p:nvSpPr>
        <p:spPr>
          <a:xfrm>
            <a:off x="1921565" y="1537252"/>
            <a:ext cx="715618" cy="6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10BE55F-59C5-4B5F-8522-E9E7D678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2424"/>
              </p:ext>
            </p:extLst>
          </p:nvPr>
        </p:nvGraphicFramePr>
        <p:xfrm>
          <a:off x="1497496" y="1524156"/>
          <a:ext cx="9289773" cy="132506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96591">
                  <a:extLst>
                    <a:ext uri="{9D8B030D-6E8A-4147-A177-3AD203B41FA5}">
                      <a16:colId xmlns:a16="http://schemas.microsoft.com/office/drawing/2014/main" val="1466891938"/>
                    </a:ext>
                  </a:extLst>
                </a:gridCol>
                <a:gridCol w="3096591">
                  <a:extLst>
                    <a:ext uri="{9D8B030D-6E8A-4147-A177-3AD203B41FA5}">
                      <a16:colId xmlns:a16="http://schemas.microsoft.com/office/drawing/2014/main" val="515251684"/>
                    </a:ext>
                  </a:extLst>
                </a:gridCol>
                <a:gridCol w="3096591">
                  <a:extLst>
                    <a:ext uri="{9D8B030D-6E8A-4147-A177-3AD203B41FA5}">
                      <a16:colId xmlns:a16="http://schemas.microsoft.com/office/drawing/2014/main" val="3800731914"/>
                    </a:ext>
                  </a:extLst>
                </a:gridCol>
              </a:tblGrid>
              <a:tr h="41066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Gestion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Report des </a:t>
                      </a:r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tasks</a:t>
                      </a:r>
                      <a:endParaRPr lang="fr-FR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Problème rencontrer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1134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Issues décomposer en User Story, </a:t>
                      </a:r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Tasks</a:t>
                      </a: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et </a:t>
                      </a:r>
                      <a:r>
                        <a:rPr lang="fr-FR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Subtasks</a:t>
                      </a:r>
                      <a:endParaRPr lang="fr-FR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Codage régulier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Début : Aucune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Milieu : Quelques unes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Fin : Plusieurs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Client – Serveur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Merge sur 2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3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42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776</TotalTime>
  <Words>583</Words>
  <Application>Microsoft Office PowerPoint</Application>
  <PresentationFormat>Grand écran</PresentationFormat>
  <Paragraphs>129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Tw Cen MT</vt:lpstr>
      <vt:lpstr>Wingdings</vt:lpstr>
      <vt:lpstr>Circuit</vt:lpstr>
      <vt:lpstr>Les bâtisseurs du moyen-âge</vt:lpstr>
      <vt:lpstr>Bilan des fonctionnalités</vt:lpstr>
      <vt:lpstr>Les fabriques (Factorys) et cartes</vt:lpstr>
      <vt:lpstr>Les opérations</vt:lpstr>
      <vt:lpstr>Organisation du code</vt:lpstr>
      <vt:lpstr>Les stratégies</vt:lpstr>
      <vt:lpstr>Point Forts / points faibles</vt:lpstr>
      <vt:lpstr>Gestion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Karolyn Sweet</dc:creator>
  <cp:lastModifiedBy>yannick alcaraz</cp:lastModifiedBy>
  <cp:revision>43</cp:revision>
  <dcterms:created xsi:type="dcterms:W3CDTF">2020-12-14T09:56:23Z</dcterms:created>
  <dcterms:modified xsi:type="dcterms:W3CDTF">2020-12-16T10:34:07Z</dcterms:modified>
</cp:coreProperties>
</file>