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latin typeface="Arial"/>
              </a:rPr>
              <a:t>Second niveau de plan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Troisième niveau de plan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latin typeface="Arial"/>
              </a:rPr>
              <a:t>Quatrième niveau de plan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Cinquième niveau de plan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Sixième niveau de plan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929680" y="3305160"/>
            <a:ext cx="3283560" cy="786960"/>
          </a:xfrm>
          <a:prstGeom prst="rect">
            <a:avLst/>
          </a:prstGeom>
          <a:solidFill>
            <a:srgbClr val="11A8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Arial"/>
                <a:ea typeface="Arial"/>
              </a:rPr>
              <a:t>Hematraining</a:t>
            </a:r>
            <a:endParaRPr lang="fr-FR" sz="3600" b="0" strike="noStrike" spc="-1">
              <a:latin typeface="Arial"/>
            </a:endParaRPr>
          </a:p>
        </p:txBody>
      </p:sp>
      <p:pic>
        <p:nvPicPr>
          <p:cNvPr id="77" name="Google Shape;55;p13"/>
          <p:cNvPicPr/>
          <p:nvPr/>
        </p:nvPicPr>
        <p:blipFill>
          <a:blip r:embed="rId2"/>
          <a:stretch/>
        </p:blipFill>
        <p:spPr>
          <a:xfrm>
            <a:off x="3441600" y="788760"/>
            <a:ext cx="2260080" cy="2260440"/>
          </a:xfrm>
          <a:prstGeom prst="rect">
            <a:avLst/>
          </a:prstGeom>
          <a:ln>
            <a:noFill/>
          </a:ln>
        </p:spPr>
      </p:pic>
      <p:pic>
        <p:nvPicPr>
          <p:cNvPr id="78" name="Google Shape;56;p13"/>
          <p:cNvPicPr/>
          <p:nvPr/>
        </p:nvPicPr>
        <p:blipFill>
          <a:blip r:embed="rId3"/>
          <a:stretch/>
        </p:blipFill>
        <p:spPr>
          <a:xfrm>
            <a:off x="214200" y="136440"/>
            <a:ext cx="1049400" cy="832680"/>
          </a:xfrm>
          <a:prstGeom prst="rect">
            <a:avLst/>
          </a:prstGeom>
          <a:ln>
            <a:noFill/>
          </a:ln>
        </p:spPr>
      </p:pic>
      <p:pic>
        <p:nvPicPr>
          <p:cNvPr id="79" name="Google Shape;57;p13"/>
          <p:cNvPicPr/>
          <p:nvPr/>
        </p:nvPicPr>
        <p:blipFill>
          <a:blip r:embed="rId4"/>
          <a:stretch/>
        </p:blipFill>
        <p:spPr>
          <a:xfrm>
            <a:off x="7950240" y="92160"/>
            <a:ext cx="1148040" cy="111672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8352000" y="4608000"/>
            <a:ext cx="791280" cy="4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Arial"/>
              </a:rPr>
              <a:t>1/6</a:t>
            </a:r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87440" y="511200"/>
            <a:ext cx="7409520" cy="61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3000" b="0" strike="noStrike" spc="-1">
                <a:solidFill>
                  <a:srgbClr val="000000"/>
                </a:solidFill>
                <a:latin typeface="Arial"/>
                <a:ea typeface="Arial"/>
              </a:rPr>
              <a:t>Evaluation de la soutenance finale PT S4T</a:t>
            </a:r>
            <a:endParaRPr lang="fr-FR" sz="3000" b="0" strike="noStrike" spc="-1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15040" y="1477080"/>
            <a:ext cx="4730760" cy="67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8016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fr-FR" sz="2400" b="1" strike="noStrike" spc="-1">
                <a:solidFill>
                  <a:srgbClr val="000000"/>
                </a:solidFill>
                <a:latin typeface="Arial"/>
                <a:ea typeface="Arial"/>
              </a:rPr>
              <a:t>Insuffisant : </a:t>
            </a: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Arial"/>
              </a:rPr>
              <a:t>note dans [0;10[ 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815040" y="2341800"/>
            <a:ext cx="4730760" cy="67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400" b="1" strike="noStrike" spc="-1">
                <a:solidFill>
                  <a:srgbClr val="000000"/>
                </a:solidFill>
                <a:latin typeface="Arial"/>
                <a:ea typeface="Arial"/>
              </a:rPr>
              <a:t>2) Moyen : </a:t>
            </a: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Arial"/>
              </a:rPr>
              <a:t>note dans [10;14[ 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815040" y="3206880"/>
            <a:ext cx="4730760" cy="67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400" b="1" strike="noStrike" spc="-1">
                <a:solidFill>
                  <a:srgbClr val="000000"/>
                </a:solidFill>
                <a:latin typeface="Arial"/>
                <a:ea typeface="Arial"/>
              </a:rPr>
              <a:t>3) Bien</a:t>
            </a: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Arial"/>
              </a:rPr>
              <a:t> : note dans [14;17[ 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815040" y="4071600"/>
            <a:ext cx="4730760" cy="67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400" b="1" strike="noStrike" spc="-1">
                <a:solidFill>
                  <a:srgbClr val="000000"/>
                </a:solidFill>
                <a:latin typeface="Arial"/>
                <a:ea typeface="Arial"/>
              </a:rPr>
              <a:t>4) Excellent :</a:t>
            </a: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Arial"/>
              </a:rPr>
              <a:t> note dans [17;20[ 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013480" y="435960"/>
            <a:ext cx="511632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1" u="sng" strike="noStrike" spc="-1">
                <a:solidFill>
                  <a:srgbClr val="93C47D"/>
                </a:solidFill>
                <a:uFillTx/>
                <a:latin typeface="Arial"/>
                <a:ea typeface="Arial"/>
              </a:rPr>
              <a:t>Présentation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82" name="Google Shape;68;p14"/>
          <p:cNvPicPr/>
          <p:nvPr/>
        </p:nvPicPr>
        <p:blipFill>
          <a:blip r:embed="rId2"/>
          <a:stretch/>
        </p:blipFill>
        <p:spPr>
          <a:xfrm>
            <a:off x="214200" y="136440"/>
            <a:ext cx="1049400" cy="832680"/>
          </a:xfrm>
          <a:prstGeom prst="rect">
            <a:avLst/>
          </a:prstGeom>
          <a:ln>
            <a:noFill/>
          </a:ln>
        </p:spPr>
      </p:pic>
      <p:pic>
        <p:nvPicPr>
          <p:cNvPr id="83" name="Google Shape;69;p14"/>
          <p:cNvPicPr/>
          <p:nvPr/>
        </p:nvPicPr>
        <p:blipFill>
          <a:blip r:embed="rId3"/>
          <a:stretch/>
        </p:blipFill>
        <p:spPr>
          <a:xfrm>
            <a:off x="7950240" y="92160"/>
            <a:ext cx="1148040" cy="111672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8352000" y="4683960"/>
            <a:ext cx="791280" cy="4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Arial"/>
              </a:rPr>
              <a:t>2/5</a:t>
            </a:r>
            <a:endParaRPr lang="fr-FR" sz="1400" b="0" strike="noStrike" spc="-1">
              <a:latin typeface="Arial"/>
            </a:endParaRPr>
          </a:p>
        </p:txBody>
      </p:sp>
      <p:pic>
        <p:nvPicPr>
          <p:cNvPr id="85" name="Picture 4" descr="Android — Wikipédia"/>
          <p:cNvPicPr/>
          <p:nvPr/>
        </p:nvPicPr>
        <p:blipFill>
          <a:blip r:embed="rId4"/>
          <a:stretch/>
        </p:blipFill>
        <p:spPr>
          <a:xfrm>
            <a:off x="649800" y="1787400"/>
            <a:ext cx="2062440" cy="241452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3050640" y="1787400"/>
            <a:ext cx="5116320" cy="209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>
                <a:solidFill>
                  <a:srgbClr val="93C47D"/>
                </a:solidFill>
                <a:latin typeface="Arial"/>
                <a:ea typeface="Arial"/>
              </a:rPr>
              <a:t>Application mobile</a:t>
            </a:r>
            <a:endParaRPr lang="fr-F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1" strike="noStrike" spc="-1">
                <a:solidFill>
                  <a:srgbClr val="93C47D"/>
                </a:solidFill>
                <a:latin typeface="Arial"/>
                <a:ea typeface="Arial"/>
              </a:rPr>
              <a:t>Entraînement aux arts martiaux européens</a:t>
            </a:r>
            <a:endParaRPr lang="fr-F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1" strike="noStrike" spc="-1">
                <a:solidFill>
                  <a:srgbClr val="93C47D"/>
                </a:solidFill>
                <a:latin typeface="Arial"/>
                <a:ea typeface="Arial"/>
              </a:rPr>
              <a:t>Plusieurs arts, équipements, types d’exercices</a:t>
            </a:r>
            <a:endParaRPr lang="fr-F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1" strike="noStrike" spc="-1">
                <a:solidFill>
                  <a:srgbClr val="93C47D"/>
                </a:solidFill>
                <a:latin typeface="Arial"/>
                <a:ea typeface="Arial"/>
              </a:rPr>
              <a:t>Exercices paramétrables</a:t>
            </a:r>
            <a:endParaRPr lang="fr-F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b="1" strike="noStrike" spc="-1">
                <a:solidFill>
                  <a:srgbClr val="93C47D"/>
                </a:solidFill>
                <a:latin typeface="Arial"/>
                <a:ea typeface="Arial"/>
              </a:rPr>
              <a:t>Possibilité de rajouts par l’utilisateur</a:t>
            </a:r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76;p15"/>
          <p:cNvPicPr/>
          <p:nvPr/>
        </p:nvPicPr>
        <p:blipFill>
          <a:blip r:embed="rId2"/>
          <a:stretch/>
        </p:blipFill>
        <p:spPr>
          <a:xfrm>
            <a:off x="1468080" y="929160"/>
            <a:ext cx="6207480" cy="383796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2013480" y="435960"/>
            <a:ext cx="511632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1" u="sng" strike="noStrike" spc="-1">
                <a:solidFill>
                  <a:srgbClr val="93C47D"/>
                </a:solidFill>
                <a:uFillTx/>
                <a:latin typeface="Arial"/>
                <a:ea typeface="Arial"/>
              </a:rPr>
              <a:t>Implication dans le projet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63880" y="1476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1" u="sng" strike="noStrike" spc="-1">
                <a:solidFill>
                  <a:srgbClr val="93C47D"/>
                </a:solidFill>
                <a:uFillTx/>
                <a:latin typeface="Arial"/>
                <a:ea typeface="Arial"/>
              </a:rPr>
              <a:t>L’architecture du code: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90" name="Image 89"/>
          <p:cNvPicPr/>
          <p:nvPr/>
        </p:nvPicPr>
        <p:blipFill>
          <a:blip r:embed="rId2"/>
          <a:stretch/>
        </p:blipFill>
        <p:spPr>
          <a:xfrm>
            <a:off x="3672000" y="864000"/>
            <a:ext cx="1774080" cy="403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64240" y="1476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1" u="sng" strike="noStrike" spc="-1">
                <a:solidFill>
                  <a:srgbClr val="93C47D"/>
                </a:solidFill>
                <a:uFillTx/>
                <a:latin typeface="Arial"/>
                <a:ea typeface="Arial"/>
              </a:rPr>
              <a:t>L’architecture des fichiers: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92" name="Image 91"/>
          <p:cNvPicPr/>
          <p:nvPr/>
        </p:nvPicPr>
        <p:blipFill>
          <a:blip r:embed="rId2"/>
          <a:stretch/>
        </p:blipFill>
        <p:spPr>
          <a:xfrm>
            <a:off x="4032000" y="720000"/>
            <a:ext cx="1079640" cy="10796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4202640" y="1643400"/>
            <a:ext cx="693000" cy="2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>
                <a:solidFill>
                  <a:srgbClr val="93C47D"/>
                </a:solidFill>
                <a:latin typeface="Arial"/>
                <a:ea typeface="Arial"/>
              </a:rPr>
              <a:t>/data/</a:t>
            </a:r>
            <a:endParaRPr lang="fr-FR" sz="1400" b="0" strike="noStrike" spc="-1">
              <a:latin typeface="Arial"/>
            </a:endParaRPr>
          </a:p>
        </p:txBody>
      </p:sp>
      <p:pic>
        <p:nvPicPr>
          <p:cNvPr id="94" name="Image 93"/>
          <p:cNvPicPr/>
          <p:nvPr/>
        </p:nvPicPr>
        <p:blipFill>
          <a:blip r:embed="rId2"/>
          <a:stretch/>
        </p:blipFill>
        <p:spPr>
          <a:xfrm>
            <a:off x="2664000" y="3240000"/>
            <a:ext cx="1079640" cy="107964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2684880" y="4170600"/>
            <a:ext cx="1007640" cy="2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>
                <a:solidFill>
                  <a:srgbClr val="93C47D"/>
                </a:solidFill>
                <a:latin typeface="Arial"/>
                <a:ea typeface="Arial"/>
              </a:rPr>
              <a:t>/sources/</a:t>
            </a:r>
            <a:endParaRPr lang="fr-FR" sz="1400" b="0" strike="noStrike" spc="-1">
              <a:latin typeface="Arial"/>
            </a:endParaRPr>
          </a:p>
        </p:txBody>
      </p:sp>
      <p:pic>
        <p:nvPicPr>
          <p:cNvPr id="96" name="Image 95"/>
          <p:cNvPicPr/>
          <p:nvPr/>
        </p:nvPicPr>
        <p:blipFill>
          <a:blip r:embed="rId2"/>
          <a:stretch/>
        </p:blipFill>
        <p:spPr>
          <a:xfrm>
            <a:off x="5544000" y="3240000"/>
            <a:ext cx="1079640" cy="1079640"/>
          </a:xfrm>
          <a:prstGeom prst="rect">
            <a:avLst/>
          </a:prstGeom>
          <a:ln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5688000" y="4176000"/>
            <a:ext cx="791640" cy="2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>
                <a:solidFill>
                  <a:srgbClr val="93C47D"/>
                </a:solidFill>
                <a:latin typeface="Arial"/>
                <a:ea typeface="Arial"/>
              </a:rPr>
              <a:t>/temp/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8" name="Line 5"/>
          <p:cNvSpPr/>
          <p:nvPr/>
        </p:nvSpPr>
        <p:spPr>
          <a:xfrm flipH="1">
            <a:off x="3384000" y="1728000"/>
            <a:ext cx="720000" cy="1584000"/>
          </a:xfrm>
          <a:prstGeom prst="line">
            <a:avLst/>
          </a:prstGeom>
          <a:ln>
            <a:solidFill>
              <a:srgbClr val="00A9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Line 6"/>
          <p:cNvSpPr/>
          <p:nvPr/>
        </p:nvSpPr>
        <p:spPr>
          <a:xfrm>
            <a:off x="5040000" y="1728000"/>
            <a:ext cx="648000" cy="1584000"/>
          </a:xfrm>
          <a:prstGeom prst="line">
            <a:avLst/>
          </a:prstGeom>
          <a:ln>
            <a:solidFill>
              <a:srgbClr val="00A9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736000" y="216000"/>
            <a:ext cx="3534840" cy="43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400" b="1" u="sng" strike="noStrike" spc="-1">
                <a:solidFill>
                  <a:srgbClr val="93C47D"/>
                </a:solidFill>
                <a:uFillTx/>
                <a:latin typeface="Arial"/>
                <a:ea typeface="Arial"/>
              </a:rPr>
              <a:t>La technologie utilisé: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101" name="Image 100"/>
          <p:cNvPicPr/>
          <p:nvPr/>
        </p:nvPicPr>
        <p:blipFill>
          <a:blip r:embed="rId2"/>
          <a:stretch/>
        </p:blipFill>
        <p:spPr>
          <a:xfrm>
            <a:off x="2742840" y="1152000"/>
            <a:ext cx="3737160" cy="373716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2729160" y="721800"/>
            <a:ext cx="3534840" cy="43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0" strike="noStrike" spc="-1">
                <a:solidFill>
                  <a:srgbClr val="93C47D"/>
                </a:solidFill>
                <a:latin typeface="Arial"/>
                <a:ea typeface="Arial"/>
              </a:rPr>
              <a:t>Le Text To Speech</a:t>
            </a:r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645280" y="75960"/>
            <a:ext cx="3853080" cy="4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1" u="sng" strike="noStrike" spc="-1">
                <a:solidFill>
                  <a:srgbClr val="93C47D"/>
                </a:solidFill>
                <a:uFillTx/>
                <a:latin typeface="Arial"/>
                <a:ea typeface="Arial"/>
              </a:rPr>
              <a:t>Démonstration :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352000" y="4683960"/>
            <a:ext cx="791280" cy="4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Arial"/>
              </a:rPr>
              <a:t>3/5</a:t>
            </a:r>
            <a:endParaRPr lang="fr-FR" sz="1400" b="0" strike="noStrike" spc="-1">
              <a:latin typeface="Arial"/>
            </a:endParaRPr>
          </a:p>
        </p:txBody>
      </p:sp>
      <p:pic>
        <p:nvPicPr>
          <p:cNvPr id="105" name="Google Shape;83;p16"/>
          <p:cNvPicPr/>
          <p:nvPr/>
        </p:nvPicPr>
        <p:blipFill>
          <a:blip r:embed="rId2"/>
          <a:stretch/>
        </p:blipFill>
        <p:spPr>
          <a:xfrm>
            <a:off x="3402000" y="849960"/>
            <a:ext cx="2339640" cy="379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638080" y="0"/>
            <a:ext cx="3853080" cy="61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1" u="sng" strike="noStrike" spc="-1">
                <a:solidFill>
                  <a:srgbClr val="93C47D"/>
                </a:solidFill>
                <a:uFillTx/>
                <a:latin typeface="Arial"/>
                <a:ea typeface="Arial"/>
              </a:rPr>
              <a:t>Tests de validation :</a:t>
            </a:r>
            <a:endParaRPr lang="fr-FR" sz="2400" b="0" strike="noStrike" spc="-1">
              <a:latin typeface="Arial"/>
            </a:endParaRPr>
          </a:p>
        </p:txBody>
      </p:sp>
      <p:graphicFrame>
        <p:nvGraphicFramePr>
          <p:cNvPr id="107" name="Table 2"/>
          <p:cNvGraphicFramePr/>
          <p:nvPr>
            <p:extLst>
              <p:ext uri="{D42A27DB-BD31-4B8C-83A1-F6EECF244321}">
                <p14:modId xmlns:p14="http://schemas.microsoft.com/office/powerpoint/2010/main" val="4057584271"/>
              </p:ext>
            </p:extLst>
          </p:nvPr>
        </p:nvGraphicFramePr>
        <p:xfrm>
          <a:off x="229680" y="610920"/>
          <a:ext cx="8683920" cy="4097160"/>
        </p:xfrm>
        <a:graphic>
          <a:graphicData uri="http://schemas.openxmlformats.org/drawingml/2006/table">
            <a:tbl>
              <a:tblPr/>
              <a:tblGrid>
                <a:gridCol w="174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8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b="0" u="sng" strike="noStrike" spc="-1">
                          <a:solidFill>
                            <a:srgbClr val="000000"/>
                          </a:solidFill>
                          <a:uFillTx/>
                          <a:latin typeface="Arial"/>
                          <a:ea typeface="Arial"/>
                        </a:rPr>
                        <a:t>Désignation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b="0" u="sng" strike="noStrike" spc="-1">
                          <a:solidFill>
                            <a:srgbClr val="000000"/>
                          </a:solidFill>
                          <a:uFillTx/>
                          <a:latin typeface="Arial"/>
                          <a:ea typeface="Arial"/>
                        </a:rPr>
                        <a:t>Démarche à suivre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b="0" u="sng" strike="noStrike" spc="-1">
                          <a:solidFill>
                            <a:srgbClr val="000000"/>
                          </a:solidFill>
                          <a:uFillTx/>
                          <a:latin typeface="Arial"/>
                          <a:ea typeface="Arial"/>
                        </a:rPr>
                        <a:t>Résultat attendu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b="0" u="sng" strike="noStrike" spc="-1">
                          <a:solidFill>
                            <a:srgbClr val="000000"/>
                          </a:solidFill>
                          <a:uFillTx/>
                          <a:latin typeface="Arial"/>
                          <a:ea typeface="Arial"/>
                        </a:rPr>
                        <a:t>Etat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b="0" u="sng" strike="noStrike" spc="-1">
                          <a:solidFill>
                            <a:srgbClr val="000000"/>
                          </a:solidFill>
                          <a:uFillTx/>
                          <a:latin typeface="Arial"/>
                          <a:ea typeface="Arial"/>
                        </a:rPr>
                        <a:t>Remarques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2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Suivre un exercice « Mouvement par mouvement » ou « Suite de mouvements »</a:t>
                      </a:r>
                      <a:endParaRPr lang="fr-FR" sz="9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Choisir un équipements</a:t>
                      </a:r>
                      <a:endParaRPr lang="fr-FR" sz="900" b="0" strike="noStrike" spc="-1">
                        <a:latin typeface="Arial"/>
                      </a:endParaRPr>
                    </a:p>
                    <a:p>
                      <a:pPr marL="45720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Choisir un sport</a:t>
                      </a:r>
                      <a:endParaRPr lang="fr-FR" sz="900" b="0" strike="noStrike" spc="-1">
                        <a:latin typeface="Arial"/>
                      </a:endParaRPr>
                    </a:p>
                    <a:p>
                      <a:pPr marL="45720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Choisir un type d’exercice</a:t>
                      </a:r>
                      <a:endParaRPr lang="fr-FR" sz="900" b="0" strike="noStrike" spc="-1">
                        <a:latin typeface="Arial"/>
                      </a:endParaRPr>
                    </a:p>
                    <a:p>
                      <a:pPr marL="45720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Rentrer les paramètres nécessaires</a:t>
                      </a:r>
                      <a:endParaRPr lang="fr-FR" sz="900" b="0" strike="noStrike" spc="-1">
                        <a:latin typeface="Arial"/>
                      </a:endParaRPr>
                    </a:p>
                    <a:p>
                      <a:pPr marL="45720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Écouter les instructions sonores des exercices</a:t>
                      </a:r>
                      <a:endParaRPr lang="fr-FR" sz="9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9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Lancement d’un exercice correspondant au type choisi et respectant les informations rentrées</a:t>
                      </a:r>
                      <a:endParaRPr lang="fr-FR" sz="9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Fonctionnel</a:t>
                      </a:r>
                      <a:endParaRPr lang="fr-FR" sz="9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9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Le </a:t>
                      </a:r>
                      <a:r>
                        <a:rPr lang="fr-FR" sz="9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Text</a:t>
                      </a:r>
                      <a:r>
                        <a:rPr lang="fr-FR" sz="9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To Speech continue si on quitte l’exercice sans avoir mis pause avant..</a:t>
                      </a:r>
                      <a:endParaRPr lang="fr-FR" sz="9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4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Suivre un exercice « Suite de mouvements »</a:t>
                      </a:r>
                      <a:endParaRPr lang="fr-FR" sz="9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Choisir un équipements</a:t>
                      </a:r>
                      <a:endParaRPr lang="fr-FR" sz="900" b="0" strike="noStrike" spc="-1">
                        <a:latin typeface="Arial"/>
                      </a:endParaRPr>
                    </a:p>
                    <a:p>
                      <a:pPr marL="45720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Choisir un art martial</a:t>
                      </a:r>
                      <a:endParaRPr lang="fr-FR" sz="900" b="0" strike="noStrike" spc="-1">
                        <a:latin typeface="Arial"/>
                      </a:endParaRPr>
                    </a:p>
                    <a:p>
                      <a:pPr marL="45720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Choisir « Suite de mouvements »</a:t>
                      </a:r>
                      <a:endParaRPr lang="fr-FR" sz="900" b="0" strike="noStrike" spc="-1">
                        <a:latin typeface="Arial"/>
                      </a:endParaRPr>
                    </a:p>
                    <a:p>
                      <a:pPr marL="45720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Rentrer la place disponible</a:t>
                      </a:r>
                      <a:endParaRPr lang="fr-FR" sz="900" b="0" strike="noStrike" spc="-1">
                        <a:latin typeface="Arial"/>
                      </a:endParaRPr>
                    </a:p>
                    <a:p>
                      <a:pPr marL="45720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Écouter les instructions sonores des exercices</a:t>
                      </a:r>
                      <a:endParaRPr lang="fr-FR" sz="9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Lancement d’un exercice correspondant au type choisi et respectant les informations rentrées</a:t>
                      </a:r>
                      <a:endParaRPr lang="fr-FR" sz="900" b="0" strike="noStrike" spc="-1" dirty="0">
                        <a:latin typeface="+mn-lt"/>
                      </a:endParaRPr>
                    </a:p>
                    <a:p>
                      <a:endParaRPr lang="fr-FR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Fonctionnel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Le </a:t>
                      </a:r>
                      <a:r>
                        <a:rPr lang="fr-FR" sz="900" b="0" strike="noStrike" spc="-1" dirty="0" err="1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Text</a:t>
                      </a:r>
                      <a:r>
                        <a:rPr lang="fr-FR" sz="9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 To Speech continue si on quitte l’exercice sans avoir mis pause avant..</a:t>
                      </a:r>
                      <a:endParaRPr lang="fr-FR" sz="900" b="0" strike="noStrike" spc="-1" dirty="0">
                        <a:latin typeface="+mn-lt"/>
                      </a:endParaRPr>
                    </a:p>
                    <a:p>
                      <a:endParaRPr lang="fr-FR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Changer la langue</a:t>
                      </a:r>
                      <a:endParaRPr lang="fr-FR" sz="9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Changer la langue du système</a:t>
                      </a:r>
                      <a:endParaRPr lang="fr-FR" sz="900" b="0" strike="noStrike" spc="-1">
                        <a:latin typeface="Arial"/>
                      </a:endParaRPr>
                    </a:p>
                    <a:p>
                      <a:pPr marL="45720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Redémarrer l’application</a:t>
                      </a:r>
                      <a:endParaRPr lang="fr-FR" sz="9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Changement de la langue.</a:t>
                      </a:r>
                      <a:endParaRPr lang="fr-FR" sz="9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Fonctionnel</a:t>
                      </a:r>
                      <a:endParaRPr lang="fr-FR" sz="9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9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Disponible en Anglais, Français, et Allemand.</a:t>
                      </a:r>
                      <a:endParaRPr lang="fr-FR" sz="9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8" name="CustomShape 3"/>
          <p:cNvSpPr/>
          <p:nvPr/>
        </p:nvSpPr>
        <p:spPr>
          <a:xfrm>
            <a:off x="8352000" y="4683960"/>
            <a:ext cx="791280" cy="4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Arial"/>
              </a:rPr>
              <a:t>4/5</a:t>
            </a:r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2638080" y="0"/>
            <a:ext cx="3853080" cy="61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1" u="sng" strike="noStrike" spc="-1">
                <a:solidFill>
                  <a:srgbClr val="93C47D"/>
                </a:solidFill>
                <a:uFillTx/>
                <a:latin typeface="Arial"/>
                <a:ea typeface="Arial"/>
              </a:rPr>
              <a:t>Tests de validation :</a:t>
            </a:r>
            <a:endParaRPr lang="fr-FR" sz="2400" b="0" strike="noStrike" spc="-1">
              <a:latin typeface="Arial"/>
            </a:endParaRPr>
          </a:p>
        </p:txBody>
      </p:sp>
      <p:graphicFrame>
        <p:nvGraphicFramePr>
          <p:cNvPr id="110" name="Table 2"/>
          <p:cNvGraphicFramePr/>
          <p:nvPr/>
        </p:nvGraphicFramePr>
        <p:xfrm>
          <a:off x="229680" y="610920"/>
          <a:ext cx="8683920" cy="3448440"/>
        </p:xfrm>
        <a:graphic>
          <a:graphicData uri="http://schemas.openxmlformats.org/drawingml/2006/table">
            <a:tbl>
              <a:tblPr/>
              <a:tblGrid>
                <a:gridCol w="174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6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b="0" u="sng" strike="noStrike" spc="-1">
                          <a:solidFill>
                            <a:srgbClr val="000000"/>
                          </a:solidFill>
                          <a:uFillTx/>
                          <a:latin typeface="Arial"/>
                          <a:ea typeface="Arial"/>
                        </a:rPr>
                        <a:t>Désignation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b="0" u="sng" strike="noStrike" spc="-1">
                          <a:solidFill>
                            <a:srgbClr val="000000"/>
                          </a:solidFill>
                          <a:uFillTx/>
                          <a:latin typeface="Arial"/>
                          <a:ea typeface="Arial"/>
                        </a:rPr>
                        <a:t>Démarche à suivre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b="0" u="sng" strike="noStrike" spc="-1">
                          <a:solidFill>
                            <a:srgbClr val="000000"/>
                          </a:solidFill>
                          <a:uFillTx/>
                          <a:latin typeface="Arial"/>
                          <a:ea typeface="Arial"/>
                        </a:rPr>
                        <a:t>Résultat attendu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b="0" u="sng" strike="noStrike" spc="-1">
                          <a:solidFill>
                            <a:srgbClr val="000000"/>
                          </a:solidFill>
                          <a:uFillTx/>
                          <a:latin typeface="Arial"/>
                          <a:ea typeface="Arial"/>
                        </a:rPr>
                        <a:t>Etat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b="0" u="sng" strike="noStrike" spc="-1">
                          <a:solidFill>
                            <a:srgbClr val="000000"/>
                          </a:solidFill>
                          <a:uFillTx/>
                          <a:latin typeface="Arial"/>
                          <a:ea typeface="Arial"/>
                        </a:rPr>
                        <a:t>Remarques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Créer un équipement</a:t>
                      </a:r>
                      <a:endParaRPr lang="fr-FR" sz="9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Accéder à la mémoire du téléphone</a:t>
                      </a:r>
                      <a:endParaRPr lang="fr-FR" sz="900" b="0" strike="noStrike" spc="-1">
                        <a:latin typeface="Arial"/>
                      </a:endParaRPr>
                    </a:p>
                    <a:p>
                      <a:pPr marL="45720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Dans Android/data/com.pts4t.pt_hematraining/files/sources/, créer un dossier du nom de l’équipement</a:t>
                      </a:r>
                      <a:endParaRPr lang="fr-FR" sz="9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Création d’un équipement dans la liste</a:t>
                      </a:r>
                      <a:endParaRPr lang="fr-FR" sz="9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Fonctionnel</a:t>
                      </a:r>
                      <a:endParaRPr lang="fr-FR" sz="9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5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Créer un art martial</a:t>
                      </a:r>
                      <a:endParaRPr lang="fr-FR" sz="9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Accéder à la mémoire du téléphone</a:t>
                      </a:r>
                      <a:endParaRPr lang="fr-FR" sz="900" b="0" strike="noStrike" spc="-1">
                        <a:latin typeface="Arial"/>
                      </a:endParaRPr>
                    </a:p>
                    <a:p>
                      <a:pPr marL="45720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Dans ajouter un ArtM-&gt; Android/data/com.pts4t.pt_hematraining/files/sources/nomEquipement/, créer un dossier du nom de l’art martial</a:t>
                      </a:r>
                      <a:endParaRPr lang="fr-FR" sz="900" b="0" strike="noStrike" spc="-1">
                        <a:latin typeface="Arial"/>
                      </a:endParaRPr>
                    </a:p>
                    <a:p>
                      <a:pPr marL="45720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Dans ce nouveau dossier, créer un fichier de configuration portant son nom</a:t>
                      </a:r>
                      <a:endParaRPr lang="fr-FR" sz="9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Création d’un art martial dans la liste,</a:t>
                      </a:r>
                      <a:endParaRPr lang="fr-FR" sz="9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Fonctionnel</a:t>
                      </a:r>
                      <a:endParaRPr lang="fr-FR" sz="9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1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Créer un exercice défini</a:t>
                      </a:r>
                      <a:endParaRPr lang="fr-FR" sz="9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Accéder à la mémoire du téléphone</a:t>
                      </a:r>
                      <a:endParaRPr lang="fr-FR" sz="900" b="0" strike="noStrike" spc="-1">
                        <a:latin typeface="Arial"/>
                      </a:endParaRPr>
                    </a:p>
                    <a:p>
                      <a:pPr marL="45720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Dans Android/data/com.pts4t.pt_hematraining/files/sources/nomEquipement/ArtM, créer un fichier de script portant le nom de l’exercice</a:t>
                      </a:r>
                      <a:endParaRPr lang="fr-FR" sz="9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Création d’un exercice défini.</a:t>
                      </a:r>
                      <a:endParaRPr lang="fr-FR" sz="9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Fonctionnel</a:t>
                      </a:r>
                      <a:endParaRPr lang="fr-FR" sz="9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Si le fichier n’est pas conforme, son nom est remplacé par l’erreur.</a:t>
                      </a:r>
                      <a:endParaRPr lang="fr-FR" sz="9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1" name="CustomShape 3"/>
          <p:cNvSpPr/>
          <p:nvPr/>
        </p:nvSpPr>
        <p:spPr>
          <a:xfrm>
            <a:off x="8352000" y="4683960"/>
            <a:ext cx="791280" cy="4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Arial"/>
              </a:rPr>
              <a:t>4/5</a:t>
            </a:r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406</Words>
  <Application>Microsoft Office PowerPoint</Application>
  <PresentationFormat>Affichage à l'écran (16:9)</PresentationFormat>
  <Paragraphs>83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Symbol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dc:description/>
  <cp:lastModifiedBy>Arnaud Lysensoone Bijou</cp:lastModifiedBy>
  <cp:revision>17</cp:revision>
  <dcterms:modified xsi:type="dcterms:W3CDTF">2020-04-03T11:55:50Z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Affichage à l'écran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