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79" r:id="rId4"/>
    <p:sldId id="273" r:id="rId5"/>
    <p:sldId id="269" r:id="rId6"/>
    <p:sldId id="265" r:id="rId7"/>
    <p:sldId id="263" r:id="rId8"/>
    <p:sldId id="267" r:id="rId9"/>
    <p:sldId id="258" r:id="rId10"/>
    <p:sldId id="260" r:id="rId11"/>
    <p:sldId id="271" r:id="rId12"/>
    <p:sldId id="266" r:id="rId13"/>
    <p:sldId id="274" r:id="rId14"/>
    <p:sldId id="261" r:id="rId15"/>
    <p:sldId id="277" r:id="rId16"/>
    <p:sldId id="268" r:id="rId17"/>
    <p:sldId id="275" r:id="rId18"/>
    <p:sldId id="264" r:id="rId19"/>
    <p:sldId id="286" r:id="rId20"/>
    <p:sldId id="287" r:id="rId21"/>
    <p:sldId id="289" r:id="rId22"/>
    <p:sldId id="288" r:id="rId23"/>
    <p:sldId id="276" r:id="rId24"/>
    <p:sldId id="284" r:id="rId25"/>
    <p:sldId id="283" r:id="rId26"/>
    <p:sldId id="281" r:id="rId27"/>
    <p:sldId id="280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721"/>
    <a:srgbClr val="5F5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0"/>
    <p:restoredTop sz="91424"/>
  </p:normalViewPr>
  <p:slideViewPr>
    <p:cSldViewPr snapToGrid="0" snapToObjects="1">
      <p:cViewPr>
        <p:scale>
          <a:sx n="90" d="100"/>
          <a:sy n="90" d="100"/>
        </p:scale>
        <p:origin x="2272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8E9E3-EAFD-1544-B4AE-828A614F873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42EE8-2944-454C-A0CD-22E975B03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2EE8-2944-454C-A0CD-22E975B033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3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2EE8-2944-454C-A0CD-22E975B033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59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2EE8-2944-454C-A0CD-22E975B033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2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46FB-FF40-EE4E-B7CC-A70DF3A54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57F5E-7547-A94A-9FB4-ABE32034A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794F4-3652-204F-9222-CA5151AC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A982-D480-0E43-96B1-5390EBB05D8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C939C-7305-5441-9D08-9AD3D210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F0C40-5CEC-E64F-8AC8-1C1DB8F5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7EEE-ED20-504F-BA7E-1D470CDF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0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AD57-DB5C-8D47-A15F-DF093154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A098E-AC1B-5844-8933-C49E02922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3F8B-757A-4546-B6DE-7C7C59D2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A982-D480-0E43-96B1-5390EBB05D8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5E8FB-B770-4C4E-81B2-147622AA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5B89-37C3-FF45-806B-B5896EAE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7EEE-ED20-504F-BA7E-1D470CDF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D33A2-8032-7645-911D-DE3C5DC44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A5362-A3E8-0C44-9B2D-E599E5E34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E2504-B008-6548-9727-94AFDA14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A982-D480-0E43-96B1-5390EBB05D8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E2555-C697-7749-AE42-03E1BA9F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D2EF8-D229-BF44-B5CA-8B9450CA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7EEE-ED20-504F-BA7E-1D470CDF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1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1A15-FA4A-B042-9A39-2E0B29CC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EC02-3845-2C4A-BF31-AD0A243F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30905-D763-CF49-A646-0CE164E8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A982-D480-0E43-96B1-5390EBB05D8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B8B0-E28D-E843-85E4-78FF9A46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B71E-5299-8C40-AB1C-305926FC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7EEE-ED20-504F-BA7E-1D470CDF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42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6A4C-634E-054B-99B1-92D4EDA1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AF317-ACBE-8A4C-A13A-ACDFFD345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877D6-C30E-614B-9913-7E2E0F58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A982-D480-0E43-96B1-5390EBB05D8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149F-3848-604B-AE54-A815BCA2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6175E-FE4D-CD41-81FB-5AA4969D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7EEE-ED20-504F-BA7E-1D470CDF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B691-F83F-594E-B609-CD60CF14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2DAD-9BF2-504C-AF6D-A87177F08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7D1EC-84AF-D342-8F20-161C5D320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2E239-60FD-7841-826A-D13439A6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A982-D480-0E43-96B1-5390EBB05D8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19CE1-9604-004E-A232-5F76703B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20C4D-C2FF-F04A-80FE-84D3E2C9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7EEE-ED20-504F-BA7E-1D470CDF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8462-7F70-384E-B774-549B225D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304A-A6AC-E945-8296-30665290E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40B2C-9845-0E4E-B905-847F40EBE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5594C-7EBD-674F-B46F-28647F7DF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36528-1893-2F48-B5A9-8209A4289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B5C65-40B5-354A-B872-3C296164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A982-D480-0E43-96B1-5390EBB05D8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F8E23-C9D4-E045-87DF-85DF1C63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2B49E-8B04-AC4F-926E-845653B8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7EEE-ED20-504F-BA7E-1D470CDF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39A8-42CC-5D4B-9281-0783F3F6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28DD5-8178-FD42-B9F7-3F0C73B4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A982-D480-0E43-96B1-5390EBB05D8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0B8E5-E6DD-9140-9218-A8392CCB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A4A2B-CC99-094B-B3F3-1F34F410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7EEE-ED20-504F-BA7E-1D470CDF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7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08E1D-7FEE-864F-9361-3CA2554A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A982-D480-0E43-96B1-5390EBB05D8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27B46-FF94-4346-BB88-06650BD9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7B611-8C71-7943-8253-4A752253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7EEE-ED20-504F-BA7E-1D470CDF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3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1302-381E-BE42-9EC0-318D0EEF3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1FBF-6915-1D49-9988-7C6B7F29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81C78-A9D1-E24A-BEAA-3551F2A15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B5366-19CB-E940-8E3A-48B1AFE4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A982-D480-0E43-96B1-5390EBB05D8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54A1A-E9D5-8449-9EFD-483FB3AC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07D8E-776D-AC4A-9BAC-807994E0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7EEE-ED20-504F-BA7E-1D470CDF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2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E3B4-7030-C747-9580-C20CF1DD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2E120-F6B7-834D-A04B-A1D07210C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B02AA-7C89-4547-A954-6873D7281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68283-F33A-004F-85E8-4CF2AEC7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A982-D480-0E43-96B1-5390EBB05D8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552CF-7698-AF49-80C0-86BE3D4A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49B63-9FE8-7F41-864C-42BD3FCC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7EEE-ED20-504F-BA7E-1D470CDF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8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4F2A7-96A3-8C4E-B729-14DF8F7E4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2F8CF-6279-1E48-8E5A-600E18EA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A5AEC-BFF3-9F4E-B413-D6478178C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9A982-D480-0E43-96B1-5390EBB05D8C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C2865-754C-E74C-936E-DC09638D0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8765-3975-0644-AAB1-59CA00426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F7EEE-ED20-504F-BA7E-1D470CDF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6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files.slack.com/files-pri/T015AUD1KP0-F01BWPDGG5N/image.p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files.slack.com/files-pri/T015AUD1KP0-F01BWPDGG5N/image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4015-2C0F-064E-ABAF-8C4535722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7" y="1122363"/>
            <a:ext cx="10635343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 dirty="0">
                <a:latin typeface="Garamond" panose="02020404030301010803" pitchFamily="18" charset="0"/>
              </a:rPr>
              <a:t>3D Epigenomic Characterization of the Transition from Naïve to Formative Pluripotency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F963B-00E6-E043-9E69-33B0E8812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057" y="3765324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Garamond" panose="02020404030301010803" pitchFamily="18" charset="0"/>
              </a:rPr>
              <a:t>Nicolas Eng</a:t>
            </a:r>
          </a:p>
          <a:p>
            <a:pPr algn="l"/>
            <a:r>
              <a:rPr lang="en-US" dirty="0">
                <a:latin typeface="Garamond" panose="02020404030301010803" pitchFamily="18" charset="0"/>
              </a:rPr>
              <a:t>PhD Candidate</a:t>
            </a:r>
          </a:p>
          <a:p>
            <a:pPr algn="l"/>
            <a:r>
              <a:rPr lang="en-US" dirty="0">
                <a:latin typeface="Garamond" panose="02020404030301010803" pitchFamily="18" charset="0"/>
              </a:rPr>
              <a:t>Biomedical Sciences</a:t>
            </a:r>
          </a:p>
          <a:p>
            <a:pPr algn="l"/>
            <a:r>
              <a:rPr lang="en-US" dirty="0">
                <a:latin typeface="Garamond" panose="02020404030301010803" pitchFamily="18" charset="0"/>
              </a:rPr>
              <a:t>Shen Lab</a:t>
            </a:r>
          </a:p>
        </p:txBody>
      </p:sp>
    </p:spTree>
    <p:extLst>
      <p:ext uri="{BB962C8B-B14F-4D97-AF65-F5344CB8AC3E}">
        <p14:creationId xmlns:p14="http://schemas.microsoft.com/office/powerpoint/2010/main" val="96618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A6FB6-7960-084B-8085-E4115DCA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0836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“Active” to Bivalent Promoters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573C28-C019-3C43-BFAC-B47369086E1F}"/>
              </a:ext>
            </a:extLst>
          </p:cNvPr>
          <p:cNvSpPr/>
          <p:nvPr/>
        </p:nvSpPr>
        <p:spPr>
          <a:xfrm>
            <a:off x="9129080" y="3156347"/>
            <a:ext cx="760344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0D136B-E7C4-A842-8A1C-E5A17884E7D0}"/>
              </a:ext>
            </a:extLst>
          </p:cNvPr>
          <p:cNvGrpSpPr/>
          <p:nvPr/>
        </p:nvGrpSpPr>
        <p:grpSpPr>
          <a:xfrm>
            <a:off x="3714701" y="1417016"/>
            <a:ext cx="4759549" cy="4296354"/>
            <a:chOff x="2525700" y="893261"/>
            <a:chExt cx="4062253" cy="318327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1128D8F-25CA-314B-A24B-A166CFBC4B55}"/>
                </a:ext>
              </a:extLst>
            </p:cNvPr>
            <p:cNvGrpSpPr/>
            <p:nvPr/>
          </p:nvGrpSpPr>
          <p:grpSpPr>
            <a:xfrm>
              <a:off x="2525700" y="1211394"/>
              <a:ext cx="4062253" cy="2865143"/>
              <a:chOff x="4044447" y="2374422"/>
              <a:chExt cx="3248680" cy="2117438"/>
            </a:xfrm>
          </p:grpSpPr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4E4BE668-04A2-4041-BE0A-FCF11C9B0F88}"/>
                  </a:ext>
                </a:extLst>
              </p:cNvPr>
              <p:cNvSpPr/>
              <p:nvPr/>
            </p:nvSpPr>
            <p:spPr>
              <a:xfrm>
                <a:off x="5353859" y="3012899"/>
                <a:ext cx="842782" cy="323165"/>
              </a:xfrm>
              <a:custGeom>
                <a:avLst/>
                <a:gdLst>
                  <a:gd name="connsiteX0" fmla="*/ 0 w 800100"/>
                  <a:gd name="connsiteY0" fmla="*/ 673100 h 711200"/>
                  <a:gd name="connsiteX1" fmla="*/ 50800 w 800100"/>
                  <a:gd name="connsiteY1" fmla="*/ 711200 h 711200"/>
                  <a:gd name="connsiteX2" fmla="*/ 342900 w 800100"/>
                  <a:gd name="connsiteY2" fmla="*/ 698500 h 711200"/>
                  <a:gd name="connsiteX3" fmla="*/ 444500 w 800100"/>
                  <a:gd name="connsiteY3" fmla="*/ 584200 h 711200"/>
                  <a:gd name="connsiteX4" fmla="*/ 469900 w 800100"/>
                  <a:gd name="connsiteY4" fmla="*/ 431800 h 711200"/>
                  <a:gd name="connsiteX5" fmla="*/ 508000 w 800100"/>
                  <a:gd name="connsiteY5" fmla="*/ 203200 h 711200"/>
                  <a:gd name="connsiteX6" fmla="*/ 533400 w 800100"/>
                  <a:gd name="connsiteY6" fmla="*/ 38100 h 711200"/>
                  <a:gd name="connsiteX7" fmla="*/ 584200 w 800100"/>
                  <a:gd name="connsiteY7" fmla="*/ 0 h 711200"/>
                  <a:gd name="connsiteX8" fmla="*/ 647700 w 800100"/>
                  <a:gd name="connsiteY8" fmla="*/ 165100 h 711200"/>
                  <a:gd name="connsiteX9" fmla="*/ 685800 w 800100"/>
                  <a:gd name="connsiteY9" fmla="*/ 406400 h 711200"/>
                  <a:gd name="connsiteX10" fmla="*/ 711200 w 800100"/>
                  <a:gd name="connsiteY10" fmla="*/ 622300 h 711200"/>
                  <a:gd name="connsiteX11" fmla="*/ 800100 w 800100"/>
                  <a:gd name="connsiteY11" fmla="*/ 711200 h 711200"/>
                  <a:gd name="connsiteX12" fmla="*/ 0 w 800100"/>
                  <a:gd name="connsiteY12" fmla="*/ 6731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0100" h="711200">
                    <a:moveTo>
                      <a:pt x="0" y="673100"/>
                    </a:moveTo>
                    <a:lnTo>
                      <a:pt x="50800" y="711200"/>
                    </a:lnTo>
                    <a:lnTo>
                      <a:pt x="342900" y="698500"/>
                    </a:lnTo>
                    <a:lnTo>
                      <a:pt x="444500" y="584200"/>
                    </a:lnTo>
                    <a:lnTo>
                      <a:pt x="469900" y="431800"/>
                    </a:lnTo>
                    <a:lnTo>
                      <a:pt x="508000" y="203200"/>
                    </a:lnTo>
                    <a:lnTo>
                      <a:pt x="533400" y="38100"/>
                    </a:lnTo>
                    <a:lnTo>
                      <a:pt x="584200" y="0"/>
                    </a:lnTo>
                    <a:lnTo>
                      <a:pt x="647700" y="165100"/>
                    </a:lnTo>
                    <a:lnTo>
                      <a:pt x="685800" y="406400"/>
                    </a:lnTo>
                    <a:lnTo>
                      <a:pt x="711200" y="622300"/>
                    </a:lnTo>
                    <a:lnTo>
                      <a:pt x="800100" y="711200"/>
                    </a:lnTo>
                    <a:lnTo>
                      <a:pt x="0" y="673100"/>
                    </a:lnTo>
                    <a:close/>
                  </a:path>
                </a:pathLst>
              </a:custGeom>
              <a:solidFill>
                <a:srgbClr val="5F5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BEE4DF20-9EAA-E34E-89A7-4DA34AE1F22B}"/>
                  </a:ext>
                </a:extLst>
              </p:cNvPr>
              <p:cNvSpPr/>
              <p:nvPr/>
            </p:nvSpPr>
            <p:spPr>
              <a:xfrm>
                <a:off x="5307735" y="3937001"/>
                <a:ext cx="795473" cy="325284"/>
              </a:xfrm>
              <a:custGeom>
                <a:avLst/>
                <a:gdLst>
                  <a:gd name="connsiteX0" fmla="*/ 0 w 800100"/>
                  <a:gd name="connsiteY0" fmla="*/ 673100 h 711200"/>
                  <a:gd name="connsiteX1" fmla="*/ 50800 w 800100"/>
                  <a:gd name="connsiteY1" fmla="*/ 711200 h 711200"/>
                  <a:gd name="connsiteX2" fmla="*/ 342900 w 800100"/>
                  <a:gd name="connsiteY2" fmla="*/ 698500 h 711200"/>
                  <a:gd name="connsiteX3" fmla="*/ 444500 w 800100"/>
                  <a:gd name="connsiteY3" fmla="*/ 584200 h 711200"/>
                  <a:gd name="connsiteX4" fmla="*/ 469900 w 800100"/>
                  <a:gd name="connsiteY4" fmla="*/ 431800 h 711200"/>
                  <a:gd name="connsiteX5" fmla="*/ 508000 w 800100"/>
                  <a:gd name="connsiteY5" fmla="*/ 203200 h 711200"/>
                  <a:gd name="connsiteX6" fmla="*/ 533400 w 800100"/>
                  <a:gd name="connsiteY6" fmla="*/ 38100 h 711200"/>
                  <a:gd name="connsiteX7" fmla="*/ 584200 w 800100"/>
                  <a:gd name="connsiteY7" fmla="*/ 0 h 711200"/>
                  <a:gd name="connsiteX8" fmla="*/ 647700 w 800100"/>
                  <a:gd name="connsiteY8" fmla="*/ 165100 h 711200"/>
                  <a:gd name="connsiteX9" fmla="*/ 685800 w 800100"/>
                  <a:gd name="connsiteY9" fmla="*/ 406400 h 711200"/>
                  <a:gd name="connsiteX10" fmla="*/ 711200 w 800100"/>
                  <a:gd name="connsiteY10" fmla="*/ 622300 h 711200"/>
                  <a:gd name="connsiteX11" fmla="*/ 800100 w 800100"/>
                  <a:gd name="connsiteY11" fmla="*/ 711200 h 711200"/>
                  <a:gd name="connsiteX12" fmla="*/ 0 w 800100"/>
                  <a:gd name="connsiteY12" fmla="*/ 6731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0100" h="711200">
                    <a:moveTo>
                      <a:pt x="0" y="673100"/>
                    </a:moveTo>
                    <a:lnTo>
                      <a:pt x="50800" y="711200"/>
                    </a:lnTo>
                    <a:lnTo>
                      <a:pt x="342900" y="698500"/>
                    </a:lnTo>
                    <a:lnTo>
                      <a:pt x="444500" y="584200"/>
                    </a:lnTo>
                    <a:lnTo>
                      <a:pt x="469900" y="431800"/>
                    </a:lnTo>
                    <a:lnTo>
                      <a:pt x="508000" y="203200"/>
                    </a:lnTo>
                    <a:lnTo>
                      <a:pt x="533400" y="38100"/>
                    </a:lnTo>
                    <a:lnTo>
                      <a:pt x="584200" y="0"/>
                    </a:lnTo>
                    <a:lnTo>
                      <a:pt x="647700" y="165100"/>
                    </a:lnTo>
                    <a:lnTo>
                      <a:pt x="685800" y="406400"/>
                    </a:lnTo>
                    <a:lnTo>
                      <a:pt x="711200" y="622300"/>
                    </a:lnTo>
                    <a:lnTo>
                      <a:pt x="800100" y="711200"/>
                    </a:lnTo>
                    <a:lnTo>
                      <a:pt x="0" y="673100"/>
                    </a:lnTo>
                    <a:close/>
                  </a:path>
                </a:pathLst>
              </a:custGeom>
              <a:solidFill>
                <a:srgbClr val="5F5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D312C35-8D00-A445-8054-F1D6E3091A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2463" y="3952929"/>
                <a:ext cx="2600663" cy="1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B216FD-6136-114C-A52E-64D82E3AA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599" y="4259543"/>
                <a:ext cx="2608528" cy="2742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12B507-E226-9641-8CA7-BB07B28BB2B6}"/>
                  </a:ext>
                </a:extLst>
              </p:cNvPr>
              <p:cNvSpPr txBox="1"/>
              <p:nvPr/>
            </p:nvSpPr>
            <p:spPr>
              <a:xfrm rot="16200000">
                <a:off x="3626897" y="3778947"/>
                <a:ext cx="1130463" cy="295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H3K27m3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0C817A9-5957-E540-BEB2-B1D81D4FA9C7}"/>
                  </a:ext>
                </a:extLst>
              </p:cNvPr>
              <p:cNvSpPr txBox="1"/>
              <p:nvPr/>
            </p:nvSpPr>
            <p:spPr>
              <a:xfrm>
                <a:off x="4372016" y="3713955"/>
                <a:ext cx="981843" cy="272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Naive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4C0282-F358-F64B-AFEA-A8D8DE83DF12}"/>
                  </a:ext>
                </a:extLst>
              </p:cNvPr>
              <p:cNvSpPr txBox="1"/>
              <p:nvPr/>
            </p:nvSpPr>
            <p:spPr>
              <a:xfrm>
                <a:off x="4372016" y="4049428"/>
                <a:ext cx="981843" cy="272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Formative</a:t>
                </a: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2FC9436B-97C0-3C43-9742-068BD3CDD309}"/>
                  </a:ext>
                </a:extLst>
              </p:cNvPr>
              <p:cNvSpPr/>
              <p:nvPr/>
            </p:nvSpPr>
            <p:spPr>
              <a:xfrm>
                <a:off x="5332351" y="2653229"/>
                <a:ext cx="842782" cy="323165"/>
              </a:xfrm>
              <a:custGeom>
                <a:avLst/>
                <a:gdLst>
                  <a:gd name="connsiteX0" fmla="*/ 0 w 800100"/>
                  <a:gd name="connsiteY0" fmla="*/ 673100 h 711200"/>
                  <a:gd name="connsiteX1" fmla="*/ 50800 w 800100"/>
                  <a:gd name="connsiteY1" fmla="*/ 711200 h 711200"/>
                  <a:gd name="connsiteX2" fmla="*/ 342900 w 800100"/>
                  <a:gd name="connsiteY2" fmla="*/ 698500 h 711200"/>
                  <a:gd name="connsiteX3" fmla="*/ 444500 w 800100"/>
                  <a:gd name="connsiteY3" fmla="*/ 584200 h 711200"/>
                  <a:gd name="connsiteX4" fmla="*/ 469900 w 800100"/>
                  <a:gd name="connsiteY4" fmla="*/ 431800 h 711200"/>
                  <a:gd name="connsiteX5" fmla="*/ 508000 w 800100"/>
                  <a:gd name="connsiteY5" fmla="*/ 203200 h 711200"/>
                  <a:gd name="connsiteX6" fmla="*/ 533400 w 800100"/>
                  <a:gd name="connsiteY6" fmla="*/ 38100 h 711200"/>
                  <a:gd name="connsiteX7" fmla="*/ 584200 w 800100"/>
                  <a:gd name="connsiteY7" fmla="*/ 0 h 711200"/>
                  <a:gd name="connsiteX8" fmla="*/ 647700 w 800100"/>
                  <a:gd name="connsiteY8" fmla="*/ 165100 h 711200"/>
                  <a:gd name="connsiteX9" fmla="*/ 685800 w 800100"/>
                  <a:gd name="connsiteY9" fmla="*/ 406400 h 711200"/>
                  <a:gd name="connsiteX10" fmla="*/ 711200 w 800100"/>
                  <a:gd name="connsiteY10" fmla="*/ 622300 h 711200"/>
                  <a:gd name="connsiteX11" fmla="*/ 800100 w 800100"/>
                  <a:gd name="connsiteY11" fmla="*/ 711200 h 711200"/>
                  <a:gd name="connsiteX12" fmla="*/ 0 w 800100"/>
                  <a:gd name="connsiteY12" fmla="*/ 6731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0100" h="711200">
                    <a:moveTo>
                      <a:pt x="0" y="673100"/>
                    </a:moveTo>
                    <a:lnTo>
                      <a:pt x="50800" y="711200"/>
                    </a:lnTo>
                    <a:lnTo>
                      <a:pt x="342900" y="698500"/>
                    </a:lnTo>
                    <a:lnTo>
                      <a:pt x="444500" y="584200"/>
                    </a:lnTo>
                    <a:lnTo>
                      <a:pt x="469900" y="431800"/>
                    </a:lnTo>
                    <a:lnTo>
                      <a:pt x="508000" y="203200"/>
                    </a:lnTo>
                    <a:lnTo>
                      <a:pt x="533400" y="38100"/>
                    </a:lnTo>
                    <a:lnTo>
                      <a:pt x="584200" y="0"/>
                    </a:lnTo>
                    <a:lnTo>
                      <a:pt x="647700" y="165100"/>
                    </a:lnTo>
                    <a:lnTo>
                      <a:pt x="685800" y="406400"/>
                    </a:lnTo>
                    <a:lnTo>
                      <a:pt x="711200" y="622300"/>
                    </a:lnTo>
                    <a:lnTo>
                      <a:pt x="800100" y="711200"/>
                    </a:lnTo>
                    <a:lnTo>
                      <a:pt x="0" y="67310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E35D346-5AEC-024D-B506-641EF9A17F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600" y="2971691"/>
                <a:ext cx="2600664" cy="4704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79217B14-09AD-EC45-88B2-3A96392EFF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6736" y="3336064"/>
                <a:ext cx="2608528" cy="1345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6207AEA-0A64-7348-B716-4302F37828BE}"/>
                  </a:ext>
                </a:extLst>
              </p:cNvPr>
              <p:cNvSpPr txBox="1"/>
              <p:nvPr/>
            </p:nvSpPr>
            <p:spPr>
              <a:xfrm rot="16200000">
                <a:off x="3584392" y="2840533"/>
                <a:ext cx="1227585" cy="295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H3K4m3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2A7C628-77A6-6A42-861A-C34E625BB562}"/>
                  </a:ext>
                </a:extLst>
              </p:cNvPr>
              <p:cNvSpPr txBox="1"/>
              <p:nvPr/>
            </p:nvSpPr>
            <p:spPr>
              <a:xfrm>
                <a:off x="4325892" y="2748956"/>
                <a:ext cx="981843" cy="272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Naive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DC448A-BC58-E74D-A895-9AABCFCD8151}"/>
                  </a:ext>
                </a:extLst>
              </p:cNvPr>
              <p:cNvSpPr txBox="1"/>
              <p:nvPr/>
            </p:nvSpPr>
            <p:spPr>
              <a:xfrm>
                <a:off x="4329151" y="3015584"/>
                <a:ext cx="981843" cy="272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Formative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184DDD-D653-7646-B925-03F63689C01B}"/>
                </a:ext>
              </a:extLst>
            </p:cNvPr>
            <p:cNvSpPr/>
            <p:nvPr/>
          </p:nvSpPr>
          <p:spPr>
            <a:xfrm>
              <a:off x="4592664" y="1209342"/>
              <a:ext cx="624207" cy="1402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333968-408D-144F-A7B4-7FD5FF0674D0}"/>
                </a:ext>
              </a:extLst>
            </p:cNvPr>
            <p:cNvSpPr txBox="1"/>
            <p:nvPr/>
          </p:nvSpPr>
          <p:spPr>
            <a:xfrm>
              <a:off x="4437180" y="893261"/>
              <a:ext cx="1559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promoter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35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6FB6-7960-084B-8085-E4115DCA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“Active” to Bivalent Promoter Genes Exhibit</a:t>
            </a:r>
            <a:br>
              <a:rPr lang="en-US" sz="3600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Significant Decrease in Expression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573C28-C019-3C43-BFAC-B47369086E1F}"/>
              </a:ext>
            </a:extLst>
          </p:cNvPr>
          <p:cNvSpPr/>
          <p:nvPr/>
        </p:nvSpPr>
        <p:spPr>
          <a:xfrm>
            <a:off x="9129080" y="3156347"/>
            <a:ext cx="760344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AAB74C-9721-894F-975D-6512711E4AC4}"/>
              </a:ext>
            </a:extLst>
          </p:cNvPr>
          <p:cNvSpPr txBox="1"/>
          <p:nvPr/>
        </p:nvSpPr>
        <p:spPr>
          <a:xfrm>
            <a:off x="0" y="5989280"/>
            <a:ext cx="337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Paired Two-Sample Wilcox Test</a:t>
            </a:r>
          </a:p>
          <a:p>
            <a:r>
              <a:rPr lang="en-US" dirty="0">
                <a:latin typeface="Garamond" panose="02020404030301010803" pitchFamily="18" charset="0"/>
              </a:rPr>
              <a:t>One Sided (Top) (alt: less)</a:t>
            </a:r>
          </a:p>
          <a:p>
            <a:r>
              <a:rPr lang="en-US" dirty="0">
                <a:latin typeface="Garamond" panose="02020404030301010803" pitchFamily="18" charset="0"/>
              </a:rPr>
              <a:t>Two-Sided (Bottom)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826B73-9DB0-F442-B019-82EDF9FA2D6E}"/>
              </a:ext>
            </a:extLst>
          </p:cNvPr>
          <p:cNvGrpSpPr/>
          <p:nvPr/>
        </p:nvGrpSpPr>
        <p:grpSpPr>
          <a:xfrm>
            <a:off x="3352800" y="1367845"/>
            <a:ext cx="5486400" cy="5486400"/>
            <a:chOff x="3352800" y="1367845"/>
            <a:chExt cx="5486400" cy="5486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6514B4A-63B7-0D49-90E7-D845EF8C8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367845"/>
              <a:ext cx="5486400" cy="54864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D4EA21-0960-8E47-8C57-D42A316D7C41}"/>
                </a:ext>
              </a:extLst>
            </p:cNvPr>
            <p:cNvSpPr/>
            <p:nvPr/>
          </p:nvSpPr>
          <p:spPr>
            <a:xfrm>
              <a:off x="4894289" y="1367845"/>
              <a:ext cx="2690734" cy="708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438E1D2-B365-F54C-AC54-E27F7649D1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708" t="1" r="23663" b="92167"/>
            <a:stretch/>
          </p:blipFill>
          <p:spPr>
            <a:xfrm>
              <a:off x="5044190" y="1653918"/>
              <a:ext cx="2503358" cy="4297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00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6FB6-7960-084B-8085-E4115DCA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78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“Maintained” Bivalent Promoters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2FB284E-7B31-E746-9C26-D3A17DC00C24}"/>
              </a:ext>
            </a:extLst>
          </p:cNvPr>
          <p:cNvGrpSpPr/>
          <p:nvPr/>
        </p:nvGrpSpPr>
        <p:grpSpPr>
          <a:xfrm>
            <a:off x="4170903" y="1986486"/>
            <a:ext cx="3850193" cy="3362040"/>
            <a:chOff x="956247" y="2170505"/>
            <a:chExt cx="3850193" cy="336204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82C5D25-D5EE-AE46-B8FC-AFB8977B89E3}"/>
                </a:ext>
              </a:extLst>
            </p:cNvPr>
            <p:cNvSpPr/>
            <p:nvPr/>
          </p:nvSpPr>
          <p:spPr>
            <a:xfrm>
              <a:off x="2410112" y="4296608"/>
              <a:ext cx="976002" cy="461837"/>
            </a:xfrm>
            <a:custGeom>
              <a:avLst/>
              <a:gdLst>
                <a:gd name="connsiteX0" fmla="*/ 0 w 800100"/>
                <a:gd name="connsiteY0" fmla="*/ 673100 h 711200"/>
                <a:gd name="connsiteX1" fmla="*/ 50800 w 800100"/>
                <a:gd name="connsiteY1" fmla="*/ 711200 h 711200"/>
                <a:gd name="connsiteX2" fmla="*/ 342900 w 800100"/>
                <a:gd name="connsiteY2" fmla="*/ 698500 h 711200"/>
                <a:gd name="connsiteX3" fmla="*/ 444500 w 800100"/>
                <a:gd name="connsiteY3" fmla="*/ 584200 h 711200"/>
                <a:gd name="connsiteX4" fmla="*/ 469900 w 800100"/>
                <a:gd name="connsiteY4" fmla="*/ 431800 h 711200"/>
                <a:gd name="connsiteX5" fmla="*/ 508000 w 800100"/>
                <a:gd name="connsiteY5" fmla="*/ 203200 h 711200"/>
                <a:gd name="connsiteX6" fmla="*/ 533400 w 800100"/>
                <a:gd name="connsiteY6" fmla="*/ 38100 h 711200"/>
                <a:gd name="connsiteX7" fmla="*/ 584200 w 800100"/>
                <a:gd name="connsiteY7" fmla="*/ 0 h 711200"/>
                <a:gd name="connsiteX8" fmla="*/ 647700 w 800100"/>
                <a:gd name="connsiteY8" fmla="*/ 165100 h 711200"/>
                <a:gd name="connsiteX9" fmla="*/ 685800 w 800100"/>
                <a:gd name="connsiteY9" fmla="*/ 406400 h 711200"/>
                <a:gd name="connsiteX10" fmla="*/ 711200 w 800100"/>
                <a:gd name="connsiteY10" fmla="*/ 622300 h 711200"/>
                <a:gd name="connsiteX11" fmla="*/ 800100 w 800100"/>
                <a:gd name="connsiteY11" fmla="*/ 711200 h 711200"/>
                <a:gd name="connsiteX12" fmla="*/ 0 w 800100"/>
                <a:gd name="connsiteY12" fmla="*/ 6731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0100" h="711200">
                  <a:moveTo>
                    <a:pt x="0" y="673100"/>
                  </a:moveTo>
                  <a:lnTo>
                    <a:pt x="50800" y="711200"/>
                  </a:lnTo>
                  <a:lnTo>
                    <a:pt x="342900" y="698500"/>
                  </a:lnTo>
                  <a:lnTo>
                    <a:pt x="444500" y="584200"/>
                  </a:lnTo>
                  <a:lnTo>
                    <a:pt x="469900" y="431800"/>
                  </a:lnTo>
                  <a:lnTo>
                    <a:pt x="508000" y="203200"/>
                  </a:lnTo>
                  <a:lnTo>
                    <a:pt x="533400" y="38100"/>
                  </a:lnTo>
                  <a:lnTo>
                    <a:pt x="584200" y="0"/>
                  </a:lnTo>
                  <a:lnTo>
                    <a:pt x="647700" y="165100"/>
                  </a:lnTo>
                  <a:lnTo>
                    <a:pt x="685800" y="406400"/>
                  </a:lnTo>
                  <a:lnTo>
                    <a:pt x="711200" y="622300"/>
                  </a:lnTo>
                  <a:lnTo>
                    <a:pt x="800100" y="711200"/>
                  </a:lnTo>
                  <a:lnTo>
                    <a:pt x="0" y="673100"/>
                  </a:lnTo>
                  <a:close/>
                </a:path>
              </a:pathLst>
            </a:custGeom>
            <a:solidFill>
              <a:srgbClr val="219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D6D507-D1BF-CF4D-96A0-67499DA5C887}"/>
                </a:ext>
              </a:extLst>
            </p:cNvPr>
            <p:cNvGrpSpPr/>
            <p:nvPr/>
          </p:nvGrpSpPr>
          <p:grpSpPr>
            <a:xfrm>
              <a:off x="956247" y="2170505"/>
              <a:ext cx="3850193" cy="3362040"/>
              <a:chOff x="2525700" y="893261"/>
              <a:chExt cx="4157258" cy="3183276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914CD97-FD65-F04C-B8D7-A971E1172B99}"/>
                  </a:ext>
                </a:extLst>
              </p:cNvPr>
              <p:cNvGrpSpPr/>
              <p:nvPr/>
            </p:nvGrpSpPr>
            <p:grpSpPr>
              <a:xfrm>
                <a:off x="2525700" y="1211394"/>
                <a:ext cx="4157258" cy="2865143"/>
                <a:chOff x="4044447" y="2374422"/>
                <a:chExt cx="3324658" cy="2117438"/>
              </a:xfrm>
            </p:grpSpPr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39C87B65-E47D-7142-8766-358E33E52B29}"/>
                    </a:ext>
                  </a:extLst>
                </p:cNvPr>
                <p:cNvSpPr/>
                <p:nvPr/>
              </p:nvSpPr>
              <p:spPr>
                <a:xfrm>
                  <a:off x="5353859" y="3012899"/>
                  <a:ext cx="842782" cy="323165"/>
                </a:xfrm>
                <a:custGeom>
                  <a:avLst/>
                  <a:gdLst>
                    <a:gd name="connsiteX0" fmla="*/ 0 w 800100"/>
                    <a:gd name="connsiteY0" fmla="*/ 673100 h 711200"/>
                    <a:gd name="connsiteX1" fmla="*/ 50800 w 800100"/>
                    <a:gd name="connsiteY1" fmla="*/ 711200 h 711200"/>
                    <a:gd name="connsiteX2" fmla="*/ 342900 w 800100"/>
                    <a:gd name="connsiteY2" fmla="*/ 698500 h 711200"/>
                    <a:gd name="connsiteX3" fmla="*/ 444500 w 800100"/>
                    <a:gd name="connsiteY3" fmla="*/ 584200 h 711200"/>
                    <a:gd name="connsiteX4" fmla="*/ 469900 w 800100"/>
                    <a:gd name="connsiteY4" fmla="*/ 431800 h 711200"/>
                    <a:gd name="connsiteX5" fmla="*/ 508000 w 800100"/>
                    <a:gd name="connsiteY5" fmla="*/ 203200 h 711200"/>
                    <a:gd name="connsiteX6" fmla="*/ 533400 w 800100"/>
                    <a:gd name="connsiteY6" fmla="*/ 38100 h 711200"/>
                    <a:gd name="connsiteX7" fmla="*/ 584200 w 800100"/>
                    <a:gd name="connsiteY7" fmla="*/ 0 h 711200"/>
                    <a:gd name="connsiteX8" fmla="*/ 647700 w 800100"/>
                    <a:gd name="connsiteY8" fmla="*/ 165100 h 711200"/>
                    <a:gd name="connsiteX9" fmla="*/ 685800 w 800100"/>
                    <a:gd name="connsiteY9" fmla="*/ 406400 h 711200"/>
                    <a:gd name="connsiteX10" fmla="*/ 711200 w 800100"/>
                    <a:gd name="connsiteY10" fmla="*/ 622300 h 711200"/>
                    <a:gd name="connsiteX11" fmla="*/ 800100 w 800100"/>
                    <a:gd name="connsiteY11" fmla="*/ 711200 h 711200"/>
                    <a:gd name="connsiteX12" fmla="*/ 0 w 800100"/>
                    <a:gd name="connsiteY12" fmla="*/ 67310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00100" h="711200">
                      <a:moveTo>
                        <a:pt x="0" y="673100"/>
                      </a:moveTo>
                      <a:lnTo>
                        <a:pt x="50800" y="711200"/>
                      </a:lnTo>
                      <a:lnTo>
                        <a:pt x="342900" y="698500"/>
                      </a:lnTo>
                      <a:lnTo>
                        <a:pt x="444500" y="584200"/>
                      </a:lnTo>
                      <a:lnTo>
                        <a:pt x="469900" y="431800"/>
                      </a:lnTo>
                      <a:lnTo>
                        <a:pt x="508000" y="203200"/>
                      </a:lnTo>
                      <a:lnTo>
                        <a:pt x="533400" y="38100"/>
                      </a:lnTo>
                      <a:lnTo>
                        <a:pt x="584200" y="0"/>
                      </a:lnTo>
                      <a:lnTo>
                        <a:pt x="647700" y="165100"/>
                      </a:lnTo>
                      <a:lnTo>
                        <a:pt x="685800" y="406400"/>
                      </a:lnTo>
                      <a:lnTo>
                        <a:pt x="711200" y="622300"/>
                      </a:lnTo>
                      <a:lnTo>
                        <a:pt x="800100" y="711200"/>
                      </a:lnTo>
                      <a:lnTo>
                        <a:pt x="0" y="673100"/>
                      </a:lnTo>
                      <a:close/>
                    </a:path>
                  </a:pathLst>
                </a:custGeom>
                <a:solidFill>
                  <a:srgbClr val="5F57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38888CC5-D98F-614E-BC61-9FF3CE351069}"/>
                    </a:ext>
                  </a:extLst>
                </p:cNvPr>
                <p:cNvSpPr/>
                <p:nvPr/>
              </p:nvSpPr>
              <p:spPr>
                <a:xfrm>
                  <a:off x="5307735" y="3937001"/>
                  <a:ext cx="795473" cy="325284"/>
                </a:xfrm>
                <a:custGeom>
                  <a:avLst/>
                  <a:gdLst>
                    <a:gd name="connsiteX0" fmla="*/ 0 w 800100"/>
                    <a:gd name="connsiteY0" fmla="*/ 673100 h 711200"/>
                    <a:gd name="connsiteX1" fmla="*/ 50800 w 800100"/>
                    <a:gd name="connsiteY1" fmla="*/ 711200 h 711200"/>
                    <a:gd name="connsiteX2" fmla="*/ 342900 w 800100"/>
                    <a:gd name="connsiteY2" fmla="*/ 698500 h 711200"/>
                    <a:gd name="connsiteX3" fmla="*/ 444500 w 800100"/>
                    <a:gd name="connsiteY3" fmla="*/ 584200 h 711200"/>
                    <a:gd name="connsiteX4" fmla="*/ 469900 w 800100"/>
                    <a:gd name="connsiteY4" fmla="*/ 431800 h 711200"/>
                    <a:gd name="connsiteX5" fmla="*/ 508000 w 800100"/>
                    <a:gd name="connsiteY5" fmla="*/ 203200 h 711200"/>
                    <a:gd name="connsiteX6" fmla="*/ 533400 w 800100"/>
                    <a:gd name="connsiteY6" fmla="*/ 38100 h 711200"/>
                    <a:gd name="connsiteX7" fmla="*/ 584200 w 800100"/>
                    <a:gd name="connsiteY7" fmla="*/ 0 h 711200"/>
                    <a:gd name="connsiteX8" fmla="*/ 647700 w 800100"/>
                    <a:gd name="connsiteY8" fmla="*/ 165100 h 711200"/>
                    <a:gd name="connsiteX9" fmla="*/ 685800 w 800100"/>
                    <a:gd name="connsiteY9" fmla="*/ 406400 h 711200"/>
                    <a:gd name="connsiteX10" fmla="*/ 711200 w 800100"/>
                    <a:gd name="connsiteY10" fmla="*/ 622300 h 711200"/>
                    <a:gd name="connsiteX11" fmla="*/ 800100 w 800100"/>
                    <a:gd name="connsiteY11" fmla="*/ 711200 h 711200"/>
                    <a:gd name="connsiteX12" fmla="*/ 0 w 800100"/>
                    <a:gd name="connsiteY12" fmla="*/ 67310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00100" h="711200">
                      <a:moveTo>
                        <a:pt x="0" y="673100"/>
                      </a:moveTo>
                      <a:lnTo>
                        <a:pt x="50800" y="711200"/>
                      </a:lnTo>
                      <a:lnTo>
                        <a:pt x="342900" y="698500"/>
                      </a:lnTo>
                      <a:lnTo>
                        <a:pt x="444500" y="584200"/>
                      </a:lnTo>
                      <a:lnTo>
                        <a:pt x="469900" y="431800"/>
                      </a:lnTo>
                      <a:lnTo>
                        <a:pt x="508000" y="203200"/>
                      </a:lnTo>
                      <a:lnTo>
                        <a:pt x="533400" y="38100"/>
                      </a:lnTo>
                      <a:lnTo>
                        <a:pt x="584200" y="0"/>
                      </a:lnTo>
                      <a:lnTo>
                        <a:pt x="647700" y="165100"/>
                      </a:lnTo>
                      <a:lnTo>
                        <a:pt x="685800" y="406400"/>
                      </a:lnTo>
                      <a:lnTo>
                        <a:pt x="711200" y="622300"/>
                      </a:lnTo>
                      <a:lnTo>
                        <a:pt x="800100" y="711200"/>
                      </a:lnTo>
                      <a:lnTo>
                        <a:pt x="0" y="673100"/>
                      </a:lnTo>
                      <a:close/>
                    </a:path>
                  </a:pathLst>
                </a:custGeom>
                <a:solidFill>
                  <a:srgbClr val="5F57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A9856CA-D7D5-C246-985D-4EDF22D83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2463" y="3952929"/>
                  <a:ext cx="2600663" cy="1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13E0CEB-ECB8-2D4D-B637-286AEA9FF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84599" y="4259543"/>
                  <a:ext cx="2608528" cy="2742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41A358-25FB-A147-BEF4-F2BD492DC26F}"/>
                    </a:ext>
                  </a:extLst>
                </p:cNvPr>
                <p:cNvSpPr txBox="1"/>
                <p:nvPr/>
              </p:nvSpPr>
              <p:spPr>
                <a:xfrm rot="16200000">
                  <a:off x="3626897" y="3778947"/>
                  <a:ext cx="1130463" cy="295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H3K27m3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3136143-9B1E-214D-88E0-152828EC2371}"/>
                    </a:ext>
                  </a:extLst>
                </p:cNvPr>
                <p:cNvSpPr txBox="1"/>
                <p:nvPr/>
              </p:nvSpPr>
              <p:spPr>
                <a:xfrm>
                  <a:off x="4341239" y="3606996"/>
                  <a:ext cx="981843" cy="272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Naive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B909678-94E0-6A45-AC5C-B430ADCFB91F}"/>
                    </a:ext>
                  </a:extLst>
                </p:cNvPr>
                <p:cNvSpPr txBox="1"/>
                <p:nvPr/>
              </p:nvSpPr>
              <p:spPr>
                <a:xfrm>
                  <a:off x="4284086" y="3957578"/>
                  <a:ext cx="981843" cy="272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Formative</a:t>
                  </a:r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D779055A-3E2E-4A4B-8399-F13A7DE28CBD}"/>
                    </a:ext>
                  </a:extLst>
                </p:cNvPr>
                <p:cNvSpPr/>
                <p:nvPr/>
              </p:nvSpPr>
              <p:spPr>
                <a:xfrm>
                  <a:off x="5332351" y="2653229"/>
                  <a:ext cx="842782" cy="323165"/>
                </a:xfrm>
                <a:custGeom>
                  <a:avLst/>
                  <a:gdLst>
                    <a:gd name="connsiteX0" fmla="*/ 0 w 800100"/>
                    <a:gd name="connsiteY0" fmla="*/ 673100 h 711200"/>
                    <a:gd name="connsiteX1" fmla="*/ 50800 w 800100"/>
                    <a:gd name="connsiteY1" fmla="*/ 711200 h 711200"/>
                    <a:gd name="connsiteX2" fmla="*/ 342900 w 800100"/>
                    <a:gd name="connsiteY2" fmla="*/ 698500 h 711200"/>
                    <a:gd name="connsiteX3" fmla="*/ 444500 w 800100"/>
                    <a:gd name="connsiteY3" fmla="*/ 584200 h 711200"/>
                    <a:gd name="connsiteX4" fmla="*/ 469900 w 800100"/>
                    <a:gd name="connsiteY4" fmla="*/ 431800 h 711200"/>
                    <a:gd name="connsiteX5" fmla="*/ 508000 w 800100"/>
                    <a:gd name="connsiteY5" fmla="*/ 203200 h 711200"/>
                    <a:gd name="connsiteX6" fmla="*/ 533400 w 800100"/>
                    <a:gd name="connsiteY6" fmla="*/ 38100 h 711200"/>
                    <a:gd name="connsiteX7" fmla="*/ 584200 w 800100"/>
                    <a:gd name="connsiteY7" fmla="*/ 0 h 711200"/>
                    <a:gd name="connsiteX8" fmla="*/ 647700 w 800100"/>
                    <a:gd name="connsiteY8" fmla="*/ 165100 h 711200"/>
                    <a:gd name="connsiteX9" fmla="*/ 685800 w 800100"/>
                    <a:gd name="connsiteY9" fmla="*/ 406400 h 711200"/>
                    <a:gd name="connsiteX10" fmla="*/ 711200 w 800100"/>
                    <a:gd name="connsiteY10" fmla="*/ 622300 h 711200"/>
                    <a:gd name="connsiteX11" fmla="*/ 800100 w 800100"/>
                    <a:gd name="connsiteY11" fmla="*/ 711200 h 711200"/>
                    <a:gd name="connsiteX12" fmla="*/ 0 w 800100"/>
                    <a:gd name="connsiteY12" fmla="*/ 67310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00100" h="711200">
                      <a:moveTo>
                        <a:pt x="0" y="673100"/>
                      </a:moveTo>
                      <a:lnTo>
                        <a:pt x="50800" y="711200"/>
                      </a:lnTo>
                      <a:lnTo>
                        <a:pt x="342900" y="698500"/>
                      </a:lnTo>
                      <a:lnTo>
                        <a:pt x="444500" y="584200"/>
                      </a:lnTo>
                      <a:lnTo>
                        <a:pt x="469900" y="431800"/>
                      </a:lnTo>
                      <a:lnTo>
                        <a:pt x="508000" y="203200"/>
                      </a:lnTo>
                      <a:lnTo>
                        <a:pt x="533400" y="38100"/>
                      </a:lnTo>
                      <a:lnTo>
                        <a:pt x="584200" y="0"/>
                      </a:lnTo>
                      <a:lnTo>
                        <a:pt x="647700" y="165100"/>
                      </a:lnTo>
                      <a:lnTo>
                        <a:pt x="685800" y="406400"/>
                      </a:lnTo>
                      <a:lnTo>
                        <a:pt x="711200" y="622300"/>
                      </a:lnTo>
                      <a:lnTo>
                        <a:pt x="800100" y="711200"/>
                      </a:lnTo>
                      <a:lnTo>
                        <a:pt x="0" y="673100"/>
                      </a:lnTo>
                      <a:close/>
                    </a:path>
                  </a:pathLst>
                </a:custGeom>
                <a:solidFill>
                  <a:srgbClr val="2197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843D0D1-13E0-DE46-B0C0-76EEDB212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84600" y="2971691"/>
                  <a:ext cx="2684505" cy="0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7E089F6-9A4C-5948-85E2-5B3D39634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76736" y="3336064"/>
                  <a:ext cx="2608528" cy="1345"/>
                </a:xfrm>
                <a:prstGeom prst="line">
                  <a:avLst/>
                </a:prstGeom>
                <a:ln w="412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3A9C7BF-53EE-654D-A01C-5B95A19D7A39}"/>
                    </a:ext>
                  </a:extLst>
                </p:cNvPr>
                <p:cNvSpPr txBox="1"/>
                <p:nvPr/>
              </p:nvSpPr>
              <p:spPr>
                <a:xfrm rot="16200000">
                  <a:off x="3584392" y="2840533"/>
                  <a:ext cx="1227585" cy="295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H3K4m3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ED95145-E285-504E-B8BA-2F594F4ADE2D}"/>
                    </a:ext>
                  </a:extLst>
                </p:cNvPr>
                <p:cNvSpPr txBox="1"/>
                <p:nvPr/>
              </p:nvSpPr>
              <p:spPr>
                <a:xfrm>
                  <a:off x="4372016" y="2593563"/>
                  <a:ext cx="981843" cy="272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Naive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99A53D-1611-8143-8BB1-28323BCB250E}"/>
                    </a:ext>
                  </a:extLst>
                </p:cNvPr>
                <p:cNvSpPr txBox="1"/>
                <p:nvPr/>
              </p:nvSpPr>
              <p:spPr>
                <a:xfrm>
                  <a:off x="4329151" y="3015584"/>
                  <a:ext cx="981843" cy="2729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Formative</a:t>
                  </a:r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853DABD-F04F-AC43-BD0B-2F4771726666}"/>
                  </a:ext>
                </a:extLst>
              </p:cNvPr>
              <p:cNvSpPr/>
              <p:nvPr/>
            </p:nvSpPr>
            <p:spPr>
              <a:xfrm>
                <a:off x="4592664" y="1209342"/>
                <a:ext cx="624207" cy="14020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9E4D4C-2E41-2D49-B9CC-0AE20BD44962}"/>
                  </a:ext>
                </a:extLst>
              </p:cNvPr>
              <p:cNvSpPr txBox="1"/>
              <p:nvPr/>
            </p:nvSpPr>
            <p:spPr>
              <a:xfrm>
                <a:off x="4437180" y="893261"/>
                <a:ext cx="1559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promoter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999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6FB6-7960-084B-8085-E4115DCA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78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“Maintained” Bivalent Promoters Exhibit Significant Increase in Gene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B63A6-9EB8-D647-9810-E91F4F5E07F8}"/>
              </a:ext>
            </a:extLst>
          </p:cNvPr>
          <p:cNvSpPr txBox="1"/>
          <p:nvPr/>
        </p:nvSpPr>
        <p:spPr>
          <a:xfrm>
            <a:off x="0" y="6012442"/>
            <a:ext cx="3797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Paired Two Sample Wilcox Test</a:t>
            </a:r>
          </a:p>
          <a:p>
            <a:r>
              <a:rPr lang="en-US" dirty="0">
                <a:latin typeface="Garamond" panose="02020404030301010803" pitchFamily="18" charset="0"/>
              </a:rPr>
              <a:t>One Sided (Top) (alt: greater)</a:t>
            </a:r>
          </a:p>
          <a:p>
            <a:r>
              <a:rPr lang="en-US" dirty="0">
                <a:latin typeface="Garamond" panose="02020404030301010803" pitchFamily="18" charset="0"/>
              </a:rPr>
              <a:t>Two-Sided (Bottom)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68D79E-B0D5-5E4C-9F11-F2DC74C81049}"/>
              </a:ext>
            </a:extLst>
          </p:cNvPr>
          <p:cNvGrpSpPr/>
          <p:nvPr/>
        </p:nvGrpSpPr>
        <p:grpSpPr>
          <a:xfrm>
            <a:off x="3352800" y="1348450"/>
            <a:ext cx="5486400" cy="5509550"/>
            <a:chOff x="3352800" y="1348450"/>
            <a:chExt cx="5486400" cy="55095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0FBA87-3C01-584D-82BD-212FA716C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1371600"/>
              <a:ext cx="5486400" cy="54864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1BBC551-92BB-084F-9016-A824A57C6A39}"/>
                </a:ext>
              </a:extLst>
            </p:cNvPr>
            <p:cNvSpPr/>
            <p:nvPr/>
          </p:nvSpPr>
          <p:spPr>
            <a:xfrm>
              <a:off x="4953965" y="1348450"/>
              <a:ext cx="2500131" cy="792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E52EE4F-C2C7-F249-B8A5-3CB16F345D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320" t="7912" r="24321" b="85548"/>
            <a:stretch/>
          </p:blipFill>
          <p:spPr>
            <a:xfrm>
              <a:off x="5011838" y="1805650"/>
              <a:ext cx="2488558" cy="358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09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6FB6-7960-084B-8085-E4115DCA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Formative Bivalent Promoters Exhibit</a:t>
            </a:r>
            <a:br>
              <a:rPr lang="en-US" sz="3600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“Local” Changes in Interactivity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B700D-019D-1A4F-8038-EEC79F3BD4D7}"/>
              </a:ext>
            </a:extLst>
          </p:cNvPr>
          <p:cNvSpPr txBox="1"/>
          <p:nvPr/>
        </p:nvSpPr>
        <p:spPr>
          <a:xfrm>
            <a:off x="0" y="650998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Paired Two-Sample Wilcox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DCD366-6136-D049-95D8-EC72812B5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3716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3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6FB6-7960-084B-8085-E4115DCA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Formative Bivalent Promoters Exhibit</a:t>
            </a:r>
            <a:br>
              <a:rPr lang="en-US" sz="3600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“Local” Changes in Interactivity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B700D-019D-1A4F-8038-EEC79F3BD4D7}"/>
              </a:ext>
            </a:extLst>
          </p:cNvPr>
          <p:cNvSpPr txBox="1"/>
          <p:nvPr/>
        </p:nvSpPr>
        <p:spPr>
          <a:xfrm>
            <a:off x="0" y="650998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Paired Two-Sample Wilcox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A1B48-D53C-DA41-B735-ECC67A14C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62"/>
          <a:stretch/>
        </p:blipFill>
        <p:spPr>
          <a:xfrm>
            <a:off x="3352800" y="1391875"/>
            <a:ext cx="5486400" cy="526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7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6FB6-7960-084B-8085-E4115DCA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Formative Bivalent Promoters </a:t>
            </a:r>
            <a:br>
              <a:rPr lang="en-US" sz="3600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Preserve “Global” Interactivity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B700D-019D-1A4F-8038-EEC79F3BD4D7}"/>
              </a:ext>
            </a:extLst>
          </p:cNvPr>
          <p:cNvSpPr txBox="1"/>
          <p:nvPr/>
        </p:nvSpPr>
        <p:spPr>
          <a:xfrm>
            <a:off x="0" y="6509980"/>
            <a:ext cx="62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Unpaired Two-Sample Wilcox Test - Holms P-Adjustment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F6775-BA20-CC40-B920-FEA0E95EE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51"/>
          <a:stretch/>
        </p:blipFill>
        <p:spPr>
          <a:xfrm>
            <a:off x="3352800" y="1319415"/>
            <a:ext cx="5486400" cy="52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2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6FB6-7960-084B-8085-E4115DCA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Formative Bivalent Promoters</a:t>
            </a:r>
            <a:br>
              <a:rPr lang="en-US" sz="3600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Preserve “Global” Interactivity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B700D-019D-1A4F-8038-EEC79F3BD4D7}"/>
              </a:ext>
            </a:extLst>
          </p:cNvPr>
          <p:cNvSpPr txBox="1"/>
          <p:nvPr/>
        </p:nvSpPr>
        <p:spPr>
          <a:xfrm>
            <a:off x="0" y="6509980"/>
            <a:ext cx="62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Unpaired Two-Sample Wilcox Test - Holms P-Adjustment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09D3C9-1B80-2C45-8B3A-E015EBB99BDE}"/>
              </a:ext>
            </a:extLst>
          </p:cNvPr>
          <p:cNvSpPr txBox="1"/>
          <p:nvPr/>
        </p:nvSpPr>
        <p:spPr>
          <a:xfrm>
            <a:off x="9143487" y="6509980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Cell Type Specific vs. Shared?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28D54-E915-9043-893A-1FD49B8FE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1"/>
          <a:stretch/>
        </p:blipFill>
        <p:spPr>
          <a:xfrm>
            <a:off x="3352800" y="1209901"/>
            <a:ext cx="5486400" cy="521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5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1E5F1C-F213-414D-9D4C-E8D1690C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371600"/>
            <a:ext cx="5486400" cy="548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E33A64-18C0-C448-844E-603592D7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Formative Bivalent Promoters Interactions</a:t>
            </a:r>
            <a:br>
              <a:rPr lang="en-US" sz="3600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are Highly Cell-Type Specific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1F900-41C5-E240-861D-D0EE959ECC8E}"/>
              </a:ext>
            </a:extLst>
          </p:cNvPr>
          <p:cNvSpPr txBox="1"/>
          <p:nvPr/>
        </p:nvSpPr>
        <p:spPr>
          <a:xfrm>
            <a:off x="7910774" y="6308209"/>
            <a:ext cx="396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&gt;60% Interactions are cell-type specific!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96028D-D83E-B643-A44C-06B2757347D4}"/>
              </a:ext>
            </a:extLst>
          </p:cNvPr>
          <p:cNvSpPr txBox="1"/>
          <p:nvPr/>
        </p:nvSpPr>
        <p:spPr>
          <a:xfrm>
            <a:off x="7727064" y="6004481"/>
            <a:ext cx="328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Cell Type Specific vs. Shared?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C8B85-238A-A64D-AFB9-CF0B4CE5628F}"/>
              </a:ext>
            </a:extLst>
          </p:cNvPr>
          <p:cNvSpPr/>
          <p:nvPr/>
        </p:nvSpPr>
        <p:spPr>
          <a:xfrm>
            <a:off x="7396223" y="3333509"/>
            <a:ext cx="763929" cy="312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F70C8-1882-3749-AF35-A1D3BA949759}"/>
              </a:ext>
            </a:extLst>
          </p:cNvPr>
          <p:cNvSpPr txBox="1"/>
          <p:nvPr/>
        </p:nvSpPr>
        <p:spPr>
          <a:xfrm>
            <a:off x="8464068" y="5067346"/>
            <a:ext cx="24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What about Gene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level?</a:t>
            </a:r>
          </a:p>
        </p:txBody>
      </p:sp>
    </p:spTree>
    <p:extLst>
      <p:ext uri="{BB962C8B-B14F-4D97-AF65-F5344CB8AC3E}">
        <p14:creationId xmlns:p14="http://schemas.microsoft.com/office/powerpoint/2010/main" val="127026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6FB6-7960-084B-8085-E4115DCA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78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Gene Level Interaction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E24E82-3454-FE43-8538-EBF3C39C5CF8}"/>
              </a:ext>
            </a:extLst>
          </p:cNvPr>
          <p:cNvGrpSpPr/>
          <p:nvPr/>
        </p:nvGrpSpPr>
        <p:grpSpPr>
          <a:xfrm>
            <a:off x="3372865" y="1358340"/>
            <a:ext cx="4587335" cy="4993294"/>
            <a:chOff x="3372865" y="1472641"/>
            <a:chExt cx="4587335" cy="499329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FB284E-7B31-E746-9C26-D3A17DC00C24}"/>
                </a:ext>
              </a:extLst>
            </p:cNvPr>
            <p:cNvGrpSpPr/>
            <p:nvPr/>
          </p:nvGrpSpPr>
          <p:grpSpPr>
            <a:xfrm>
              <a:off x="3372865" y="1864599"/>
              <a:ext cx="4587335" cy="4601336"/>
              <a:chOff x="956247" y="931209"/>
              <a:chExt cx="3850193" cy="4601336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182C5D25-D5EE-AE46-B8FC-AFB8977B89E3}"/>
                  </a:ext>
                </a:extLst>
              </p:cNvPr>
              <p:cNvSpPr/>
              <p:nvPr/>
            </p:nvSpPr>
            <p:spPr>
              <a:xfrm>
                <a:off x="2410112" y="4296608"/>
                <a:ext cx="976002" cy="461837"/>
              </a:xfrm>
              <a:custGeom>
                <a:avLst/>
                <a:gdLst>
                  <a:gd name="connsiteX0" fmla="*/ 0 w 800100"/>
                  <a:gd name="connsiteY0" fmla="*/ 673100 h 711200"/>
                  <a:gd name="connsiteX1" fmla="*/ 50800 w 800100"/>
                  <a:gd name="connsiteY1" fmla="*/ 711200 h 711200"/>
                  <a:gd name="connsiteX2" fmla="*/ 342900 w 800100"/>
                  <a:gd name="connsiteY2" fmla="*/ 698500 h 711200"/>
                  <a:gd name="connsiteX3" fmla="*/ 444500 w 800100"/>
                  <a:gd name="connsiteY3" fmla="*/ 584200 h 711200"/>
                  <a:gd name="connsiteX4" fmla="*/ 469900 w 800100"/>
                  <a:gd name="connsiteY4" fmla="*/ 431800 h 711200"/>
                  <a:gd name="connsiteX5" fmla="*/ 508000 w 800100"/>
                  <a:gd name="connsiteY5" fmla="*/ 203200 h 711200"/>
                  <a:gd name="connsiteX6" fmla="*/ 533400 w 800100"/>
                  <a:gd name="connsiteY6" fmla="*/ 38100 h 711200"/>
                  <a:gd name="connsiteX7" fmla="*/ 584200 w 800100"/>
                  <a:gd name="connsiteY7" fmla="*/ 0 h 711200"/>
                  <a:gd name="connsiteX8" fmla="*/ 647700 w 800100"/>
                  <a:gd name="connsiteY8" fmla="*/ 165100 h 711200"/>
                  <a:gd name="connsiteX9" fmla="*/ 685800 w 800100"/>
                  <a:gd name="connsiteY9" fmla="*/ 406400 h 711200"/>
                  <a:gd name="connsiteX10" fmla="*/ 711200 w 800100"/>
                  <a:gd name="connsiteY10" fmla="*/ 622300 h 711200"/>
                  <a:gd name="connsiteX11" fmla="*/ 800100 w 800100"/>
                  <a:gd name="connsiteY11" fmla="*/ 711200 h 711200"/>
                  <a:gd name="connsiteX12" fmla="*/ 0 w 800100"/>
                  <a:gd name="connsiteY12" fmla="*/ 6731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0100" h="711200">
                    <a:moveTo>
                      <a:pt x="0" y="673100"/>
                    </a:moveTo>
                    <a:lnTo>
                      <a:pt x="50800" y="711200"/>
                    </a:lnTo>
                    <a:lnTo>
                      <a:pt x="342900" y="698500"/>
                    </a:lnTo>
                    <a:lnTo>
                      <a:pt x="444500" y="584200"/>
                    </a:lnTo>
                    <a:lnTo>
                      <a:pt x="469900" y="431800"/>
                    </a:lnTo>
                    <a:lnTo>
                      <a:pt x="508000" y="203200"/>
                    </a:lnTo>
                    <a:lnTo>
                      <a:pt x="533400" y="38100"/>
                    </a:lnTo>
                    <a:lnTo>
                      <a:pt x="584200" y="0"/>
                    </a:lnTo>
                    <a:lnTo>
                      <a:pt x="647700" y="165100"/>
                    </a:lnTo>
                    <a:lnTo>
                      <a:pt x="685800" y="406400"/>
                    </a:lnTo>
                    <a:lnTo>
                      <a:pt x="711200" y="622300"/>
                    </a:lnTo>
                    <a:lnTo>
                      <a:pt x="800100" y="711200"/>
                    </a:lnTo>
                    <a:lnTo>
                      <a:pt x="0" y="673100"/>
                    </a:lnTo>
                    <a:close/>
                  </a:path>
                </a:pathLst>
              </a:custGeom>
              <a:solidFill>
                <a:srgbClr val="2197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D6D507-D1BF-CF4D-96A0-67499DA5C887}"/>
                  </a:ext>
                </a:extLst>
              </p:cNvPr>
              <p:cNvGrpSpPr/>
              <p:nvPr/>
            </p:nvGrpSpPr>
            <p:grpSpPr>
              <a:xfrm>
                <a:off x="956247" y="931209"/>
                <a:ext cx="3850193" cy="4601336"/>
                <a:chOff x="2525700" y="-280140"/>
                <a:chExt cx="4157258" cy="4356677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D914CD97-FD65-F04C-B8D7-A971E1172B99}"/>
                    </a:ext>
                  </a:extLst>
                </p:cNvPr>
                <p:cNvGrpSpPr/>
                <p:nvPr/>
              </p:nvGrpSpPr>
              <p:grpSpPr>
                <a:xfrm>
                  <a:off x="2525700" y="1211394"/>
                  <a:ext cx="4157258" cy="2865143"/>
                  <a:chOff x="4044447" y="2374422"/>
                  <a:chExt cx="3324658" cy="2117438"/>
                </a:xfrm>
              </p:grpSpPr>
              <p:sp>
                <p:nvSpPr>
                  <p:cNvPr id="20" name="Freeform 19">
                    <a:extLst>
                      <a:ext uri="{FF2B5EF4-FFF2-40B4-BE49-F238E27FC236}">
                        <a16:creationId xmlns:a16="http://schemas.microsoft.com/office/drawing/2014/main" id="{39C87B65-E47D-7142-8766-358E33E52B29}"/>
                      </a:ext>
                    </a:extLst>
                  </p:cNvPr>
                  <p:cNvSpPr/>
                  <p:nvPr/>
                </p:nvSpPr>
                <p:spPr>
                  <a:xfrm>
                    <a:off x="5353859" y="3012899"/>
                    <a:ext cx="842782" cy="323165"/>
                  </a:xfrm>
                  <a:custGeom>
                    <a:avLst/>
                    <a:gdLst>
                      <a:gd name="connsiteX0" fmla="*/ 0 w 800100"/>
                      <a:gd name="connsiteY0" fmla="*/ 673100 h 711200"/>
                      <a:gd name="connsiteX1" fmla="*/ 50800 w 800100"/>
                      <a:gd name="connsiteY1" fmla="*/ 711200 h 711200"/>
                      <a:gd name="connsiteX2" fmla="*/ 342900 w 800100"/>
                      <a:gd name="connsiteY2" fmla="*/ 698500 h 711200"/>
                      <a:gd name="connsiteX3" fmla="*/ 444500 w 800100"/>
                      <a:gd name="connsiteY3" fmla="*/ 584200 h 711200"/>
                      <a:gd name="connsiteX4" fmla="*/ 469900 w 800100"/>
                      <a:gd name="connsiteY4" fmla="*/ 431800 h 711200"/>
                      <a:gd name="connsiteX5" fmla="*/ 508000 w 800100"/>
                      <a:gd name="connsiteY5" fmla="*/ 203200 h 711200"/>
                      <a:gd name="connsiteX6" fmla="*/ 533400 w 800100"/>
                      <a:gd name="connsiteY6" fmla="*/ 38100 h 711200"/>
                      <a:gd name="connsiteX7" fmla="*/ 584200 w 800100"/>
                      <a:gd name="connsiteY7" fmla="*/ 0 h 711200"/>
                      <a:gd name="connsiteX8" fmla="*/ 647700 w 800100"/>
                      <a:gd name="connsiteY8" fmla="*/ 165100 h 711200"/>
                      <a:gd name="connsiteX9" fmla="*/ 685800 w 800100"/>
                      <a:gd name="connsiteY9" fmla="*/ 406400 h 711200"/>
                      <a:gd name="connsiteX10" fmla="*/ 711200 w 800100"/>
                      <a:gd name="connsiteY10" fmla="*/ 622300 h 711200"/>
                      <a:gd name="connsiteX11" fmla="*/ 800100 w 800100"/>
                      <a:gd name="connsiteY11" fmla="*/ 711200 h 711200"/>
                      <a:gd name="connsiteX12" fmla="*/ 0 w 800100"/>
                      <a:gd name="connsiteY12" fmla="*/ 673100 h 711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800100" h="711200">
                        <a:moveTo>
                          <a:pt x="0" y="673100"/>
                        </a:moveTo>
                        <a:lnTo>
                          <a:pt x="50800" y="711200"/>
                        </a:lnTo>
                        <a:lnTo>
                          <a:pt x="342900" y="698500"/>
                        </a:lnTo>
                        <a:lnTo>
                          <a:pt x="444500" y="584200"/>
                        </a:lnTo>
                        <a:lnTo>
                          <a:pt x="469900" y="431800"/>
                        </a:lnTo>
                        <a:lnTo>
                          <a:pt x="508000" y="203200"/>
                        </a:lnTo>
                        <a:lnTo>
                          <a:pt x="533400" y="38100"/>
                        </a:lnTo>
                        <a:lnTo>
                          <a:pt x="584200" y="0"/>
                        </a:lnTo>
                        <a:lnTo>
                          <a:pt x="647700" y="165100"/>
                        </a:lnTo>
                        <a:lnTo>
                          <a:pt x="685800" y="406400"/>
                        </a:lnTo>
                        <a:lnTo>
                          <a:pt x="711200" y="622300"/>
                        </a:lnTo>
                        <a:lnTo>
                          <a:pt x="800100" y="711200"/>
                        </a:lnTo>
                        <a:lnTo>
                          <a:pt x="0" y="673100"/>
                        </a:lnTo>
                        <a:close/>
                      </a:path>
                    </a:pathLst>
                  </a:custGeom>
                  <a:solidFill>
                    <a:srgbClr val="5F57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00" dirty="0"/>
                  </a:p>
                </p:txBody>
              </p:sp>
              <p:sp>
                <p:nvSpPr>
                  <p:cNvPr id="21" name="Freeform 20">
                    <a:extLst>
                      <a:ext uri="{FF2B5EF4-FFF2-40B4-BE49-F238E27FC236}">
                        <a16:creationId xmlns:a16="http://schemas.microsoft.com/office/drawing/2014/main" id="{38888CC5-D98F-614E-BC61-9FF3CE351069}"/>
                      </a:ext>
                    </a:extLst>
                  </p:cNvPr>
                  <p:cNvSpPr/>
                  <p:nvPr/>
                </p:nvSpPr>
                <p:spPr>
                  <a:xfrm>
                    <a:off x="5307735" y="3937001"/>
                    <a:ext cx="795473" cy="325284"/>
                  </a:xfrm>
                  <a:custGeom>
                    <a:avLst/>
                    <a:gdLst>
                      <a:gd name="connsiteX0" fmla="*/ 0 w 800100"/>
                      <a:gd name="connsiteY0" fmla="*/ 673100 h 711200"/>
                      <a:gd name="connsiteX1" fmla="*/ 50800 w 800100"/>
                      <a:gd name="connsiteY1" fmla="*/ 711200 h 711200"/>
                      <a:gd name="connsiteX2" fmla="*/ 342900 w 800100"/>
                      <a:gd name="connsiteY2" fmla="*/ 698500 h 711200"/>
                      <a:gd name="connsiteX3" fmla="*/ 444500 w 800100"/>
                      <a:gd name="connsiteY3" fmla="*/ 584200 h 711200"/>
                      <a:gd name="connsiteX4" fmla="*/ 469900 w 800100"/>
                      <a:gd name="connsiteY4" fmla="*/ 431800 h 711200"/>
                      <a:gd name="connsiteX5" fmla="*/ 508000 w 800100"/>
                      <a:gd name="connsiteY5" fmla="*/ 203200 h 711200"/>
                      <a:gd name="connsiteX6" fmla="*/ 533400 w 800100"/>
                      <a:gd name="connsiteY6" fmla="*/ 38100 h 711200"/>
                      <a:gd name="connsiteX7" fmla="*/ 584200 w 800100"/>
                      <a:gd name="connsiteY7" fmla="*/ 0 h 711200"/>
                      <a:gd name="connsiteX8" fmla="*/ 647700 w 800100"/>
                      <a:gd name="connsiteY8" fmla="*/ 165100 h 711200"/>
                      <a:gd name="connsiteX9" fmla="*/ 685800 w 800100"/>
                      <a:gd name="connsiteY9" fmla="*/ 406400 h 711200"/>
                      <a:gd name="connsiteX10" fmla="*/ 711200 w 800100"/>
                      <a:gd name="connsiteY10" fmla="*/ 622300 h 711200"/>
                      <a:gd name="connsiteX11" fmla="*/ 800100 w 800100"/>
                      <a:gd name="connsiteY11" fmla="*/ 711200 h 711200"/>
                      <a:gd name="connsiteX12" fmla="*/ 0 w 800100"/>
                      <a:gd name="connsiteY12" fmla="*/ 673100 h 711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800100" h="711200">
                        <a:moveTo>
                          <a:pt x="0" y="673100"/>
                        </a:moveTo>
                        <a:lnTo>
                          <a:pt x="50800" y="711200"/>
                        </a:lnTo>
                        <a:lnTo>
                          <a:pt x="342900" y="698500"/>
                        </a:lnTo>
                        <a:lnTo>
                          <a:pt x="444500" y="584200"/>
                        </a:lnTo>
                        <a:lnTo>
                          <a:pt x="469900" y="431800"/>
                        </a:lnTo>
                        <a:lnTo>
                          <a:pt x="508000" y="203200"/>
                        </a:lnTo>
                        <a:lnTo>
                          <a:pt x="533400" y="38100"/>
                        </a:lnTo>
                        <a:lnTo>
                          <a:pt x="584200" y="0"/>
                        </a:lnTo>
                        <a:lnTo>
                          <a:pt x="647700" y="165100"/>
                        </a:lnTo>
                        <a:lnTo>
                          <a:pt x="685800" y="406400"/>
                        </a:lnTo>
                        <a:lnTo>
                          <a:pt x="711200" y="622300"/>
                        </a:lnTo>
                        <a:lnTo>
                          <a:pt x="800100" y="711200"/>
                        </a:lnTo>
                        <a:lnTo>
                          <a:pt x="0" y="673100"/>
                        </a:lnTo>
                        <a:close/>
                      </a:path>
                    </a:pathLst>
                  </a:custGeom>
                  <a:solidFill>
                    <a:srgbClr val="5F57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A9856CA-D7D5-C246-985D-4EDF22D83B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92463" y="3952929"/>
                    <a:ext cx="2600663" cy="1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B13E0CEB-ECB8-2D4D-B637-286AEA9FF0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84599" y="4259543"/>
                    <a:ext cx="2608528" cy="2742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541A358-25FB-A147-BEF4-F2BD492DC26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626897" y="3778947"/>
                    <a:ext cx="1130463" cy="2953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H3K27m3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3136143-9B1E-214D-88E0-152828EC2371}"/>
                      </a:ext>
                    </a:extLst>
                  </p:cNvPr>
                  <p:cNvSpPr txBox="1"/>
                  <p:nvPr/>
                </p:nvSpPr>
                <p:spPr>
                  <a:xfrm>
                    <a:off x="4341239" y="3606996"/>
                    <a:ext cx="981843" cy="27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Naive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B909678-94E0-6A45-AC5C-B430ADCFB91F}"/>
                      </a:ext>
                    </a:extLst>
                  </p:cNvPr>
                  <p:cNvSpPr txBox="1"/>
                  <p:nvPr/>
                </p:nvSpPr>
                <p:spPr>
                  <a:xfrm>
                    <a:off x="4284086" y="3957578"/>
                    <a:ext cx="981843" cy="27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Formative</a:t>
                    </a:r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D779055A-3E2E-4A4B-8399-F13A7DE28CBD}"/>
                      </a:ext>
                    </a:extLst>
                  </p:cNvPr>
                  <p:cNvSpPr/>
                  <p:nvPr/>
                </p:nvSpPr>
                <p:spPr>
                  <a:xfrm>
                    <a:off x="5332351" y="2653229"/>
                    <a:ext cx="842782" cy="323165"/>
                  </a:xfrm>
                  <a:custGeom>
                    <a:avLst/>
                    <a:gdLst>
                      <a:gd name="connsiteX0" fmla="*/ 0 w 800100"/>
                      <a:gd name="connsiteY0" fmla="*/ 673100 h 711200"/>
                      <a:gd name="connsiteX1" fmla="*/ 50800 w 800100"/>
                      <a:gd name="connsiteY1" fmla="*/ 711200 h 711200"/>
                      <a:gd name="connsiteX2" fmla="*/ 342900 w 800100"/>
                      <a:gd name="connsiteY2" fmla="*/ 698500 h 711200"/>
                      <a:gd name="connsiteX3" fmla="*/ 444500 w 800100"/>
                      <a:gd name="connsiteY3" fmla="*/ 584200 h 711200"/>
                      <a:gd name="connsiteX4" fmla="*/ 469900 w 800100"/>
                      <a:gd name="connsiteY4" fmla="*/ 431800 h 711200"/>
                      <a:gd name="connsiteX5" fmla="*/ 508000 w 800100"/>
                      <a:gd name="connsiteY5" fmla="*/ 203200 h 711200"/>
                      <a:gd name="connsiteX6" fmla="*/ 533400 w 800100"/>
                      <a:gd name="connsiteY6" fmla="*/ 38100 h 711200"/>
                      <a:gd name="connsiteX7" fmla="*/ 584200 w 800100"/>
                      <a:gd name="connsiteY7" fmla="*/ 0 h 711200"/>
                      <a:gd name="connsiteX8" fmla="*/ 647700 w 800100"/>
                      <a:gd name="connsiteY8" fmla="*/ 165100 h 711200"/>
                      <a:gd name="connsiteX9" fmla="*/ 685800 w 800100"/>
                      <a:gd name="connsiteY9" fmla="*/ 406400 h 711200"/>
                      <a:gd name="connsiteX10" fmla="*/ 711200 w 800100"/>
                      <a:gd name="connsiteY10" fmla="*/ 622300 h 711200"/>
                      <a:gd name="connsiteX11" fmla="*/ 800100 w 800100"/>
                      <a:gd name="connsiteY11" fmla="*/ 711200 h 711200"/>
                      <a:gd name="connsiteX12" fmla="*/ 0 w 800100"/>
                      <a:gd name="connsiteY12" fmla="*/ 673100 h 711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800100" h="711200">
                        <a:moveTo>
                          <a:pt x="0" y="673100"/>
                        </a:moveTo>
                        <a:lnTo>
                          <a:pt x="50800" y="711200"/>
                        </a:lnTo>
                        <a:lnTo>
                          <a:pt x="342900" y="698500"/>
                        </a:lnTo>
                        <a:lnTo>
                          <a:pt x="444500" y="584200"/>
                        </a:lnTo>
                        <a:lnTo>
                          <a:pt x="469900" y="431800"/>
                        </a:lnTo>
                        <a:lnTo>
                          <a:pt x="508000" y="203200"/>
                        </a:lnTo>
                        <a:lnTo>
                          <a:pt x="533400" y="38100"/>
                        </a:lnTo>
                        <a:lnTo>
                          <a:pt x="584200" y="0"/>
                        </a:lnTo>
                        <a:lnTo>
                          <a:pt x="647700" y="165100"/>
                        </a:lnTo>
                        <a:lnTo>
                          <a:pt x="685800" y="406400"/>
                        </a:lnTo>
                        <a:lnTo>
                          <a:pt x="711200" y="622300"/>
                        </a:lnTo>
                        <a:lnTo>
                          <a:pt x="800100" y="711200"/>
                        </a:lnTo>
                        <a:lnTo>
                          <a:pt x="0" y="673100"/>
                        </a:lnTo>
                        <a:close/>
                      </a:path>
                    </a:pathLst>
                  </a:custGeom>
                  <a:solidFill>
                    <a:srgbClr val="2197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00" dirty="0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A843D0D1-13E0-DE46-B0C0-76EEDB2126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84600" y="2971691"/>
                    <a:ext cx="2684505" cy="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7E089F6-9A4C-5948-85E2-5B3D39634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76736" y="3336064"/>
                    <a:ext cx="2608528" cy="1345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3A9C7BF-53EE-654D-A01C-5B95A19D7A3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84392" y="2840533"/>
                    <a:ext cx="1227585" cy="2953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H3K4m3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ED95145-E285-504E-B8BA-2F594F4ADE2D}"/>
                      </a:ext>
                    </a:extLst>
                  </p:cNvPr>
                  <p:cNvSpPr txBox="1"/>
                  <p:nvPr/>
                </p:nvSpPr>
                <p:spPr>
                  <a:xfrm>
                    <a:off x="4341238" y="2674976"/>
                    <a:ext cx="981843" cy="27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Naive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C99A53D-1611-8143-8BB1-28323BCB250E}"/>
                      </a:ext>
                    </a:extLst>
                  </p:cNvPr>
                  <p:cNvSpPr txBox="1"/>
                  <p:nvPr/>
                </p:nvSpPr>
                <p:spPr>
                  <a:xfrm>
                    <a:off x="4329151" y="3015584"/>
                    <a:ext cx="981843" cy="27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Formative</a:t>
                    </a:r>
                  </a:p>
                </p:txBody>
              </p:sp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853DABD-F04F-AC43-BD0B-2F4771726666}"/>
                    </a:ext>
                  </a:extLst>
                </p:cNvPr>
                <p:cNvSpPr/>
                <p:nvPr/>
              </p:nvSpPr>
              <p:spPr>
                <a:xfrm>
                  <a:off x="4592664" y="35941"/>
                  <a:ext cx="624207" cy="14020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D9E4D4C-2E41-2D49-B9CC-0AE20BD44962}"/>
                    </a:ext>
                  </a:extLst>
                </p:cNvPr>
                <p:cNvSpPr txBox="1"/>
                <p:nvPr/>
              </p:nvSpPr>
              <p:spPr>
                <a:xfrm>
                  <a:off x="4437180" y="-280140"/>
                  <a:ext cx="1559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promoter</a:t>
                  </a:r>
                </a:p>
              </p:txBody>
            </p:sp>
          </p:grpSp>
        </p:grp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28A9AD3E-B2BF-6F4C-A0D8-E88CD6B93187}"/>
                </a:ext>
              </a:extLst>
            </p:cNvPr>
            <p:cNvSpPr/>
            <p:nvPr/>
          </p:nvSpPr>
          <p:spPr>
            <a:xfrm rot="10800000" flipV="1">
              <a:off x="6016833" y="2626063"/>
              <a:ext cx="651221" cy="364983"/>
            </a:xfrm>
            <a:prstGeom prst="blockArc">
              <a:avLst>
                <a:gd name="adj1" fmla="val 10753676"/>
                <a:gd name="adj2" fmla="val 3758"/>
                <a:gd name="adj3" fmla="val 14047"/>
              </a:avLst>
            </a:prstGeom>
            <a:solidFill>
              <a:srgbClr val="219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52FDFD40-3A5D-AB46-88D7-B69CF8014613}"/>
                </a:ext>
              </a:extLst>
            </p:cNvPr>
            <p:cNvSpPr/>
            <p:nvPr/>
          </p:nvSpPr>
          <p:spPr>
            <a:xfrm rot="10800000" flipV="1">
              <a:off x="5998052" y="2550572"/>
              <a:ext cx="1476385" cy="532032"/>
            </a:xfrm>
            <a:prstGeom prst="blockArc">
              <a:avLst>
                <a:gd name="adj1" fmla="val 10851744"/>
                <a:gd name="adj2" fmla="val 22932"/>
                <a:gd name="adj3" fmla="val 14129"/>
              </a:avLst>
            </a:prstGeom>
            <a:solidFill>
              <a:srgbClr val="219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Block Arc 37">
              <a:extLst>
                <a:ext uri="{FF2B5EF4-FFF2-40B4-BE49-F238E27FC236}">
                  <a16:creationId xmlns:a16="http://schemas.microsoft.com/office/drawing/2014/main" id="{CD745BAD-9643-E34E-9DBE-4926AD62E621}"/>
                </a:ext>
              </a:extLst>
            </p:cNvPr>
            <p:cNvSpPr/>
            <p:nvPr/>
          </p:nvSpPr>
          <p:spPr>
            <a:xfrm rot="10800000" flipV="1">
              <a:off x="4747088" y="2417884"/>
              <a:ext cx="1280641" cy="838176"/>
            </a:xfrm>
            <a:prstGeom prst="blockArc">
              <a:avLst>
                <a:gd name="adj1" fmla="val 10753676"/>
                <a:gd name="adj2" fmla="val 3428"/>
                <a:gd name="adj3" fmla="val 3731"/>
              </a:avLst>
            </a:prstGeom>
            <a:solidFill>
              <a:srgbClr val="219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E8EEE8-393D-BB41-A4D1-80B620EAC7F2}"/>
                </a:ext>
              </a:extLst>
            </p:cNvPr>
            <p:cNvSpPr txBox="1"/>
            <p:nvPr/>
          </p:nvSpPr>
          <p:spPr>
            <a:xfrm rot="16200000">
              <a:off x="2718565" y="2752981"/>
              <a:ext cx="175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Interactions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AADAD6-21A3-9C48-8E62-C905AED79BC2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24" y="2862161"/>
              <a:ext cx="3704057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887B25-0A23-1041-9C52-055D451B9E3D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24" y="3405387"/>
              <a:ext cx="3704057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Block Arc 41">
              <a:extLst>
                <a:ext uri="{FF2B5EF4-FFF2-40B4-BE49-F238E27FC236}">
                  <a16:creationId xmlns:a16="http://schemas.microsoft.com/office/drawing/2014/main" id="{2C3C3444-771C-B440-8853-C1DCC206E1AF}"/>
                </a:ext>
              </a:extLst>
            </p:cNvPr>
            <p:cNvSpPr/>
            <p:nvPr/>
          </p:nvSpPr>
          <p:spPr>
            <a:xfrm rot="10800000" flipV="1">
              <a:off x="6012977" y="3151263"/>
              <a:ext cx="651221" cy="364983"/>
            </a:xfrm>
            <a:prstGeom prst="blockArc">
              <a:avLst>
                <a:gd name="adj1" fmla="val 10753676"/>
                <a:gd name="adj2" fmla="val 3758"/>
                <a:gd name="adj3" fmla="val 14047"/>
              </a:avLst>
            </a:prstGeom>
            <a:solidFill>
              <a:srgbClr val="5F5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BA3536BA-D3C0-094C-9203-16A4CD4CE634}"/>
                </a:ext>
              </a:extLst>
            </p:cNvPr>
            <p:cNvSpPr/>
            <p:nvPr/>
          </p:nvSpPr>
          <p:spPr>
            <a:xfrm rot="10800000" flipV="1">
              <a:off x="5994196" y="3075772"/>
              <a:ext cx="1476385" cy="532032"/>
            </a:xfrm>
            <a:prstGeom prst="blockArc">
              <a:avLst>
                <a:gd name="adj1" fmla="val 10851744"/>
                <a:gd name="adj2" fmla="val 22932"/>
                <a:gd name="adj3" fmla="val 14129"/>
              </a:avLst>
            </a:prstGeom>
            <a:solidFill>
              <a:srgbClr val="5F5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id="{9B0670A2-B851-7640-9445-6C6716FC50C5}"/>
                </a:ext>
              </a:extLst>
            </p:cNvPr>
            <p:cNvSpPr/>
            <p:nvPr/>
          </p:nvSpPr>
          <p:spPr>
            <a:xfrm rot="10800000" flipV="1">
              <a:off x="4743232" y="2943084"/>
              <a:ext cx="1280641" cy="838176"/>
            </a:xfrm>
            <a:prstGeom prst="blockArc">
              <a:avLst>
                <a:gd name="adj1" fmla="val 10753676"/>
                <a:gd name="adj2" fmla="val 3428"/>
                <a:gd name="adj3" fmla="val 3731"/>
              </a:avLst>
            </a:prstGeom>
            <a:solidFill>
              <a:srgbClr val="5F5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A98111-C674-0744-A3B8-0AD32F5E7CB5}"/>
                </a:ext>
              </a:extLst>
            </p:cNvPr>
            <p:cNvSpPr txBox="1"/>
            <p:nvPr/>
          </p:nvSpPr>
          <p:spPr>
            <a:xfrm>
              <a:off x="3750823" y="2493976"/>
              <a:ext cx="1354739" cy="390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Naive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6545C9-5773-E746-B667-09F602056800}"/>
                </a:ext>
              </a:extLst>
            </p:cNvPr>
            <p:cNvSpPr txBox="1"/>
            <p:nvPr/>
          </p:nvSpPr>
          <p:spPr>
            <a:xfrm>
              <a:off x="3734145" y="2980741"/>
              <a:ext cx="1354739" cy="390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Formative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A4893E9-7BD4-D14D-9B2A-BE4EEAEFA13E}"/>
                </a:ext>
              </a:extLst>
            </p:cNvPr>
            <p:cNvSpPr txBox="1"/>
            <p:nvPr/>
          </p:nvSpPr>
          <p:spPr>
            <a:xfrm>
              <a:off x="5093066" y="1472641"/>
              <a:ext cx="1835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aramond" panose="02020404030301010803" pitchFamily="18" charset="0"/>
                </a:rPr>
                <a:t>“Maintained”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15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BEA54C83-29AF-5A45-A597-6C9AE3585396}"/>
              </a:ext>
            </a:extLst>
          </p:cNvPr>
          <p:cNvSpPr txBox="1">
            <a:spLocks/>
          </p:cNvSpPr>
          <p:nvPr/>
        </p:nvSpPr>
        <p:spPr>
          <a:xfrm>
            <a:off x="813486" y="13025"/>
            <a:ext cx="10565028" cy="137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2" name="AutoShape 2">
            <a:hlinkClick r:id="rId2"/>
            <a:extLst>
              <a:ext uri="{FF2B5EF4-FFF2-40B4-BE49-F238E27FC236}">
                <a16:creationId xmlns:a16="http://schemas.microsoft.com/office/drawing/2014/main" id="{517FADD8-0791-3443-ABC5-01C7CFE835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C64F832-83B0-AC4B-9314-EB9ECF0712A8}"/>
              </a:ext>
            </a:extLst>
          </p:cNvPr>
          <p:cNvSpPr txBox="1">
            <a:spLocks/>
          </p:cNvSpPr>
          <p:nvPr/>
        </p:nvSpPr>
        <p:spPr>
          <a:xfrm>
            <a:off x="965886" y="165425"/>
            <a:ext cx="10565028" cy="137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Garamond" panose="02020404030301010803" pitchFamily="18" charset="0"/>
              </a:rPr>
              <a:t>In Early Embryogenesis, There are Two </a:t>
            </a:r>
          </a:p>
          <a:p>
            <a:pPr algn="ctr"/>
            <a:r>
              <a:rPr lang="en-US" sz="3600" dirty="0">
                <a:latin typeface="Garamond" panose="02020404030301010803" pitchFamily="18" charset="0"/>
              </a:rPr>
              <a:t>Distinct States of Pluripotency</a:t>
            </a: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6FC4969B-CF6C-8449-854F-FA1009A2FF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150"/>
          <a:stretch/>
        </p:blipFill>
        <p:spPr bwMode="auto">
          <a:xfrm>
            <a:off x="1266782" y="2602544"/>
            <a:ext cx="9963236" cy="3051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" name="Text Box 4">
            <a:extLst>
              <a:ext uri="{FF2B5EF4-FFF2-40B4-BE49-F238E27FC236}">
                <a16:creationId xmlns:a16="http://schemas.microsoft.com/office/drawing/2014/main" id="{E66629F6-52F3-C145-B025-6BF6F93BD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738" y="5654148"/>
            <a:ext cx="2992176" cy="296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r>
              <a:rPr lang="en-GB" altLang="en-US" sz="1200" b="1" dirty="0">
                <a:latin typeface="Arial" panose="020B0604020202020204" pitchFamily="34" charset="0"/>
              </a:rPr>
              <a:t>(</a:t>
            </a:r>
            <a:r>
              <a:rPr lang="en-GB" altLang="en-US" sz="1200" b="1" dirty="0" err="1">
                <a:latin typeface="Arial" panose="020B0604020202020204" pitchFamily="34" charset="0"/>
              </a:rPr>
              <a:t>Gökbuget</a:t>
            </a:r>
            <a:r>
              <a:rPr lang="en-GB" altLang="en-US" sz="1200" b="1" dirty="0">
                <a:latin typeface="Arial" panose="020B0604020202020204" pitchFamily="34" charset="0"/>
              </a:rPr>
              <a:t>, D. et. al 2019 Development)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71B8FF-1A55-E949-A418-00E295F7550E}"/>
              </a:ext>
            </a:extLst>
          </p:cNvPr>
          <p:cNvSpPr/>
          <p:nvPr/>
        </p:nvSpPr>
        <p:spPr>
          <a:xfrm>
            <a:off x="1266783" y="2450144"/>
            <a:ext cx="3710332" cy="7328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B865B2-2B07-E842-AE6D-7BE05E285CCD}"/>
              </a:ext>
            </a:extLst>
          </p:cNvPr>
          <p:cNvSpPr/>
          <p:nvPr/>
        </p:nvSpPr>
        <p:spPr>
          <a:xfrm>
            <a:off x="2685327" y="2602544"/>
            <a:ext cx="3563073" cy="2793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8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6FB6-7960-084B-8085-E4115DCA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78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Gene Level Interaction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E24E82-3454-FE43-8538-EBF3C39C5CF8}"/>
              </a:ext>
            </a:extLst>
          </p:cNvPr>
          <p:cNvGrpSpPr/>
          <p:nvPr/>
        </p:nvGrpSpPr>
        <p:grpSpPr>
          <a:xfrm>
            <a:off x="3372865" y="1356902"/>
            <a:ext cx="4587335" cy="4994732"/>
            <a:chOff x="3372865" y="1471203"/>
            <a:chExt cx="4587335" cy="499473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FB284E-7B31-E746-9C26-D3A17DC00C24}"/>
                </a:ext>
              </a:extLst>
            </p:cNvPr>
            <p:cNvGrpSpPr/>
            <p:nvPr/>
          </p:nvGrpSpPr>
          <p:grpSpPr>
            <a:xfrm>
              <a:off x="3372865" y="1864599"/>
              <a:ext cx="4587335" cy="4601336"/>
              <a:chOff x="956247" y="931209"/>
              <a:chExt cx="3850193" cy="4601336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182C5D25-D5EE-AE46-B8FC-AFB8977B89E3}"/>
                  </a:ext>
                </a:extLst>
              </p:cNvPr>
              <p:cNvSpPr/>
              <p:nvPr/>
            </p:nvSpPr>
            <p:spPr>
              <a:xfrm>
                <a:off x="2410112" y="4296608"/>
                <a:ext cx="976002" cy="461837"/>
              </a:xfrm>
              <a:custGeom>
                <a:avLst/>
                <a:gdLst>
                  <a:gd name="connsiteX0" fmla="*/ 0 w 800100"/>
                  <a:gd name="connsiteY0" fmla="*/ 673100 h 711200"/>
                  <a:gd name="connsiteX1" fmla="*/ 50800 w 800100"/>
                  <a:gd name="connsiteY1" fmla="*/ 711200 h 711200"/>
                  <a:gd name="connsiteX2" fmla="*/ 342900 w 800100"/>
                  <a:gd name="connsiteY2" fmla="*/ 698500 h 711200"/>
                  <a:gd name="connsiteX3" fmla="*/ 444500 w 800100"/>
                  <a:gd name="connsiteY3" fmla="*/ 584200 h 711200"/>
                  <a:gd name="connsiteX4" fmla="*/ 469900 w 800100"/>
                  <a:gd name="connsiteY4" fmla="*/ 431800 h 711200"/>
                  <a:gd name="connsiteX5" fmla="*/ 508000 w 800100"/>
                  <a:gd name="connsiteY5" fmla="*/ 203200 h 711200"/>
                  <a:gd name="connsiteX6" fmla="*/ 533400 w 800100"/>
                  <a:gd name="connsiteY6" fmla="*/ 38100 h 711200"/>
                  <a:gd name="connsiteX7" fmla="*/ 584200 w 800100"/>
                  <a:gd name="connsiteY7" fmla="*/ 0 h 711200"/>
                  <a:gd name="connsiteX8" fmla="*/ 647700 w 800100"/>
                  <a:gd name="connsiteY8" fmla="*/ 165100 h 711200"/>
                  <a:gd name="connsiteX9" fmla="*/ 685800 w 800100"/>
                  <a:gd name="connsiteY9" fmla="*/ 406400 h 711200"/>
                  <a:gd name="connsiteX10" fmla="*/ 711200 w 800100"/>
                  <a:gd name="connsiteY10" fmla="*/ 622300 h 711200"/>
                  <a:gd name="connsiteX11" fmla="*/ 800100 w 800100"/>
                  <a:gd name="connsiteY11" fmla="*/ 711200 h 711200"/>
                  <a:gd name="connsiteX12" fmla="*/ 0 w 800100"/>
                  <a:gd name="connsiteY12" fmla="*/ 6731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0100" h="711200">
                    <a:moveTo>
                      <a:pt x="0" y="673100"/>
                    </a:moveTo>
                    <a:lnTo>
                      <a:pt x="50800" y="711200"/>
                    </a:lnTo>
                    <a:lnTo>
                      <a:pt x="342900" y="698500"/>
                    </a:lnTo>
                    <a:lnTo>
                      <a:pt x="444500" y="584200"/>
                    </a:lnTo>
                    <a:lnTo>
                      <a:pt x="469900" y="431800"/>
                    </a:lnTo>
                    <a:lnTo>
                      <a:pt x="508000" y="203200"/>
                    </a:lnTo>
                    <a:lnTo>
                      <a:pt x="533400" y="38100"/>
                    </a:lnTo>
                    <a:lnTo>
                      <a:pt x="584200" y="0"/>
                    </a:lnTo>
                    <a:lnTo>
                      <a:pt x="647700" y="165100"/>
                    </a:lnTo>
                    <a:lnTo>
                      <a:pt x="685800" y="406400"/>
                    </a:lnTo>
                    <a:lnTo>
                      <a:pt x="711200" y="622300"/>
                    </a:lnTo>
                    <a:lnTo>
                      <a:pt x="800100" y="711200"/>
                    </a:lnTo>
                    <a:lnTo>
                      <a:pt x="0" y="673100"/>
                    </a:lnTo>
                    <a:close/>
                  </a:path>
                </a:pathLst>
              </a:custGeom>
              <a:solidFill>
                <a:srgbClr val="2197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D6D507-D1BF-CF4D-96A0-67499DA5C887}"/>
                  </a:ext>
                </a:extLst>
              </p:cNvPr>
              <p:cNvGrpSpPr/>
              <p:nvPr/>
            </p:nvGrpSpPr>
            <p:grpSpPr>
              <a:xfrm>
                <a:off x="956247" y="931209"/>
                <a:ext cx="3850193" cy="4601336"/>
                <a:chOff x="2525700" y="-280140"/>
                <a:chExt cx="4157258" cy="4356677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D914CD97-FD65-F04C-B8D7-A971E1172B99}"/>
                    </a:ext>
                  </a:extLst>
                </p:cNvPr>
                <p:cNvGrpSpPr/>
                <p:nvPr/>
              </p:nvGrpSpPr>
              <p:grpSpPr>
                <a:xfrm>
                  <a:off x="2525700" y="1211394"/>
                  <a:ext cx="4157258" cy="2865143"/>
                  <a:chOff x="4044447" y="2374422"/>
                  <a:chExt cx="3324658" cy="2117438"/>
                </a:xfrm>
              </p:grpSpPr>
              <p:sp>
                <p:nvSpPr>
                  <p:cNvPr id="20" name="Freeform 19">
                    <a:extLst>
                      <a:ext uri="{FF2B5EF4-FFF2-40B4-BE49-F238E27FC236}">
                        <a16:creationId xmlns:a16="http://schemas.microsoft.com/office/drawing/2014/main" id="{39C87B65-E47D-7142-8766-358E33E52B29}"/>
                      </a:ext>
                    </a:extLst>
                  </p:cNvPr>
                  <p:cNvSpPr/>
                  <p:nvPr/>
                </p:nvSpPr>
                <p:spPr>
                  <a:xfrm>
                    <a:off x="5353859" y="3012899"/>
                    <a:ext cx="842782" cy="323165"/>
                  </a:xfrm>
                  <a:custGeom>
                    <a:avLst/>
                    <a:gdLst>
                      <a:gd name="connsiteX0" fmla="*/ 0 w 800100"/>
                      <a:gd name="connsiteY0" fmla="*/ 673100 h 711200"/>
                      <a:gd name="connsiteX1" fmla="*/ 50800 w 800100"/>
                      <a:gd name="connsiteY1" fmla="*/ 711200 h 711200"/>
                      <a:gd name="connsiteX2" fmla="*/ 342900 w 800100"/>
                      <a:gd name="connsiteY2" fmla="*/ 698500 h 711200"/>
                      <a:gd name="connsiteX3" fmla="*/ 444500 w 800100"/>
                      <a:gd name="connsiteY3" fmla="*/ 584200 h 711200"/>
                      <a:gd name="connsiteX4" fmla="*/ 469900 w 800100"/>
                      <a:gd name="connsiteY4" fmla="*/ 431800 h 711200"/>
                      <a:gd name="connsiteX5" fmla="*/ 508000 w 800100"/>
                      <a:gd name="connsiteY5" fmla="*/ 203200 h 711200"/>
                      <a:gd name="connsiteX6" fmla="*/ 533400 w 800100"/>
                      <a:gd name="connsiteY6" fmla="*/ 38100 h 711200"/>
                      <a:gd name="connsiteX7" fmla="*/ 584200 w 800100"/>
                      <a:gd name="connsiteY7" fmla="*/ 0 h 711200"/>
                      <a:gd name="connsiteX8" fmla="*/ 647700 w 800100"/>
                      <a:gd name="connsiteY8" fmla="*/ 165100 h 711200"/>
                      <a:gd name="connsiteX9" fmla="*/ 685800 w 800100"/>
                      <a:gd name="connsiteY9" fmla="*/ 406400 h 711200"/>
                      <a:gd name="connsiteX10" fmla="*/ 711200 w 800100"/>
                      <a:gd name="connsiteY10" fmla="*/ 622300 h 711200"/>
                      <a:gd name="connsiteX11" fmla="*/ 800100 w 800100"/>
                      <a:gd name="connsiteY11" fmla="*/ 711200 h 711200"/>
                      <a:gd name="connsiteX12" fmla="*/ 0 w 800100"/>
                      <a:gd name="connsiteY12" fmla="*/ 673100 h 711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800100" h="711200">
                        <a:moveTo>
                          <a:pt x="0" y="673100"/>
                        </a:moveTo>
                        <a:lnTo>
                          <a:pt x="50800" y="711200"/>
                        </a:lnTo>
                        <a:lnTo>
                          <a:pt x="342900" y="698500"/>
                        </a:lnTo>
                        <a:lnTo>
                          <a:pt x="444500" y="584200"/>
                        </a:lnTo>
                        <a:lnTo>
                          <a:pt x="469900" y="431800"/>
                        </a:lnTo>
                        <a:lnTo>
                          <a:pt x="508000" y="203200"/>
                        </a:lnTo>
                        <a:lnTo>
                          <a:pt x="533400" y="38100"/>
                        </a:lnTo>
                        <a:lnTo>
                          <a:pt x="584200" y="0"/>
                        </a:lnTo>
                        <a:lnTo>
                          <a:pt x="647700" y="165100"/>
                        </a:lnTo>
                        <a:lnTo>
                          <a:pt x="685800" y="406400"/>
                        </a:lnTo>
                        <a:lnTo>
                          <a:pt x="711200" y="622300"/>
                        </a:lnTo>
                        <a:lnTo>
                          <a:pt x="800100" y="711200"/>
                        </a:lnTo>
                        <a:lnTo>
                          <a:pt x="0" y="673100"/>
                        </a:lnTo>
                        <a:close/>
                      </a:path>
                    </a:pathLst>
                  </a:custGeom>
                  <a:solidFill>
                    <a:srgbClr val="5F57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00" dirty="0"/>
                  </a:p>
                </p:txBody>
              </p:sp>
              <p:sp>
                <p:nvSpPr>
                  <p:cNvPr id="21" name="Freeform 20">
                    <a:extLst>
                      <a:ext uri="{FF2B5EF4-FFF2-40B4-BE49-F238E27FC236}">
                        <a16:creationId xmlns:a16="http://schemas.microsoft.com/office/drawing/2014/main" id="{38888CC5-D98F-614E-BC61-9FF3CE351069}"/>
                      </a:ext>
                    </a:extLst>
                  </p:cNvPr>
                  <p:cNvSpPr/>
                  <p:nvPr/>
                </p:nvSpPr>
                <p:spPr>
                  <a:xfrm>
                    <a:off x="5307735" y="3937001"/>
                    <a:ext cx="795473" cy="325284"/>
                  </a:xfrm>
                  <a:custGeom>
                    <a:avLst/>
                    <a:gdLst>
                      <a:gd name="connsiteX0" fmla="*/ 0 w 800100"/>
                      <a:gd name="connsiteY0" fmla="*/ 673100 h 711200"/>
                      <a:gd name="connsiteX1" fmla="*/ 50800 w 800100"/>
                      <a:gd name="connsiteY1" fmla="*/ 711200 h 711200"/>
                      <a:gd name="connsiteX2" fmla="*/ 342900 w 800100"/>
                      <a:gd name="connsiteY2" fmla="*/ 698500 h 711200"/>
                      <a:gd name="connsiteX3" fmla="*/ 444500 w 800100"/>
                      <a:gd name="connsiteY3" fmla="*/ 584200 h 711200"/>
                      <a:gd name="connsiteX4" fmla="*/ 469900 w 800100"/>
                      <a:gd name="connsiteY4" fmla="*/ 431800 h 711200"/>
                      <a:gd name="connsiteX5" fmla="*/ 508000 w 800100"/>
                      <a:gd name="connsiteY5" fmla="*/ 203200 h 711200"/>
                      <a:gd name="connsiteX6" fmla="*/ 533400 w 800100"/>
                      <a:gd name="connsiteY6" fmla="*/ 38100 h 711200"/>
                      <a:gd name="connsiteX7" fmla="*/ 584200 w 800100"/>
                      <a:gd name="connsiteY7" fmla="*/ 0 h 711200"/>
                      <a:gd name="connsiteX8" fmla="*/ 647700 w 800100"/>
                      <a:gd name="connsiteY8" fmla="*/ 165100 h 711200"/>
                      <a:gd name="connsiteX9" fmla="*/ 685800 w 800100"/>
                      <a:gd name="connsiteY9" fmla="*/ 406400 h 711200"/>
                      <a:gd name="connsiteX10" fmla="*/ 711200 w 800100"/>
                      <a:gd name="connsiteY10" fmla="*/ 622300 h 711200"/>
                      <a:gd name="connsiteX11" fmla="*/ 800100 w 800100"/>
                      <a:gd name="connsiteY11" fmla="*/ 711200 h 711200"/>
                      <a:gd name="connsiteX12" fmla="*/ 0 w 800100"/>
                      <a:gd name="connsiteY12" fmla="*/ 673100 h 711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800100" h="711200">
                        <a:moveTo>
                          <a:pt x="0" y="673100"/>
                        </a:moveTo>
                        <a:lnTo>
                          <a:pt x="50800" y="711200"/>
                        </a:lnTo>
                        <a:lnTo>
                          <a:pt x="342900" y="698500"/>
                        </a:lnTo>
                        <a:lnTo>
                          <a:pt x="444500" y="584200"/>
                        </a:lnTo>
                        <a:lnTo>
                          <a:pt x="469900" y="431800"/>
                        </a:lnTo>
                        <a:lnTo>
                          <a:pt x="508000" y="203200"/>
                        </a:lnTo>
                        <a:lnTo>
                          <a:pt x="533400" y="38100"/>
                        </a:lnTo>
                        <a:lnTo>
                          <a:pt x="584200" y="0"/>
                        </a:lnTo>
                        <a:lnTo>
                          <a:pt x="647700" y="165100"/>
                        </a:lnTo>
                        <a:lnTo>
                          <a:pt x="685800" y="406400"/>
                        </a:lnTo>
                        <a:lnTo>
                          <a:pt x="711200" y="622300"/>
                        </a:lnTo>
                        <a:lnTo>
                          <a:pt x="800100" y="711200"/>
                        </a:lnTo>
                        <a:lnTo>
                          <a:pt x="0" y="673100"/>
                        </a:lnTo>
                        <a:close/>
                      </a:path>
                    </a:pathLst>
                  </a:custGeom>
                  <a:solidFill>
                    <a:srgbClr val="5F57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A9856CA-D7D5-C246-985D-4EDF22D83B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92463" y="3952929"/>
                    <a:ext cx="2600663" cy="1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B13E0CEB-ECB8-2D4D-B637-286AEA9FF0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84599" y="4259543"/>
                    <a:ext cx="2608528" cy="2742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541A358-25FB-A147-BEF4-F2BD492DC26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626897" y="3778947"/>
                    <a:ext cx="1130463" cy="2953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H3K27m3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3136143-9B1E-214D-88E0-152828EC2371}"/>
                      </a:ext>
                    </a:extLst>
                  </p:cNvPr>
                  <p:cNvSpPr txBox="1"/>
                  <p:nvPr/>
                </p:nvSpPr>
                <p:spPr>
                  <a:xfrm>
                    <a:off x="4341239" y="3606996"/>
                    <a:ext cx="981843" cy="27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Naive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B909678-94E0-6A45-AC5C-B430ADCFB91F}"/>
                      </a:ext>
                    </a:extLst>
                  </p:cNvPr>
                  <p:cNvSpPr txBox="1"/>
                  <p:nvPr/>
                </p:nvSpPr>
                <p:spPr>
                  <a:xfrm>
                    <a:off x="4284086" y="3957578"/>
                    <a:ext cx="981843" cy="27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Formative</a:t>
                    </a:r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D779055A-3E2E-4A4B-8399-F13A7DE28CBD}"/>
                      </a:ext>
                    </a:extLst>
                  </p:cNvPr>
                  <p:cNvSpPr/>
                  <p:nvPr/>
                </p:nvSpPr>
                <p:spPr>
                  <a:xfrm>
                    <a:off x="5332351" y="2653229"/>
                    <a:ext cx="842782" cy="323165"/>
                  </a:xfrm>
                  <a:custGeom>
                    <a:avLst/>
                    <a:gdLst>
                      <a:gd name="connsiteX0" fmla="*/ 0 w 800100"/>
                      <a:gd name="connsiteY0" fmla="*/ 673100 h 711200"/>
                      <a:gd name="connsiteX1" fmla="*/ 50800 w 800100"/>
                      <a:gd name="connsiteY1" fmla="*/ 711200 h 711200"/>
                      <a:gd name="connsiteX2" fmla="*/ 342900 w 800100"/>
                      <a:gd name="connsiteY2" fmla="*/ 698500 h 711200"/>
                      <a:gd name="connsiteX3" fmla="*/ 444500 w 800100"/>
                      <a:gd name="connsiteY3" fmla="*/ 584200 h 711200"/>
                      <a:gd name="connsiteX4" fmla="*/ 469900 w 800100"/>
                      <a:gd name="connsiteY4" fmla="*/ 431800 h 711200"/>
                      <a:gd name="connsiteX5" fmla="*/ 508000 w 800100"/>
                      <a:gd name="connsiteY5" fmla="*/ 203200 h 711200"/>
                      <a:gd name="connsiteX6" fmla="*/ 533400 w 800100"/>
                      <a:gd name="connsiteY6" fmla="*/ 38100 h 711200"/>
                      <a:gd name="connsiteX7" fmla="*/ 584200 w 800100"/>
                      <a:gd name="connsiteY7" fmla="*/ 0 h 711200"/>
                      <a:gd name="connsiteX8" fmla="*/ 647700 w 800100"/>
                      <a:gd name="connsiteY8" fmla="*/ 165100 h 711200"/>
                      <a:gd name="connsiteX9" fmla="*/ 685800 w 800100"/>
                      <a:gd name="connsiteY9" fmla="*/ 406400 h 711200"/>
                      <a:gd name="connsiteX10" fmla="*/ 711200 w 800100"/>
                      <a:gd name="connsiteY10" fmla="*/ 622300 h 711200"/>
                      <a:gd name="connsiteX11" fmla="*/ 800100 w 800100"/>
                      <a:gd name="connsiteY11" fmla="*/ 711200 h 711200"/>
                      <a:gd name="connsiteX12" fmla="*/ 0 w 800100"/>
                      <a:gd name="connsiteY12" fmla="*/ 673100 h 711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800100" h="711200">
                        <a:moveTo>
                          <a:pt x="0" y="673100"/>
                        </a:moveTo>
                        <a:lnTo>
                          <a:pt x="50800" y="711200"/>
                        </a:lnTo>
                        <a:lnTo>
                          <a:pt x="342900" y="698500"/>
                        </a:lnTo>
                        <a:lnTo>
                          <a:pt x="444500" y="584200"/>
                        </a:lnTo>
                        <a:lnTo>
                          <a:pt x="469900" y="431800"/>
                        </a:lnTo>
                        <a:lnTo>
                          <a:pt x="508000" y="203200"/>
                        </a:lnTo>
                        <a:lnTo>
                          <a:pt x="533400" y="38100"/>
                        </a:lnTo>
                        <a:lnTo>
                          <a:pt x="584200" y="0"/>
                        </a:lnTo>
                        <a:lnTo>
                          <a:pt x="647700" y="165100"/>
                        </a:lnTo>
                        <a:lnTo>
                          <a:pt x="685800" y="406400"/>
                        </a:lnTo>
                        <a:lnTo>
                          <a:pt x="711200" y="622300"/>
                        </a:lnTo>
                        <a:lnTo>
                          <a:pt x="800100" y="711200"/>
                        </a:lnTo>
                        <a:lnTo>
                          <a:pt x="0" y="673100"/>
                        </a:lnTo>
                        <a:close/>
                      </a:path>
                    </a:pathLst>
                  </a:custGeom>
                  <a:solidFill>
                    <a:srgbClr val="2197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00" dirty="0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A843D0D1-13E0-DE46-B0C0-76EEDB2126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84600" y="2971691"/>
                    <a:ext cx="2684505" cy="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7E089F6-9A4C-5948-85E2-5B3D39634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76736" y="3336064"/>
                    <a:ext cx="2608528" cy="1345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3A9C7BF-53EE-654D-A01C-5B95A19D7A3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84392" y="2840533"/>
                    <a:ext cx="1227585" cy="2953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H3K4m3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ED95145-E285-504E-B8BA-2F594F4ADE2D}"/>
                      </a:ext>
                    </a:extLst>
                  </p:cNvPr>
                  <p:cNvSpPr txBox="1"/>
                  <p:nvPr/>
                </p:nvSpPr>
                <p:spPr>
                  <a:xfrm>
                    <a:off x="4341238" y="2674976"/>
                    <a:ext cx="981843" cy="27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Naive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C99A53D-1611-8143-8BB1-28323BCB250E}"/>
                      </a:ext>
                    </a:extLst>
                  </p:cNvPr>
                  <p:cNvSpPr txBox="1"/>
                  <p:nvPr/>
                </p:nvSpPr>
                <p:spPr>
                  <a:xfrm>
                    <a:off x="4329151" y="3015584"/>
                    <a:ext cx="981843" cy="27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Formative</a:t>
                    </a:r>
                  </a:p>
                </p:txBody>
              </p:sp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853DABD-F04F-AC43-BD0B-2F4771726666}"/>
                    </a:ext>
                  </a:extLst>
                </p:cNvPr>
                <p:cNvSpPr/>
                <p:nvPr/>
              </p:nvSpPr>
              <p:spPr>
                <a:xfrm>
                  <a:off x="4592664" y="35941"/>
                  <a:ext cx="624207" cy="14020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D9E4D4C-2E41-2D49-B9CC-0AE20BD44962}"/>
                    </a:ext>
                  </a:extLst>
                </p:cNvPr>
                <p:cNvSpPr txBox="1"/>
                <p:nvPr/>
              </p:nvSpPr>
              <p:spPr>
                <a:xfrm>
                  <a:off x="4437180" y="-280140"/>
                  <a:ext cx="1559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promoter</a:t>
                  </a:r>
                </a:p>
              </p:txBody>
            </p:sp>
          </p:grpSp>
        </p:grp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28A9AD3E-B2BF-6F4C-A0D8-E88CD6B93187}"/>
                </a:ext>
              </a:extLst>
            </p:cNvPr>
            <p:cNvSpPr/>
            <p:nvPr/>
          </p:nvSpPr>
          <p:spPr>
            <a:xfrm rot="10800000" flipV="1">
              <a:off x="6016833" y="2626063"/>
              <a:ext cx="651221" cy="364983"/>
            </a:xfrm>
            <a:prstGeom prst="blockArc">
              <a:avLst>
                <a:gd name="adj1" fmla="val 10753676"/>
                <a:gd name="adj2" fmla="val 3758"/>
                <a:gd name="adj3" fmla="val 14047"/>
              </a:avLst>
            </a:prstGeom>
            <a:solidFill>
              <a:srgbClr val="219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Block Arc 37">
              <a:extLst>
                <a:ext uri="{FF2B5EF4-FFF2-40B4-BE49-F238E27FC236}">
                  <a16:creationId xmlns:a16="http://schemas.microsoft.com/office/drawing/2014/main" id="{CD745BAD-9643-E34E-9DBE-4926AD62E621}"/>
                </a:ext>
              </a:extLst>
            </p:cNvPr>
            <p:cNvSpPr/>
            <p:nvPr/>
          </p:nvSpPr>
          <p:spPr>
            <a:xfrm rot="10800000" flipV="1">
              <a:off x="4747088" y="2417884"/>
              <a:ext cx="1280641" cy="838176"/>
            </a:xfrm>
            <a:prstGeom prst="blockArc">
              <a:avLst>
                <a:gd name="adj1" fmla="val 10753676"/>
                <a:gd name="adj2" fmla="val 3428"/>
                <a:gd name="adj3" fmla="val 3731"/>
              </a:avLst>
            </a:prstGeom>
            <a:solidFill>
              <a:srgbClr val="219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E8EEE8-393D-BB41-A4D1-80B620EAC7F2}"/>
                </a:ext>
              </a:extLst>
            </p:cNvPr>
            <p:cNvSpPr txBox="1"/>
            <p:nvPr/>
          </p:nvSpPr>
          <p:spPr>
            <a:xfrm rot="16200000">
              <a:off x="2718565" y="2752981"/>
              <a:ext cx="175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Interactions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AADAD6-21A3-9C48-8E62-C905AED79BC2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24" y="2862161"/>
              <a:ext cx="3704057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887B25-0A23-1041-9C52-055D451B9E3D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24" y="3405387"/>
              <a:ext cx="3704057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BA3536BA-D3C0-094C-9203-16A4CD4CE634}"/>
                </a:ext>
              </a:extLst>
            </p:cNvPr>
            <p:cNvSpPr/>
            <p:nvPr/>
          </p:nvSpPr>
          <p:spPr>
            <a:xfrm rot="10800000" flipV="1">
              <a:off x="5994196" y="3075772"/>
              <a:ext cx="1476385" cy="532032"/>
            </a:xfrm>
            <a:prstGeom prst="blockArc">
              <a:avLst>
                <a:gd name="adj1" fmla="val 10851744"/>
                <a:gd name="adj2" fmla="val 22932"/>
                <a:gd name="adj3" fmla="val 14129"/>
              </a:avLst>
            </a:prstGeom>
            <a:solidFill>
              <a:srgbClr val="5F5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A98111-C674-0744-A3B8-0AD32F5E7CB5}"/>
                </a:ext>
              </a:extLst>
            </p:cNvPr>
            <p:cNvSpPr txBox="1"/>
            <p:nvPr/>
          </p:nvSpPr>
          <p:spPr>
            <a:xfrm>
              <a:off x="3750823" y="2493976"/>
              <a:ext cx="1354739" cy="390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Naive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6545C9-5773-E746-B667-09F602056800}"/>
                </a:ext>
              </a:extLst>
            </p:cNvPr>
            <p:cNvSpPr txBox="1"/>
            <p:nvPr/>
          </p:nvSpPr>
          <p:spPr>
            <a:xfrm>
              <a:off x="3734145" y="2980741"/>
              <a:ext cx="1354739" cy="390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Formative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A4893E9-7BD4-D14D-9B2A-BE4EEAEFA13E}"/>
                </a:ext>
              </a:extLst>
            </p:cNvPr>
            <p:cNvSpPr txBox="1"/>
            <p:nvPr/>
          </p:nvSpPr>
          <p:spPr>
            <a:xfrm>
              <a:off x="4018743" y="1471203"/>
              <a:ext cx="38366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aramond" panose="02020404030301010803" pitchFamily="18" charset="0"/>
                </a:rPr>
                <a:t>“N + F Specific”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0171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6FB6-7960-084B-8085-E4115DCA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78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Gene Level Interaction Types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E24E82-3454-FE43-8538-EBF3C39C5CF8}"/>
              </a:ext>
            </a:extLst>
          </p:cNvPr>
          <p:cNvGrpSpPr/>
          <p:nvPr/>
        </p:nvGrpSpPr>
        <p:grpSpPr>
          <a:xfrm>
            <a:off x="3372865" y="1329698"/>
            <a:ext cx="4587335" cy="5021936"/>
            <a:chOff x="3372865" y="1443999"/>
            <a:chExt cx="4587335" cy="502193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FB284E-7B31-E746-9C26-D3A17DC00C24}"/>
                </a:ext>
              </a:extLst>
            </p:cNvPr>
            <p:cNvGrpSpPr/>
            <p:nvPr/>
          </p:nvGrpSpPr>
          <p:grpSpPr>
            <a:xfrm>
              <a:off x="3372865" y="1864599"/>
              <a:ext cx="4587335" cy="4601336"/>
              <a:chOff x="956247" y="931209"/>
              <a:chExt cx="3850193" cy="4601336"/>
            </a:xfrm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182C5D25-D5EE-AE46-B8FC-AFB8977B89E3}"/>
                  </a:ext>
                </a:extLst>
              </p:cNvPr>
              <p:cNvSpPr/>
              <p:nvPr/>
            </p:nvSpPr>
            <p:spPr>
              <a:xfrm>
                <a:off x="2410112" y="4296608"/>
                <a:ext cx="976002" cy="461837"/>
              </a:xfrm>
              <a:custGeom>
                <a:avLst/>
                <a:gdLst>
                  <a:gd name="connsiteX0" fmla="*/ 0 w 800100"/>
                  <a:gd name="connsiteY0" fmla="*/ 673100 h 711200"/>
                  <a:gd name="connsiteX1" fmla="*/ 50800 w 800100"/>
                  <a:gd name="connsiteY1" fmla="*/ 711200 h 711200"/>
                  <a:gd name="connsiteX2" fmla="*/ 342900 w 800100"/>
                  <a:gd name="connsiteY2" fmla="*/ 698500 h 711200"/>
                  <a:gd name="connsiteX3" fmla="*/ 444500 w 800100"/>
                  <a:gd name="connsiteY3" fmla="*/ 584200 h 711200"/>
                  <a:gd name="connsiteX4" fmla="*/ 469900 w 800100"/>
                  <a:gd name="connsiteY4" fmla="*/ 431800 h 711200"/>
                  <a:gd name="connsiteX5" fmla="*/ 508000 w 800100"/>
                  <a:gd name="connsiteY5" fmla="*/ 203200 h 711200"/>
                  <a:gd name="connsiteX6" fmla="*/ 533400 w 800100"/>
                  <a:gd name="connsiteY6" fmla="*/ 38100 h 711200"/>
                  <a:gd name="connsiteX7" fmla="*/ 584200 w 800100"/>
                  <a:gd name="connsiteY7" fmla="*/ 0 h 711200"/>
                  <a:gd name="connsiteX8" fmla="*/ 647700 w 800100"/>
                  <a:gd name="connsiteY8" fmla="*/ 165100 h 711200"/>
                  <a:gd name="connsiteX9" fmla="*/ 685800 w 800100"/>
                  <a:gd name="connsiteY9" fmla="*/ 406400 h 711200"/>
                  <a:gd name="connsiteX10" fmla="*/ 711200 w 800100"/>
                  <a:gd name="connsiteY10" fmla="*/ 622300 h 711200"/>
                  <a:gd name="connsiteX11" fmla="*/ 800100 w 800100"/>
                  <a:gd name="connsiteY11" fmla="*/ 711200 h 711200"/>
                  <a:gd name="connsiteX12" fmla="*/ 0 w 800100"/>
                  <a:gd name="connsiteY12" fmla="*/ 6731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00100" h="711200">
                    <a:moveTo>
                      <a:pt x="0" y="673100"/>
                    </a:moveTo>
                    <a:lnTo>
                      <a:pt x="50800" y="711200"/>
                    </a:lnTo>
                    <a:lnTo>
                      <a:pt x="342900" y="698500"/>
                    </a:lnTo>
                    <a:lnTo>
                      <a:pt x="444500" y="584200"/>
                    </a:lnTo>
                    <a:lnTo>
                      <a:pt x="469900" y="431800"/>
                    </a:lnTo>
                    <a:lnTo>
                      <a:pt x="508000" y="203200"/>
                    </a:lnTo>
                    <a:lnTo>
                      <a:pt x="533400" y="38100"/>
                    </a:lnTo>
                    <a:lnTo>
                      <a:pt x="584200" y="0"/>
                    </a:lnTo>
                    <a:lnTo>
                      <a:pt x="647700" y="165100"/>
                    </a:lnTo>
                    <a:lnTo>
                      <a:pt x="685800" y="406400"/>
                    </a:lnTo>
                    <a:lnTo>
                      <a:pt x="711200" y="622300"/>
                    </a:lnTo>
                    <a:lnTo>
                      <a:pt x="800100" y="711200"/>
                    </a:lnTo>
                    <a:lnTo>
                      <a:pt x="0" y="673100"/>
                    </a:lnTo>
                    <a:close/>
                  </a:path>
                </a:pathLst>
              </a:custGeom>
              <a:solidFill>
                <a:srgbClr val="2197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 dirty="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D6D507-D1BF-CF4D-96A0-67499DA5C887}"/>
                  </a:ext>
                </a:extLst>
              </p:cNvPr>
              <p:cNvGrpSpPr/>
              <p:nvPr/>
            </p:nvGrpSpPr>
            <p:grpSpPr>
              <a:xfrm>
                <a:off x="956247" y="931209"/>
                <a:ext cx="3850193" cy="4601336"/>
                <a:chOff x="2525700" y="-280140"/>
                <a:chExt cx="4157258" cy="4356677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D914CD97-FD65-F04C-B8D7-A971E1172B99}"/>
                    </a:ext>
                  </a:extLst>
                </p:cNvPr>
                <p:cNvGrpSpPr/>
                <p:nvPr/>
              </p:nvGrpSpPr>
              <p:grpSpPr>
                <a:xfrm>
                  <a:off x="2525700" y="1211394"/>
                  <a:ext cx="4157258" cy="2865143"/>
                  <a:chOff x="4044447" y="2374422"/>
                  <a:chExt cx="3324658" cy="2117438"/>
                </a:xfrm>
              </p:grpSpPr>
              <p:sp>
                <p:nvSpPr>
                  <p:cNvPr id="20" name="Freeform 19">
                    <a:extLst>
                      <a:ext uri="{FF2B5EF4-FFF2-40B4-BE49-F238E27FC236}">
                        <a16:creationId xmlns:a16="http://schemas.microsoft.com/office/drawing/2014/main" id="{39C87B65-E47D-7142-8766-358E33E52B29}"/>
                      </a:ext>
                    </a:extLst>
                  </p:cNvPr>
                  <p:cNvSpPr/>
                  <p:nvPr/>
                </p:nvSpPr>
                <p:spPr>
                  <a:xfrm>
                    <a:off x="5353859" y="3012899"/>
                    <a:ext cx="842782" cy="323165"/>
                  </a:xfrm>
                  <a:custGeom>
                    <a:avLst/>
                    <a:gdLst>
                      <a:gd name="connsiteX0" fmla="*/ 0 w 800100"/>
                      <a:gd name="connsiteY0" fmla="*/ 673100 h 711200"/>
                      <a:gd name="connsiteX1" fmla="*/ 50800 w 800100"/>
                      <a:gd name="connsiteY1" fmla="*/ 711200 h 711200"/>
                      <a:gd name="connsiteX2" fmla="*/ 342900 w 800100"/>
                      <a:gd name="connsiteY2" fmla="*/ 698500 h 711200"/>
                      <a:gd name="connsiteX3" fmla="*/ 444500 w 800100"/>
                      <a:gd name="connsiteY3" fmla="*/ 584200 h 711200"/>
                      <a:gd name="connsiteX4" fmla="*/ 469900 w 800100"/>
                      <a:gd name="connsiteY4" fmla="*/ 431800 h 711200"/>
                      <a:gd name="connsiteX5" fmla="*/ 508000 w 800100"/>
                      <a:gd name="connsiteY5" fmla="*/ 203200 h 711200"/>
                      <a:gd name="connsiteX6" fmla="*/ 533400 w 800100"/>
                      <a:gd name="connsiteY6" fmla="*/ 38100 h 711200"/>
                      <a:gd name="connsiteX7" fmla="*/ 584200 w 800100"/>
                      <a:gd name="connsiteY7" fmla="*/ 0 h 711200"/>
                      <a:gd name="connsiteX8" fmla="*/ 647700 w 800100"/>
                      <a:gd name="connsiteY8" fmla="*/ 165100 h 711200"/>
                      <a:gd name="connsiteX9" fmla="*/ 685800 w 800100"/>
                      <a:gd name="connsiteY9" fmla="*/ 406400 h 711200"/>
                      <a:gd name="connsiteX10" fmla="*/ 711200 w 800100"/>
                      <a:gd name="connsiteY10" fmla="*/ 622300 h 711200"/>
                      <a:gd name="connsiteX11" fmla="*/ 800100 w 800100"/>
                      <a:gd name="connsiteY11" fmla="*/ 711200 h 711200"/>
                      <a:gd name="connsiteX12" fmla="*/ 0 w 800100"/>
                      <a:gd name="connsiteY12" fmla="*/ 673100 h 711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800100" h="711200">
                        <a:moveTo>
                          <a:pt x="0" y="673100"/>
                        </a:moveTo>
                        <a:lnTo>
                          <a:pt x="50800" y="711200"/>
                        </a:lnTo>
                        <a:lnTo>
                          <a:pt x="342900" y="698500"/>
                        </a:lnTo>
                        <a:lnTo>
                          <a:pt x="444500" y="584200"/>
                        </a:lnTo>
                        <a:lnTo>
                          <a:pt x="469900" y="431800"/>
                        </a:lnTo>
                        <a:lnTo>
                          <a:pt x="508000" y="203200"/>
                        </a:lnTo>
                        <a:lnTo>
                          <a:pt x="533400" y="38100"/>
                        </a:lnTo>
                        <a:lnTo>
                          <a:pt x="584200" y="0"/>
                        </a:lnTo>
                        <a:lnTo>
                          <a:pt x="647700" y="165100"/>
                        </a:lnTo>
                        <a:lnTo>
                          <a:pt x="685800" y="406400"/>
                        </a:lnTo>
                        <a:lnTo>
                          <a:pt x="711200" y="622300"/>
                        </a:lnTo>
                        <a:lnTo>
                          <a:pt x="800100" y="711200"/>
                        </a:lnTo>
                        <a:lnTo>
                          <a:pt x="0" y="673100"/>
                        </a:lnTo>
                        <a:close/>
                      </a:path>
                    </a:pathLst>
                  </a:custGeom>
                  <a:solidFill>
                    <a:srgbClr val="5F57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00" dirty="0"/>
                  </a:p>
                </p:txBody>
              </p:sp>
              <p:sp>
                <p:nvSpPr>
                  <p:cNvPr id="21" name="Freeform 20">
                    <a:extLst>
                      <a:ext uri="{FF2B5EF4-FFF2-40B4-BE49-F238E27FC236}">
                        <a16:creationId xmlns:a16="http://schemas.microsoft.com/office/drawing/2014/main" id="{38888CC5-D98F-614E-BC61-9FF3CE351069}"/>
                      </a:ext>
                    </a:extLst>
                  </p:cNvPr>
                  <p:cNvSpPr/>
                  <p:nvPr/>
                </p:nvSpPr>
                <p:spPr>
                  <a:xfrm>
                    <a:off x="5307735" y="3937001"/>
                    <a:ext cx="795473" cy="325284"/>
                  </a:xfrm>
                  <a:custGeom>
                    <a:avLst/>
                    <a:gdLst>
                      <a:gd name="connsiteX0" fmla="*/ 0 w 800100"/>
                      <a:gd name="connsiteY0" fmla="*/ 673100 h 711200"/>
                      <a:gd name="connsiteX1" fmla="*/ 50800 w 800100"/>
                      <a:gd name="connsiteY1" fmla="*/ 711200 h 711200"/>
                      <a:gd name="connsiteX2" fmla="*/ 342900 w 800100"/>
                      <a:gd name="connsiteY2" fmla="*/ 698500 h 711200"/>
                      <a:gd name="connsiteX3" fmla="*/ 444500 w 800100"/>
                      <a:gd name="connsiteY3" fmla="*/ 584200 h 711200"/>
                      <a:gd name="connsiteX4" fmla="*/ 469900 w 800100"/>
                      <a:gd name="connsiteY4" fmla="*/ 431800 h 711200"/>
                      <a:gd name="connsiteX5" fmla="*/ 508000 w 800100"/>
                      <a:gd name="connsiteY5" fmla="*/ 203200 h 711200"/>
                      <a:gd name="connsiteX6" fmla="*/ 533400 w 800100"/>
                      <a:gd name="connsiteY6" fmla="*/ 38100 h 711200"/>
                      <a:gd name="connsiteX7" fmla="*/ 584200 w 800100"/>
                      <a:gd name="connsiteY7" fmla="*/ 0 h 711200"/>
                      <a:gd name="connsiteX8" fmla="*/ 647700 w 800100"/>
                      <a:gd name="connsiteY8" fmla="*/ 165100 h 711200"/>
                      <a:gd name="connsiteX9" fmla="*/ 685800 w 800100"/>
                      <a:gd name="connsiteY9" fmla="*/ 406400 h 711200"/>
                      <a:gd name="connsiteX10" fmla="*/ 711200 w 800100"/>
                      <a:gd name="connsiteY10" fmla="*/ 622300 h 711200"/>
                      <a:gd name="connsiteX11" fmla="*/ 800100 w 800100"/>
                      <a:gd name="connsiteY11" fmla="*/ 711200 h 711200"/>
                      <a:gd name="connsiteX12" fmla="*/ 0 w 800100"/>
                      <a:gd name="connsiteY12" fmla="*/ 673100 h 711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800100" h="711200">
                        <a:moveTo>
                          <a:pt x="0" y="673100"/>
                        </a:moveTo>
                        <a:lnTo>
                          <a:pt x="50800" y="711200"/>
                        </a:lnTo>
                        <a:lnTo>
                          <a:pt x="342900" y="698500"/>
                        </a:lnTo>
                        <a:lnTo>
                          <a:pt x="444500" y="584200"/>
                        </a:lnTo>
                        <a:lnTo>
                          <a:pt x="469900" y="431800"/>
                        </a:lnTo>
                        <a:lnTo>
                          <a:pt x="508000" y="203200"/>
                        </a:lnTo>
                        <a:lnTo>
                          <a:pt x="533400" y="38100"/>
                        </a:lnTo>
                        <a:lnTo>
                          <a:pt x="584200" y="0"/>
                        </a:lnTo>
                        <a:lnTo>
                          <a:pt x="647700" y="165100"/>
                        </a:lnTo>
                        <a:lnTo>
                          <a:pt x="685800" y="406400"/>
                        </a:lnTo>
                        <a:lnTo>
                          <a:pt x="711200" y="622300"/>
                        </a:lnTo>
                        <a:lnTo>
                          <a:pt x="800100" y="711200"/>
                        </a:lnTo>
                        <a:lnTo>
                          <a:pt x="0" y="673100"/>
                        </a:lnTo>
                        <a:close/>
                      </a:path>
                    </a:pathLst>
                  </a:custGeom>
                  <a:solidFill>
                    <a:srgbClr val="5F57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A9856CA-D7D5-C246-985D-4EDF22D83B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92463" y="3952929"/>
                    <a:ext cx="2600663" cy="1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B13E0CEB-ECB8-2D4D-B637-286AEA9FF0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84599" y="4259543"/>
                    <a:ext cx="2608528" cy="2742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541A358-25FB-A147-BEF4-F2BD492DC26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626897" y="3778947"/>
                    <a:ext cx="1130463" cy="2953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H3K27m3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3136143-9B1E-214D-88E0-152828EC2371}"/>
                      </a:ext>
                    </a:extLst>
                  </p:cNvPr>
                  <p:cNvSpPr txBox="1"/>
                  <p:nvPr/>
                </p:nvSpPr>
                <p:spPr>
                  <a:xfrm>
                    <a:off x="4341239" y="3606996"/>
                    <a:ext cx="981843" cy="27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Naive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B909678-94E0-6A45-AC5C-B430ADCFB91F}"/>
                      </a:ext>
                    </a:extLst>
                  </p:cNvPr>
                  <p:cNvSpPr txBox="1"/>
                  <p:nvPr/>
                </p:nvSpPr>
                <p:spPr>
                  <a:xfrm>
                    <a:off x="4284086" y="3957578"/>
                    <a:ext cx="981843" cy="27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Formative</a:t>
                    </a:r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D779055A-3E2E-4A4B-8399-F13A7DE28CBD}"/>
                      </a:ext>
                    </a:extLst>
                  </p:cNvPr>
                  <p:cNvSpPr/>
                  <p:nvPr/>
                </p:nvSpPr>
                <p:spPr>
                  <a:xfrm>
                    <a:off x="5332351" y="2653229"/>
                    <a:ext cx="842782" cy="323165"/>
                  </a:xfrm>
                  <a:custGeom>
                    <a:avLst/>
                    <a:gdLst>
                      <a:gd name="connsiteX0" fmla="*/ 0 w 800100"/>
                      <a:gd name="connsiteY0" fmla="*/ 673100 h 711200"/>
                      <a:gd name="connsiteX1" fmla="*/ 50800 w 800100"/>
                      <a:gd name="connsiteY1" fmla="*/ 711200 h 711200"/>
                      <a:gd name="connsiteX2" fmla="*/ 342900 w 800100"/>
                      <a:gd name="connsiteY2" fmla="*/ 698500 h 711200"/>
                      <a:gd name="connsiteX3" fmla="*/ 444500 w 800100"/>
                      <a:gd name="connsiteY3" fmla="*/ 584200 h 711200"/>
                      <a:gd name="connsiteX4" fmla="*/ 469900 w 800100"/>
                      <a:gd name="connsiteY4" fmla="*/ 431800 h 711200"/>
                      <a:gd name="connsiteX5" fmla="*/ 508000 w 800100"/>
                      <a:gd name="connsiteY5" fmla="*/ 203200 h 711200"/>
                      <a:gd name="connsiteX6" fmla="*/ 533400 w 800100"/>
                      <a:gd name="connsiteY6" fmla="*/ 38100 h 711200"/>
                      <a:gd name="connsiteX7" fmla="*/ 584200 w 800100"/>
                      <a:gd name="connsiteY7" fmla="*/ 0 h 711200"/>
                      <a:gd name="connsiteX8" fmla="*/ 647700 w 800100"/>
                      <a:gd name="connsiteY8" fmla="*/ 165100 h 711200"/>
                      <a:gd name="connsiteX9" fmla="*/ 685800 w 800100"/>
                      <a:gd name="connsiteY9" fmla="*/ 406400 h 711200"/>
                      <a:gd name="connsiteX10" fmla="*/ 711200 w 800100"/>
                      <a:gd name="connsiteY10" fmla="*/ 622300 h 711200"/>
                      <a:gd name="connsiteX11" fmla="*/ 800100 w 800100"/>
                      <a:gd name="connsiteY11" fmla="*/ 711200 h 711200"/>
                      <a:gd name="connsiteX12" fmla="*/ 0 w 800100"/>
                      <a:gd name="connsiteY12" fmla="*/ 673100 h 711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800100" h="711200">
                        <a:moveTo>
                          <a:pt x="0" y="673100"/>
                        </a:moveTo>
                        <a:lnTo>
                          <a:pt x="50800" y="711200"/>
                        </a:lnTo>
                        <a:lnTo>
                          <a:pt x="342900" y="698500"/>
                        </a:lnTo>
                        <a:lnTo>
                          <a:pt x="444500" y="584200"/>
                        </a:lnTo>
                        <a:lnTo>
                          <a:pt x="469900" y="431800"/>
                        </a:lnTo>
                        <a:lnTo>
                          <a:pt x="508000" y="203200"/>
                        </a:lnTo>
                        <a:lnTo>
                          <a:pt x="533400" y="38100"/>
                        </a:lnTo>
                        <a:lnTo>
                          <a:pt x="584200" y="0"/>
                        </a:lnTo>
                        <a:lnTo>
                          <a:pt x="647700" y="165100"/>
                        </a:lnTo>
                        <a:lnTo>
                          <a:pt x="685800" y="406400"/>
                        </a:lnTo>
                        <a:lnTo>
                          <a:pt x="711200" y="622300"/>
                        </a:lnTo>
                        <a:lnTo>
                          <a:pt x="800100" y="711200"/>
                        </a:lnTo>
                        <a:lnTo>
                          <a:pt x="0" y="673100"/>
                        </a:lnTo>
                        <a:close/>
                      </a:path>
                    </a:pathLst>
                  </a:custGeom>
                  <a:solidFill>
                    <a:srgbClr val="21972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00" dirty="0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A843D0D1-13E0-DE46-B0C0-76EEDB2126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84600" y="2971691"/>
                    <a:ext cx="2684505" cy="0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7E089F6-9A4C-5948-85E2-5B3D39634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76736" y="3336064"/>
                    <a:ext cx="2608528" cy="1345"/>
                  </a:xfrm>
                  <a:prstGeom prst="line">
                    <a:avLst/>
                  </a:prstGeom>
                  <a:ln w="412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3A9C7BF-53EE-654D-A01C-5B95A19D7A3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584392" y="2840533"/>
                    <a:ext cx="1227585" cy="2953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H3K4m3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ED95145-E285-504E-B8BA-2F594F4ADE2D}"/>
                      </a:ext>
                    </a:extLst>
                  </p:cNvPr>
                  <p:cNvSpPr txBox="1"/>
                  <p:nvPr/>
                </p:nvSpPr>
                <p:spPr>
                  <a:xfrm>
                    <a:off x="4341238" y="2674976"/>
                    <a:ext cx="981843" cy="27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Naive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C99A53D-1611-8143-8BB1-28323BCB250E}"/>
                      </a:ext>
                    </a:extLst>
                  </p:cNvPr>
                  <p:cNvSpPr txBox="1"/>
                  <p:nvPr/>
                </p:nvSpPr>
                <p:spPr>
                  <a:xfrm>
                    <a:off x="4329151" y="3015584"/>
                    <a:ext cx="981843" cy="2729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Formative</a:t>
                    </a:r>
                  </a:p>
                </p:txBody>
              </p:sp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853DABD-F04F-AC43-BD0B-2F4771726666}"/>
                    </a:ext>
                  </a:extLst>
                </p:cNvPr>
                <p:cNvSpPr/>
                <p:nvPr/>
              </p:nvSpPr>
              <p:spPr>
                <a:xfrm>
                  <a:off x="4592664" y="35941"/>
                  <a:ext cx="624207" cy="14020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D9E4D4C-2E41-2D49-B9CC-0AE20BD44962}"/>
                    </a:ext>
                  </a:extLst>
                </p:cNvPr>
                <p:cNvSpPr txBox="1"/>
                <p:nvPr/>
              </p:nvSpPr>
              <p:spPr>
                <a:xfrm>
                  <a:off x="4437180" y="-280140"/>
                  <a:ext cx="15593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promoter</a:t>
                  </a:r>
                </a:p>
              </p:txBody>
            </p:sp>
          </p:grpSp>
        </p:grp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28A9AD3E-B2BF-6F4C-A0D8-E88CD6B93187}"/>
                </a:ext>
              </a:extLst>
            </p:cNvPr>
            <p:cNvSpPr/>
            <p:nvPr/>
          </p:nvSpPr>
          <p:spPr>
            <a:xfrm rot="10800000" flipV="1">
              <a:off x="6016833" y="2626063"/>
              <a:ext cx="651221" cy="364983"/>
            </a:xfrm>
            <a:prstGeom prst="blockArc">
              <a:avLst>
                <a:gd name="adj1" fmla="val 10753676"/>
                <a:gd name="adj2" fmla="val 3758"/>
                <a:gd name="adj3" fmla="val 14047"/>
              </a:avLst>
            </a:prstGeom>
            <a:solidFill>
              <a:srgbClr val="219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Block Arc 37">
              <a:extLst>
                <a:ext uri="{FF2B5EF4-FFF2-40B4-BE49-F238E27FC236}">
                  <a16:creationId xmlns:a16="http://schemas.microsoft.com/office/drawing/2014/main" id="{CD745BAD-9643-E34E-9DBE-4926AD62E621}"/>
                </a:ext>
              </a:extLst>
            </p:cNvPr>
            <p:cNvSpPr/>
            <p:nvPr/>
          </p:nvSpPr>
          <p:spPr>
            <a:xfrm rot="10800000" flipV="1">
              <a:off x="4747088" y="2417884"/>
              <a:ext cx="1280641" cy="838176"/>
            </a:xfrm>
            <a:prstGeom prst="blockArc">
              <a:avLst>
                <a:gd name="adj1" fmla="val 10753676"/>
                <a:gd name="adj2" fmla="val 3428"/>
                <a:gd name="adj3" fmla="val 3731"/>
              </a:avLst>
            </a:prstGeom>
            <a:solidFill>
              <a:srgbClr val="219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E8EEE8-393D-BB41-A4D1-80B620EAC7F2}"/>
                </a:ext>
              </a:extLst>
            </p:cNvPr>
            <p:cNvSpPr txBox="1"/>
            <p:nvPr/>
          </p:nvSpPr>
          <p:spPr>
            <a:xfrm rot="16200000">
              <a:off x="2718565" y="2752981"/>
              <a:ext cx="175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Interactions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AADAD6-21A3-9C48-8E62-C905AED79BC2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24" y="2862161"/>
              <a:ext cx="3704057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1887B25-0A23-1041-9C52-055D451B9E3D}"/>
                </a:ext>
              </a:extLst>
            </p:cNvPr>
            <p:cNvCxnSpPr>
              <a:cxnSpLocks/>
            </p:cNvCxnSpPr>
            <p:nvPr/>
          </p:nvCxnSpPr>
          <p:spPr>
            <a:xfrm>
              <a:off x="4203724" y="3405387"/>
              <a:ext cx="3704057" cy="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Block Arc 41">
              <a:extLst>
                <a:ext uri="{FF2B5EF4-FFF2-40B4-BE49-F238E27FC236}">
                  <a16:creationId xmlns:a16="http://schemas.microsoft.com/office/drawing/2014/main" id="{2C3C3444-771C-B440-8853-C1DCC206E1AF}"/>
                </a:ext>
              </a:extLst>
            </p:cNvPr>
            <p:cNvSpPr/>
            <p:nvPr/>
          </p:nvSpPr>
          <p:spPr>
            <a:xfrm rot="10800000" flipV="1">
              <a:off x="6012977" y="3151263"/>
              <a:ext cx="651221" cy="364983"/>
            </a:xfrm>
            <a:prstGeom prst="blockArc">
              <a:avLst>
                <a:gd name="adj1" fmla="val 10753676"/>
                <a:gd name="adj2" fmla="val 3758"/>
                <a:gd name="adj3" fmla="val 14047"/>
              </a:avLst>
            </a:prstGeom>
            <a:solidFill>
              <a:srgbClr val="5F5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Block Arc 42">
              <a:extLst>
                <a:ext uri="{FF2B5EF4-FFF2-40B4-BE49-F238E27FC236}">
                  <a16:creationId xmlns:a16="http://schemas.microsoft.com/office/drawing/2014/main" id="{BA3536BA-D3C0-094C-9203-16A4CD4CE634}"/>
                </a:ext>
              </a:extLst>
            </p:cNvPr>
            <p:cNvSpPr/>
            <p:nvPr/>
          </p:nvSpPr>
          <p:spPr>
            <a:xfrm rot="10800000" flipV="1">
              <a:off x="5994196" y="3075772"/>
              <a:ext cx="1476385" cy="532032"/>
            </a:xfrm>
            <a:prstGeom prst="blockArc">
              <a:avLst>
                <a:gd name="adj1" fmla="val 10851744"/>
                <a:gd name="adj2" fmla="val 22932"/>
                <a:gd name="adj3" fmla="val 14129"/>
              </a:avLst>
            </a:prstGeom>
            <a:solidFill>
              <a:srgbClr val="5F5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A98111-C674-0744-A3B8-0AD32F5E7CB5}"/>
                </a:ext>
              </a:extLst>
            </p:cNvPr>
            <p:cNvSpPr txBox="1"/>
            <p:nvPr/>
          </p:nvSpPr>
          <p:spPr>
            <a:xfrm>
              <a:off x="3750823" y="2493976"/>
              <a:ext cx="1354739" cy="390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Naive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6545C9-5773-E746-B667-09F602056800}"/>
                </a:ext>
              </a:extLst>
            </p:cNvPr>
            <p:cNvSpPr txBox="1"/>
            <p:nvPr/>
          </p:nvSpPr>
          <p:spPr>
            <a:xfrm>
              <a:off x="3734145" y="2980741"/>
              <a:ext cx="1354739" cy="390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Formative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A4893E9-7BD4-D14D-9B2A-BE4EEAEFA13E}"/>
                </a:ext>
              </a:extLst>
            </p:cNvPr>
            <p:cNvSpPr txBox="1"/>
            <p:nvPr/>
          </p:nvSpPr>
          <p:spPr>
            <a:xfrm>
              <a:off x="3908984" y="1443999"/>
              <a:ext cx="3704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Garamond" panose="02020404030301010803" pitchFamily="18" charset="0"/>
                </a:rPr>
                <a:t>“N + F Specific &amp; Maintained”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8880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6FB6-7960-084B-8085-E4115DCA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78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Gene Level Interaction 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4F0A6F-428F-9A42-A470-772810B47C45}"/>
              </a:ext>
            </a:extLst>
          </p:cNvPr>
          <p:cNvGrpSpPr/>
          <p:nvPr/>
        </p:nvGrpSpPr>
        <p:grpSpPr>
          <a:xfrm>
            <a:off x="3372865" y="1356902"/>
            <a:ext cx="4587335" cy="4994732"/>
            <a:chOff x="3372865" y="1356902"/>
            <a:chExt cx="4587335" cy="499473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E24E82-3454-FE43-8538-EBF3C39C5CF8}"/>
                </a:ext>
              </a:extLst>
            </p:cNvPr>
            <p:cNvGrpSpPr/>
            <p:nvPr/>
          </p:nvGrpSpPr>
          <p:grpSpPr>
            <a:xfrm>
              <a:off x="3372865" y="1356902"/>
              <a:ext cx="4587335" cy="4994732"/>
              <a:chOff x="3372865" y="1471203"/>
              <a:chExt cx="4587335" cy="499473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D2FB284E-7B31-E746-9C26-D3A17DC00C24}"/>
                  </a:ext>
                </a:extLst>
              </p:cNvPr>
              <p:cNvGrpSpPr/>
              <p:nvPr/>
            </p:nvGrpSpPr>
            <p:grpSpPr>
              <a:xfrm>
                <a:off x="3372865" y="1864599"/>
                <a:ext cx="4587335" cy="4601336"/>
                <a:chOff x="956247" y="931209"/>
                <a:chExt cx="3850193" cy="4601336"/>
              </a:xfrm>
            </p:grpSpPr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182C5D25-D5EE-AE46-B8FC-AFB8977B89E3}"/>
                    </a:ext>
                  </a:extLst>
                </p:cNvPr>
                <p:cNvSpPr/>
                <p:nvPr/>
              </p:nvSpPr>
              <p:spPr>
                <a:xfrm>
                  <a:off x="2410112" y="4296608"/>
                  <a:ext cx="976002" cy="461837"/>
                </a:xfrm>
                <a:custGeom>
                  <a:avLst/>
                  <a:gdLst>
                    <a:gd name="connsiteX0" fmla="*/ 0 w 800100"/>
                    <a:gd name="connsiteY0" fmla="*/ 673100 h 711200"/>
                    <a:gd name="connsiteX1" fmla="*/ 50800 w 800100"/>
                    <a:gd name="connsiteY1" fmla="*/ 711200 h 711200"/>
                    <a:gd name="connsiteX2" fmla="*/ 342900 w 800100"/>
                    <a:gd name="connsiteY2" fmla="*/ 698500 h 711200"/>
                    <a:gd name="connsiteX3" fmla="*/ 444500 w 800100"/>
                    <a:gd name="connsiteY3" fmla="*/ 584200 h 711200"/>
                    <a:gd name="connsiteX4" fmla="*/ 469900 w 800100"/>
                    <a:gd name="connsiteY4" fmla="*/ 431800 h 711200"/>
                    <a:gd name="connsiteX5" fmla="*/ 508000 w 800100"/>
                    <a:gd name="connsiteY5" fmla="*/ 203200 h 711200"/>
                    <a:gd name="connsiteX6" fmla="*/ 533400 w 800100"/>
                    <a:gd name="connsiteY6" fmla="*/ 38100 h 711200"/>
                    <a:gd name="connsiteX7" fmla="*/ 584200 w 800100"/>
                    <a:gd name="connsiteY7" fmla="*/ 0 h 711200"/>
                    <a:gd name="connsiteX8" fmla="*/ 647700 w 800100"/>
                    <a:gd name="connsiteY8" fmla="*/ 165100 h 711200"/>
                    <a:gd name="connsiteX9" fmla="*/ 685800 w 800100"/>
                    <a:gd name="connsiteY9" fmla="*/ 406400 h 711200"/>
                    <a:gd name="connsiteX10" fmla="*/ 711200 w 800100"/>
                    <a:gd name="connsiteY10" fmla="*/ 622300 h 711200"/>
                    <a:gd name="connsiteX11" fmla="*/ 800100 w 800100"/>
                    <a:gd name="connsiteY11" fmla="*/ 711200 h 711200"/>
                    <a:gd name="connsiteX12" fmla="*/ 0 w 800100"/>
                    <a:gd name="connsiteY12" fmla="*/ 673100 h 71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00100" h="711200">
                      <a:moveTo>
                        <a:pt x="0" y="673100"/>
                      </a:moveTo>
                      <a:lnTo>
                        <a:pt x="50800" y="711200"/>
                      </a:lnTo>
                      <a:lnTo>
                        <a:pt x="342900" y="698500"/>
                      </a:lnTo>
                      <a:lnTo>
                        <a:pt x="444500" y="584200"/>
                      </a:lnTo>
                      <a:lnTo>
                        <a:pt x="469900" y="431800"/>
                      </a:lnTo>
                      <a:lnTo>
                        <a:pt x="508000" y="203200"/>
                      </a:lnTo>
                      <a:lnTo>
                        <a:pt x="533400" y="38100"/>
                      </a:lnTo>
                      <a:lnTo>
                        <a:pt x="584200" y="0"/>
                      </a:lnTo>
                      <a:lnTo>
                        <a:pt x="647700" y="165100"/>
                      </a:lnTo>
                      <a:lnTo>
                        <a:pt x="685800" y="406400"/>
                      </a:lnTo>
                      <a:lnTo>
                        <a:pt x="711200" y="622300"/>
                      </a:lnTo>
                      <a:lnTo>
                        <a:pt x="800100" y="711200"/>
                      </a:lnTo>
                      <a:lnTo>
                        <a:pt x="0" y="673100"/>
                      </a:lnTo>
                      <a:close/>
                    </a:path>
                  </a:pathLst>
                </a:custGeom>
                <a:solidFill>
                  <a:srgbClr val="2197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D6D507-D1BF-CF4D-96A0-67499DA5C887}"/>
                    </a:ext>
                  </a:extLst>
                </p:cNvPr>
                <p:cNvGrpSpPr/>
                <p:nvPr/>
              </p:nvGrpSpPr>
              <p:grpSpPr>
                <a:xfrm>
                  <a:off x="956247" y="931209"/>
                  <a:ext cx="3850193" cy="4601336"/>
                  <a:chOff x="2525700" y="-280140"/>
                  <a:chExt cx="4157258" cy="4356677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D914CD97-FD65-F04C-B8D7-A971E1172B99}"/>
                      </a:ext>
                    </a:extLst>
                  </p:cNvPr>
                  <p:cNvGrpSpPr/>
                  <p:nvPr/>
                </p:nvGrpSpPr>
                <p:grpSpPr>
                  <a:xfrm>
                    <a:off x="2525700" y="1211394"/>
                    <a:ext cx="4157258" cy="2865143"/>
                    <a:chOff x="4044447" y="2374422"/>
                    <a:chExt cx="3324658" cy="2117438"/>
                  </a:xfrm>
                </p:grpSpPr>
                <p:sp>
                  <p:nvSpPr>
                    <p:cNvPr id="20" name="Freeform 19">
                      <a:extLst>
                        <a:ext uri="{FF2B5EF4-FFF2-40B4-BE49-F238E27FC236}">
                          <a16:creationId xmlns:a16="http://schemas.microsoft.com/office/drawing/2014/main" id="{39C87B65-E47D-7142-8766-358E33E52B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53859" y="3012899"/>
                      <a:ext cx="842782" cy="323165"/>
                    </a:xfrm>
                    <a:custGeom>
                      <a:avLst/>
                      <a:gdLst>
                        <a:gd name="connsiteX0" fmla="*/ 0 w 800100"/>
                        <a:gd name="connsiteY0" fmla="*/ 673100 h 711200"/>
                        <a:gd name="connsiteX1" fmla="*/ 50800 w 800100"/>
                        <a:gd name="connsiteY1" fmla="*/ 711200 h 711200"/>
                        <a:gd name="connsiteX2" fmla="*/ 342900 w 800100"/>
                        <a:gd name="connsiteY2" fmla="*/ 698500 h 711200"/>
                        <a:gd name="connsiteX3" fmla="*/ 444500 w 800100"/>
                        <a:gd name="connsiteY3" fmla="*/ 584200 h 711200"/>
                        <a:gd name="connsiteX4" fmla="*/ 469900 w 800100"/>
                        <a:gd name="connsiteY4" fmla="*/ 431800 h 711200"/>
                        <a:gd name="connsiteX5" fmla="*/ 508000 w 800100"/>
                        <a:gd name="connsiteY5" fmla="*/ 203200 h 711200"/>
                        <a:gd name="connsiteX6" fmla="*/ 533400 w 800100"/>
                        <a:gd name="connsiteY6" fmla="*/ 38100 h 711200"/>
                        <a:gd name="connsiteX7" fmla="*/ 584200 w 800100"/>
                        <a:gd name="connsiteY7" fmla="*/ 0 h 711200"/>
                        <a:gd name="connsiteX8" fmla="*/ 647700 w 800100"/>
                        <a:gd name="connsiteY8" fmla="*/ 165100 h 711200"/>
                        <a:gd name="connsiteX9" fmla="*/ 685800 w 800100"/>
                        <a:gd name="connsiteY9" fmla="*/ 406400 h 711200"/>
                        <a:gd name="connsiteX10" fmla="*/ 711200 w 800100"/>
                        <a:gd name="connsiteY10" fmla="*/ 622300 h 711200"/>
                        <a:gd name="connsiteX11" fmla="*/ 800100 w 800100"/>
                        <a:gd name="connsiteY11" fmla="*/ 711200 h 711200"/>
                        <a:gd name="connsiteX12" fmla="*/ 0 w 800100"/>
                        <a:gd name="connsiteY12" fmla="*/ 673100 h 711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800100" h="711200">
                          <a:moveTo>
                            <a:pt x="0" y="673100"/>
                          </a:moveTo>
                          <a:lnTo>
                            <a:pt x="50800" y="711200"/>
                          </a:lnTo>
                          <a:lnTo>
                            <a:pt x="342900" y="698500"/>
                          </a:lnTo>
                          <a:lnTo>
                            <a:pt x="444500" y="584200"/>
                          </a:lnTo>
                          <a:lnTo>
                            <a:pt x="469900" y="431800"/>
                          </a:lnTo>
                          <a:lnTo>
                            <a:pt x="508000" y="203200"/>
                          </a:lnTo>
                          <a:lnTo>
                            <a:pt x="533400" y="38100"/>
                          </a:lnTo>
                          <a:lnTo>
                            <a:pt x="584200" y="0"/>
                          </a:lnTo>
                          <a:lnTo>
                            <a:pt x="647700" y="165100"/>
                          </a:lnTo>
                          <a:lnTo>
                            <a:pt x="685800" y="406400"/>
                          </a:lnTo>
                          <a:lnTo>
                            <a:pt x="711200" y="622300"/>
                          </a:lnTo>
                          <a:lnTo>
                            <a:pt x="800100" y="711200"/>
                          </a:lnTo>
                          <a:lnTo>
                            <a:pt x="0" y="673100"/>
                          </a:lnTo>
                          <a:close/>
                        </a:path>
                      </a:pathLst>
                    </a:custGeom>
                    <a:solidFill>
                      <a:srgbClr val="5F579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500" dirty="0"/>
                    </a:p>
                  </p:txBody>
                </p:sp>
                <p:sp>
                  <p:nvSpPr>
                    <p:cNvPr id="21" name="Freeform 20">
                      <a:extLst>
                        <a:ext uri="{FF2B5EF4-FFF2-40B4-BE49-F238E27FC236}">
                          <a16:creationId xmlns:a16="http://schemas.microsoft.com/office/drawing/2014/main" id="{38888CC5-D98F-614E-BC61-9FF3CE3510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07735" y="3937001"/>
                      <a:ext cx="795473" cy="325284"/>
                    </a:xfrm>
                    <a:custGeom>
                      <a:avLst/>
                      <a:gdLst>
                        <a:gd name="connsiteX0" fmla="*/ 0 w 800100"/>
                        <a:gd name="connsiteY0" fmla="*/ 673100 h 711200"/>
                        <a:gd name="connsiteX1" fmla="*/ 50800 w 800100"/>
                        <a:gd name="connsiteY1" fmla="*/ 711200 h 711200"/>
                        <a:gd name="connsiteX2" fmla="*/ 342900 w 800100"/>
                        <a:gd name="connsiteY2" fmla="*/ 698500 h 711200"/>
                        <a:gd name="connsiteX3" fmla="*/ 444500 w 800100"/>
                        <a:gd name="connsiteY3" fmla="*/ 584200 h 711200"/>
                        <a:gd name="connsiteX4" fmla="*/ 469900 w 800100"/>
                        <a:gd name="connsiteY4" fmla="*/ 431800 h 711200"/>
                        <a:gd name="connsiteX5" fmla="*/ 508000 w 800100"/>
                        <a:gd name="connsiteY5" fmla="*/ 203200 h 711200"/>
                        <a:gd name="connsiteX6" fmla="*/ 533400 w 800100"/>
                        <a:gd name="connsiteY6" fmla="*/ 38100 h 711200"/>
                        <a:gd name="connsiteX7" fmla="*/ 584200 w 800100"/>
                        <a:gd name="connsiteY7" fmla="*/ 0 h 711200"/>
                        <a:gd name="connsiteX8" fmla="*/ 647700 w 800100"/>
                        <a:gd name="connsiteY8" fmla="*/ 165100 h 711200"/>
                        <a:gd name="connsiteX9" fmla="*/ 685800 w 800100"/>
                        <a:gd name="connsiteY9" fmla="*/ 406400 h 711200"/>
                        <a:gd name="connsiteX10" fmla="*/ 711200 w 800100"/>
                        <a:gd name="connsiteY10" fmla="*/ 622300 h 711200"/>
                        <a:gd name="connsiteX11" fmla="*/ 800100 w 800100"/>
                        <a:gd name="connsiteY11" fmla="*/ 711200 h 711200"/>
                        <a:gd name="connsiteX12" fmla="*/ 0 w 800100"/>
                        <a:gd name="connsiteY12" fmla="*/ 673100 h 711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800100" h="711200">
                          <a:moveTo>
                            <a:pt x="0" y="673100"/>
                          </a:moveTo>
                          <a:lnTo>
                            <a:pt x="50800" y="711200"/>
                          </a:lnTo>
                          <a:lnTo>
                            <a:pt x="342900" y="698500"/>
                          </a:lnTo>
                          <a:lnTo>
                            <a:pt x="444500" y="584200"/>
                          </a:lnTo>
                          <a:lnTo>
                            <a:pt x="469900" y="431800"/>
                          </a:lnTo>
                          <a:lnTo>
                            <a:pt x="508000" y="203200"/>
                          </a:lnTo>
                          <a:lnTo>
                            <a:pt x="533400" y="38100"/>
                          </a:lnTo>
                          <a:lnTo>
                            <a:pt x="584200" y="0"/>
                          </a:lnTo>
                          <a:lnTo>
                            <a:pt x="647700" y="165100"/>
                          </a:lnTo>
                          <a:lnTo>
                            <a:pt x="685800" y="406400"/>
                          </a:lnTo>
                          <a:lnTo>
                            <a:pt x="711200" y="622300"/>
                          </a:lnTo>
                          <a:lnTo>
                            <a:pt x="800100" y="711200"/>
                          </a:lnTo>
                          <a:lnTo>
                            <a:pt x="0" y="673100"/>
                          </a:lnTo>
                          <a:close/>
                        </a:path>
                      </a:pathLst>
                    </a:custGeom>
                    <a:solidFill>
                      <a:srgbClr val="5F579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DA9856CA-D7D5-C246-985D-4EDF22D83B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92463" y="3952929"/>
                      <a:ext cx="2600663" cy="1"/>
                    </a:xfrm>
                    <a:prstGeom prst="line">
                      <a:avLst/>
                    </a:prstGeom>
                    <a:ln w="412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B13E0CEB-ECB8-2D4D-B637-286AEA9FF07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84599" y="4259543"/>
                      <a:ext cx="2608528" cy="2742"/>
                    </a:xfrm>
                    <a:prstGeom prst="line">
                      <a:avLst/>
                    </a:prstGeom>
                    <a:ln w="412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6541A358-25FB-A147-BEF4-F2BD492DC26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626897" y="3778947"/>
                      <a:ext cx="1130463" cy="2953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H3K27m3</a:t>
                      </a:r>
                    </a:p>
                  </p:txBody>
                </p:sp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23136143-9B1E-214D-88E0-152828EC23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41239" y="3606996"/>
                      <a:ext cx="981843" cy="2729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Naive</a:t>
                      </a:r>
                    </a:p>
                  </p:txBody>
                </p:sp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B909678-94E0-6A45-AC5C-B430ADCFB9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84086" y="3957578"/>
                      <a:ext cx="981843" cy="2729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Formative</a:t>
                      </a:r>
                    </a:p>
                  </p:txBody>
                </p:sp>
                <p:sp>
                  <p:nvSpPr>
                    <p:cNvPr id="27" name="Freeform 26">
                      <a:extLst>
                        <a:ext uri="{FF2B5EF4-FFF2-40B4-BE49-F238E27FC236}">
                          <a16:creationId xmlns:a16="http://schemas.microsoft.com/office/drawing/2014/main" id="{D779055A-3E2E-4A4B-8399-F13A7DE28C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2351" y="2653229"/>
                      <a:ext cx="842782" cy="323165"/>
                    </a:xfrm>
                    <a:custGeom>
                      <a:avLst/>
                      <a:gdLst>
                        <a:gd name="connsiteX0" fmla="*/ 0 w 800100"/>
                        <a:gd name="connsiteY0" fmla="*/ 673100 h 711200"/>
                        <a:gd name="connsiteX1" fmla="*/ 50800 w 800100"/>
                        <a:gd name="connsiteY1" fmla="*/ 711200 h 711200"/>
                        <a:gd name="connsiteX2" fmla="*/ 342900 w 800100"/>
                        <a:gd name="connsiteY2" fmla="*/ 698500 h 711200"/>
                        <a:gd name="connsiteX3" fmla="*/ 444500 w 800100"/>
                        <a:gd name="connsiteY3" fmla="*/ 584200 h 711200"/>
                        <a:gd name="connsiteX4" fmla="*/ 469900 w 800100"/>
                        <a:gd name="connsiteY4" fmla="*/ 431800 h 711200"/>
                        <a:gd name="connsiteX5" fmla="*/ 508000 w 800100"/>
                        <a:gd name="connsiteY5" fmla="*/ 203200 h 711200"/>
                        <a:gd name="connsiteX6" fmla="*/ 533400 w 800100"/>
                        <a:gd name="connsiteY6" fmla="*/ 38100 h 711200"/>
                        <a:gd name="connsiteX7" fmla="*/ 584200 w 800100"/>
                        <a:gd name="connsiteY7" fmla="*/ 0 h 711200"/>
                        <a:gd name="connsiteX8" fmla="*/ 647700 w 800100"/>
                        <a:gd name="connsiteY8" fmla="*/ 165100 h 711200"/>
                        <a:gd name="connsiteX9" fmla="*/ 685800 w 800100"/>
                        <a:gd name="connsiteY9" fmla="*/ 406400 h 711200"/>
                        <a:gd name="connsiteX10" fmla="*/ 711200 w 800100"/>
                        <a:gd name="connsiteY10" fmla="*/ 622300 h 711200"/>
                        <a:gd name="connsiteX11" fmla="*/ 800100 w 800100"/>
                        <a:gd name="connsiteY11" fmla="*/ 711200 h 711200"/>
                        <a:gd name="connsiteX12" fmla="*/ 0 w 800100"/>
                        <a:gd name="connsiteY12" fmla="*/ 673100 h 711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800100" h="711200">
                          <a:moveTo>
                            <a:pt x="0" y="673100"/>
                          </a:moveTo>
                          <a:lnTo>
                            <a:pt x="50800" y="711200"/>
                          </a:lnTo>
                          <a:lnTo>
                            <a:pt x="342900" y="698500"/>
                          </a:lnTo>
                          <a:lnTo>
                            <a:pt x="444500" y="584200"/>
                          </a:lnTo>
                          <a:lnTo>
                            <a:pt x="469900" y="431800"/>
                          </a:lnTo>
                          <a:lnTo>
                            <a:pt x="508000" y="203200"/>
                          </a:lnTo>
                          <a:lnTo>
                            <a:pt x="533400" y="38100"/>
                          </a:lnTo>
                          <a:lnTo>
                            <a:pt x="584200" y="0"/>
                          </a:lnTo>
                          <a:lnTo>
                            <a:pt x="647700" y="165100"/>
                          </a:lnTo>
                          <a:lnTo>
                            <a:pt x="685800" y="406400"/>
                          </a:lnTo>
                          <a:lnTo>
                            <a:pt x="711200" y="622300"/>
                          </a:lnTo>
                          <a:lnTo>
                            <a:pt x="800100" y="711200"/>
                          </a:lnTo>
                          <a:lnTo>
                            <a:pt x="0" y="673100"/>
                          </a:lnTo>
                          <a:close/>
                        </a:path>
                      </a:pathLst>
                    </a:custGeom>
                    <a:solidFill>
                      <a:srgbClr val="21972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500" dirty="0"/>
                    </a:p>
                  </p:txBody>
                </p: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A843D0D1-13E0-DE46-B0C0-76EEDB2126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84600" y="2971691"/>
                      <a:ext cx="2684505" cy="0"/>
                    </a:xfrm>
                    <a:prstGeom prst="line">
                      <a:avLst/>
                    </a:prstGeom>
                    <a:ln w="412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47E089F6-9A4C-5948-85E2-5B3D39634F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676736" y="3336064"/>
                      <a:ext cx="2608528" cy="1345"/>
                    </a:xfrm>
                    <a:prstGeom prst="line">
                      <a:avLst/>
                    </a:prstGeom>
                    <a:ln w="412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3A9C7BF-53EE-654D-A01C-5B95A19D7A39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584392" y="2840533"/>
                      <a:ext cx="1227585" cy="2953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H3K4m3</a:t>
                      </a:r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5ED95145-E285-504E-B8BA-2F594F4ADE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41238" y="2674976"/>
                      <a:ext cx="981843" cy="2729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Naive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BC99A53D-1611-8143-8BB1-28323BCB25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29151" y="3015584"/>
                      <a:ext cx="981843" cy="2729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Formative</a:t>
                      </a:r>
                    </a:p>
                  </p:txBody>
                </p:sp>
              </p:grp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8853DABD-F04F-AC43-BD0B-2F4771726666}"/>
                      </a:ext>
                    </a:extLst>
                  </p:cNvPr>
                  <p:cNvSpPr/>
                  <p:nvPr/>
                </p:nvSpPr>
                <p:spPr>
                  <a:xfrm>
                    <a:off x="4592664" y="35941"/>
                    <a:ext cx="624207" cy="140204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D9E4D4C-2E41-2D49-B9CC-0AE20BD44962}"/>
                      </a:ext>
                    </a:extLst>
                  </p:cNvPr>
                  <p:cNvSpPr txBox="1"/>
                  <p:nvPr/>
                </p:nvSpPr>
                <p:spPr>
                  <a:xfrm>
                    <a:off x="4437180" y="-280140"/>
                    <a:ext cx="155938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promoter</a:t>
                    </a:r>
                  </a:p>
                </p:txBody>
              </p:sp>
            </p:grpSp>
          </p:grp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28A9AD3E-B2BF-6F4C-A0D8-E88CD6B93187}"/>
                  </a:ext>
                </a:extLst>
              </p:cNvPr>
              <p:cNvSpPr/>
              <p:nvPr/>
            </p:nvSpPr>
            <p:spPr>
              <a:xfrm rot="10800000" flipV="1">
                <a:off x="6016833" y="2626063"/>
                <a:ext cx="651221" cy="364983"/>
              </a:xfrm>
              <a:prstGeom prst="blockArc">
                <a:avLst>
                  <a:gd name="adj1" fmla="val 10753676"/>
                  <a:gd name="adj2" fmla="val 3758"/>
                  <a:gd name="adj3" fmla="val 14047"/>
                </a:avLst>
              </a:prstGeom>
              <a:solidFill>
                <a:srgbClr val="2197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CD745BAD-9643-E34E-9DBE-4926AD62E621}"/>
                  </a:ext>
                </a:extLst>
              </p:cNvPr>
              <p:cNvSpPr/>
              <p:nvPr/>
            </p:nvSpPr>
            <p:spPr>
              <a:xfrm rot="10800000" flipV="1">
                <a:off x="4747088" y="2417884"/>
                <a:ext cx="1280641" cy="838176"/>
              </a:xfrm>
              <a:prstGeom prst="blockArc">
                <a:avLst>
                  <a:gd name="adj1" fmla="val 10753676"/>
                  <a:gd name="adj2" fmla="val 3428"/>
                  <a:gd name="adj3" fmla="val 3731"/>
                </a:avLst>
              </a:prstGeom>
              <a:solidFill>
                <a:srgbClr val="21972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E8EEE8-393D-BB41-A4D1-80B620EAC7F2}"/>
                  </a:ext>
                </a:extLst>
              </p:cNvPr>
              <p:cNvSpPr txBox="1"/>
              <p:nvPr/>
            </p:nvSpPr>
            <p:spPr>
              <a:xfrm rot="16200000">
                <a:off x="2718565" y="2752981"/>
                <a:ext cx="1754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Interactions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1AADAD6-21A3-9C48-8E62-C905AED79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724" y="2862161"/>
                <a:ext cx="3704057" cy="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887B25-0A23-1041-9C52-055D451B9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3724" y="3405387"/>
                <a:ext cx="3704057" cy="0"/>
              </a:xfrm>
              <a:prstGeom prst="line">
                <a:avLst/>
              </a:prstGeom>
              <a:ln w="412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Block Arc 42">
                <a:extLst>
                  <a:ext uri="{FF2B5EF4-FFF2-40B4-BE49-F238E27FC236}">
                    <a16:creationId xmlns:a16="http://schemas.microsoft.com/office/drawing/2014/main" id="{BA3536BA-D3C0-094C-9203-16A4CD4CE634}"/>
                  </a:ext>
                </a:extLst>
              </p:cNvPr>
              <p:cNvSpPr/>
              <p:nvPr/>
            </p:nvSpPr>
            <p:spPr>
              <a:xfrm rot="10800000" flipV="1">
                <a:off x="5994196" y="3075772"/>
                <a:ext cx="1476385" cy="532032"/>
              </a:xfrm>
              <a:prstGeom prst="blockArc">
                <a:avLst>
                  <a:gd name="adj1" fmla="val 10851744"/>
                  <a:gd name="adj2" fmla="val 22932"/>
                  <a:gd name="adj3" fmla="val 14129"/>
                </a:avLst>
              </a:prstGeom>
              <a:solidFill>
                <a:srgbClr val="5F5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A98111-C674-0744-A3B8-0AD32F5E7CB5}"/>
                  </a:ext>
                </a:extLst>
              </p:cNvPr>
              <p:cNvSpPr txBox="1"/>
              <p:nvPr/>
            </p:nvSpPr>
            <p:spPr>
              <a:xfrm>
                <a:off x="3750823" y="2493976"/>
                <a:ext cx="1354739" cy="390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Naive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A6545C9-5773-E746-B667-09F602056800}"/>
                  </a:ext>
                </a:extLst>
              </p:cNvPr>
              <p:cNvSpPr txBox="1"/>
              <p:nvPr/>
            </p:nvSpPr>
            <p:spPr>
              <a:xfrm>
                <a:off x="3734145" y="2980741"/>
                <a:ext cx="1354739" cy="390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Formative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A4893E9-7BD4-D14D-9B2A-BE4EEAEFA13E}"/>
                  </a:ext>
                </a:extLst>
              </p:cNvPr>
              <p:cNvSpPr txBox="1"/>
              <p:nvPr/>
            </p:nvSpPr>
            <p:spPr>
              <a:xfrm>
                <a:off x="4018743" y="1471203"/>
                <a:ext cx="383662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Garamond" panose="02020404030301010803" pitchFamily="18" charset="0"/>
                  </a:rPr>
                  <a:t>“N Specific + Maintained”</a:t>
                </a:r>
              </a:p>
            </p:txBody>
          </p:sp>
        </p:grp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7A747A20-8F2B-F847-95C1-EDD72BF266AF}"/>
                </a:ext>
              </a:extLst>
            </p:cNvPr>
            <p:cNvSpPr/>
            <p:nvPr/>
          </p:nvSpPr>
          <p:spPr>
            <a:xfrm rot="10800000" flipV="1">
              <a:off x="6004283" y="2427928"/>
              <a:ext cx="1476385" cy="532032"/>
            </a:xfrm>
            <a:prstGeom prst="blockArc">
              <a:avLst>
                <a:gd name="adj1" fmla="val 10851744"/>
                <a:gd name="adj2" fmla="val 22932"/>
                <a:gd name="adj3" fmla="val 14129"/>
              </a:avLst>
            </a:prstGeom>
            <a:solidFill>
              <a:srgbClr val="2197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431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A903F5-BBAD-914F-8C19-75629CD9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371863"/>
            <a:ext cx="5486400" cy="548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E33A64-18C0-C448-844E-603592D7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Formative Bivalent Promoters exhibit </a:t>
            </a:r>
            <a:br>
              <a:rPr lang="en-US" sz="3600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Substantial Interaction Rewiring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61F900-41C5-E240-861D-D0EE959ECC8E}"/>
              </a:ext>
            </a:extLst>
          </p:cNvPr>
          <p:cNvSpPr txBox="1"/>
          <p:nvPr/>
        </p:nvSpPr>
        <p:spPr>
          <a:xfrm>
            <a:off x="8228986" y="6308209"/>
            <a:ext cx="33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 60% of Genes Exhibit Rewiring!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44A6D-DD49-3642-888A-45ED964103FA}"/>
              </a:ext>
            </a:extLst>
          </p:cNvPr>
          <p:cNvSpPr/>
          <p:nvPr/>
        </p:nvSpPr>
        <p:spPr>
          <a:xfrm>
            <a:off x="7130005" y="2963119"/>
            <a:ext cx="763929" cy="312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3A64-18C0-C448-844E-603592D7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Garamond" panose="02020404030301010803" pitchFamily="18" charset="0"/>
              </a:rPr>
              <a:t>ChromHMM</a:t>
            </a:r>
            <a:r>
              <a:rPr lang="en-US" sz="3600" dirty="0">
                <a:latin typeface="Garamond" panose="02020404030301010803" pitchFamily="18" charset="0"/>
              </a:rPr>
              <a:t> Modeling To Annotate Sequence Elements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4C57DF-471B-FB4F-A886-557B882630D0}"/>
              </a:ext>
            </a:extLst>
          </p:cNvPr>
          <p:cNvGrpSpPr/>
          <p:nvPr/>
        </p:nvGrpSpPr>
        <p:grpSpPr>
          <a:xfrm>
            <a:off x="838200" y="1877673"/>
            <a:ext cx="2363163" cy="3878425"/>
            <a:chOff x="6096000" y="1722163"/>
            <a:chExt cx="2363163" cy="38784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195526-70BD-7D4D-9E33-CB81EB58B4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174" t="12054" r="14349" b="11714"/>
            <a:stretch/>
          </p:blipFill>
          <p:spPr>
            <a:xfrm>
              <a:off x="7561227" y="2033183"/>
              <a:ext cx="897936" cy="356740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12B50F-46A9-1E4E-A89E-EBB2E48784FB}"/>
                </a:ext>
              </a:extLst>
            </p:cNvPr>
            <p:cNvSpPr txBox="1"/>
            <p:nvPr/>
          </p:nvSpPr>
          <p:spPr>
            <a:xfrm>
              <a:off x="6344280" y="1722163"/>
              <a:ext cx="2002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aramond" panose="02020404030301010803" pitchFamily="18" charset="0"/>
                </a:rPr>
                <a:t>Formative States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BF1F7A-9172-F14F-9E09-65258F994C72}"/>
                </a:ext>
              </a:extLst>
            </p:cNvPr>
            <p:cNvSpPr txBox="1"/>
            <p:nvPr/>
          </p:nvSpPr>
          <p:spPr>
            <a:xfrm>
              <a:off x="6096000" y="2149806"/>
              <a:ext cx="1558372" cy="2472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90" b="1" dirty="0"/>
                <a:t>Repressed Gene Body</a:t>
              </a:r>
            </a:p>
            <a:p>
              <a:pPr algn="r"/>
              <a:r>
                <a:rPr lang="en-US" sz="1190" b="1" dirty="0"/>
                <a:t>Repressed Gene Body</a:t>
              </a:r>
            </a:p>
            <a:p>
              <a:pPr algn="r"/>
              <a:endParaRPr lang="en-US" sz="1190" b="1" dirty="0"/>
            </a:p>
            <a:p>
              <a:pPr algn="r"/>
              <a:r>
                <a:rPr lang="en-US" sz="1190" b="1" dirty="0"/>
                <a:t>Active Gene Body</a:t>
              </a:r>
            </a:p>
            <a:p>
              <a:pPr algn="r"/>
              <a:r>
                <a:rPr lang="en-US" sz="1190" b="1" dirty="0"/>
                <a:t>Active Enhancer 1</a:t>
              </a:r>
            </a:p>
            <a:p>
              <a:pPr algn="r"/>
              <a:r>
                <a:rPr lang="en-US" sz="1190" b="1" dirty="0"/>
                <a:t>Active Enhancer 2</a:t>
              </a:r>
            </a:p>
            <a:p>
              <a:pPr algn="r"/>
              <a:r>
                <a:rPr lang="en-US" sz="1190" b="1" dirty="0"/>
                <a:t>Bivalent TSS</a:t>
              </a:r>
            </a:p>
            <a:p>
              <a:pPr algn="r"/>
              <a:endParaRPr lang="en-US" sz="1190" b="1" dirty="0"/>
            </a:p>
            <a:p>
              <a:pPr algn="r"/>
              <a:r>
                <a:rPr lang="en-US" sz="1190" b="1" dirty="0"/>
                <a:t>Active Promoter</a:t>
              </a:r>
            </a:p>
            <a:p>
              <a:pPr algn="r"/>
              <a:r>
                <a:rPr lang="en-US" sz="1190" b="1" dirty="0"/>
                <a:t>Poised Enhancer 1</a:t>
              </a:r>
            </a:p>
            <a:p>
              <a:pPr algn="r"/>
              <a:r>
                <a:rPr lang="en-US" sz="1190" b="1" dirty="0"/>
                <a:t>Bivalent TSS/Flanking</a:t>
              </a:r>
            </a:p>
            <a:p>
              <a:pPr algn="r"/>
              <a:r>
                <a:rPr lang="en-US" sz="1190" b="1" dirty="0"/>
                <a:t>Primed Enhancer</a:t>
              </a:r>
            </a:p>
            <a:p>
              <a:pPr algn="r"/>
              <a:r>
                <a:rPr lang="en-US" sz="1190" b="1" dirty="0"/>
                <a:t>Poised Enhancer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08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3A64-18C0-C448-844E-603592D7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Formative SIPs are Genes Important for Development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44A6D-DD49-3642-888A-45ED964103FA}"/>
              </a:ext>
            </a:extLst>
          </p:cNvPr>
          <p:cNvSpPr/>
          <p:nvPr/>
        </p:nvSpPr>
        <p:spPr>
          <a:xfrm>
            <a:off x="7130005" y="2963119"/>
            <a:ext cx="763929" cy="312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C2DA5-1D98-8F4D-AC40-8275DECF06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96"/>
          <a:stretch/>
        </p:blipFill>
        <p:spPr>
          <a:xfrm>
            <a:off x="974202" y="2162899"/>
            <a:ext cx="4572000" cy="4082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DF6C54-D69C-574B-BD7A-60B862F409D6}"/>
              </a:ext>
            </a:extLst>
          </p:cNvPr>
          <p:cNvSpPr txBox="1"/>
          <p:nvPr/>
        </p:nvSpPr>
        <p:spPr>
          <a:xfrm>
            <a:off x="2539638" y="1944286"/>
            <a:ext cx="1441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Formative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B3625D-06AC-0A43-A761-E1E15A48C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321" y="4050055"/>
            <a:ext cx="4391628" cy="2195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2FD2B5-1F91-6D45-A313-6445736C8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320" y="1603333"/>
            <a:ext cx="4391629" cy="219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3A64-18C0-C448-844E-603592D7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ERVL-</a:t>
            </a:r>
            <a:r>
              <a:rPr lang="en-US" sz="3600" dirty="0" err="1">
                <a:latin typeface="Garamond" panose="02020404030301010803" pitchFamily="18" charset="0"/>
              </a:rPr>
              <a:t>MaLR</a:t>
            </a:r>
            <a:r>
              <a:rPr lang="en-US" sz="3600" dirty="0">
                <a:latin typeface="Garamond" panose="02020404030301010803" pitchFamily="18" charset="0"/>
              </a:rPr>
              <a:t> TE Family Broadly </a:t>
            </a:r>
            <a:br>
              <a:rPr lang="en-US" sz="3600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Enriched in Formative SIPs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44A6D-DD49-3642-888A-45ED964103FA}"/>
              </a:ext>
            </a:extLst>
          </p:cNvPr>
          <p:cNvSpPr/>
          <p:nvPr/>
        </p:nvSpPr>
        <p:spPr>
          <a:xfrm>
            <a:off x="7130005" y="2963119"/>
            <a:ext cx="763929" cy="312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39301-73F3-A54C-8195-DCD6787A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435" y="1446835"/>
            <a:ext cx="5793130" cy="579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7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3A64-18C0-C448-844E-603592D7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ERVL-</a:t>
            </a:r>
            <a:r>
              <a:rPr lang="en-US" sz="3600" dirty="0" err="1">
                <a:latin typeface="Garamond" panose="02020404030301010803" pitchFamily="18" charset="0"/>
              </a:rPr>
              <a:t>MaLR</a:t>
            </a:r>
            <a:r>
              <a:rPr lang="en-US" sz="3600" dirty="0">
                <a:latin typeface="Garamond" panose="02020404030301010803" pitchFamily="18" charset="0"/>
              </a:rPr>
              <a:t> sites are Enriched in individual SIPGs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44A6D-DD49-3642-888A-45ED964103FA}"/>
              </a:ext>
            </a:extLst>
          </p:cNvPr>
          <p:cNvSpPr/>
          <p:nvPr/>
        </p:nvSpPr>
        <p:spPr>
          <a:xfrm>
            <a:off x="7130005" y="2963119"/>
            <a:ext cx="763929" cy="312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1E4CB-023E-D647-AAD0-3729C5F4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525" y="1325563"/>
            <a:ext cx="6023385" cy="6023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086EF1-0B17-FD4C-ADD1-9DFF81E50E05}"/>
              </a:ext>
            </a:extLst>
          </p:cNvPr>
          <p:cNvSpPr txBox="1"/>
          <p:nvPr/>
        </p:nvSpPr>
        <p:spPr>
          <a:xfrm>
            <a:off x="5375436" y="1544176"/>
            <a:ext cx="1441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Formative</a:t>
            </a:r>
          </a:p>
        </p:txBody>
      </p:sp>
    </p:spTree>
    <p:extLst>
      <p:ext uri="{BB962C8B-B14F-4D97-AF65-F5344CB8AC3E}">
        <p14:creationId xmlns:p14="http://schemas.microsoft.com/office/powerpoint/2010/main" val="64013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3A64-18C0-C448-844E-603592D7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ERVL-</a:t>
            </a:r>
            <a:r>
              <a:rPr lang="en-US" sz="3600" dirty="0" err="1">
                <a:latin typeface="Garamond" panose="02020404030301010803" pitchFamily="18" charset="0"/>
              </a:rPr>
              <a:t>MaLR</a:t>
            </a:r>
            <a:r>
              <a:rPr lang="en-US" sz="3600" dirty="0">
                <a:latin typeface="Garamond" panose="02020404030301010803" pitchFamily="18" charset="0"/>
              </a:rPr>
              <a:t> Enriched SIPGs are Enriched </a:t>
            </a:r>
            <a:br>
              <a:rPr lang="en-US" sz="3600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for Well-Studied and Novel TFs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44A6D-DD49-3642-888A-45ED964103FA}"/>
              </a:ext>
            </a:extLst>
          </p:cNvPr>
          <p:cNvSpPr/>
          <p:nvPr/>
        </p:nvSpPr>
        <p:spPr>
          <a:xfrm>
            <a:off x="7130005" y="2963119"/>
            <a:ext cx="763929" cy="312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0889C-E11B-BA47-980A-EC5905AC6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89" y="1434968"/>
            <a:ext cx="11008622" cy="48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BEA54C83-29AF-5A45-A597-6C9AE3585396}"/>
              </a:ext>
            </a:extLst>
          </p:cNvPr>
          <p:cNvSpPr txBox="1">
            <a:spLocks/>
          </p:cNvSpPr>
          <p:nvPr/>
        </p:nvSpPr>
        <p:spPr>
          <a:xfrm>
            <a:off x="813486" y="13025"/>
            <a:ext cx="10565028" cy="137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600" dirty="0">
              <a:latin typeface="Garamond" panose="02020404030301010803" pitchFamily="18" charset="0"/>
            </a:endParaRPr>
          </a:p>
        </p:txBody>
      </p:sp>
      <p:sp>
        <p:nvSpPr>
          <p:cNvPr id="2" name="AutoShape 2">
            <a:hlinkClick r:id="rId2"/>
            <a:extLst>
              <a:ext uri="{FF2B5EF4-FFF2-40B4-BE49-F238E27FC236}">
                <a16:creationId xmlns:a16="http://schemas.microsoft.com/office/drawing/2014/main" id="{517FADD8-0791-3443-ABC5-01C7CFE835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587EDC-E631-BA47-BFCB-F2CB5FF7E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548" y="1922629"/>
            <a:ext cx="5770904" cy="4491382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1C64F832-83B0-AC4B-9314-EB9ECF0712A8}"/>
              </a:ext>
            </a:extLst>
          </p:cNvPr>
          <p:cNvSpPr txBox="1">
            <a:spLocks/>
          </p:cNvSpPr>
          <p:nvPr/>
        </p:nvSpPr>
        <p:spPr>
          <a:xfrm>
            <a:off x="965886" y="165425"/>
            <a:ext cx="10565028" cy="137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Garamond" panose="02020404030301010803" pitchFamily="18" charset="0"/>
              </a:rPr>
              <a:t>Naïve to Formative Transition in Mouse</a:t>
            </a:r>
          </a:p>
          <a:p>
            <a:pPr algn="ctr"/>
            <a:r>
              <a:rPr lang="en-US" sz="3600" dirty="0">
                <a:latin typeface="Garamond" panose="02020404030301010803" pitchFamily="18" charset="0"/>
              </a:rPr>
              <a:t>ESCs recapitulates early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0F9E3F-ED0D-F945-AA6C-EBC239F8FB1D}"/>
              </a:ext>
            </a:extLst>
          </p:cNvPr>
          <p:cNvSpPr/>
          <p:nvPr/>
        </p:nvSpPr>
        <p:spPr>
          <a:xfrm>
            <a:off x="3113590" y="4849793"/>
            <a:ext cx="6342926" cy="1842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AA521D3B-7E06-7B42-8F76-8FE49424F50E}"/>
              </a:ext>
            </a:extLst>
          </p:cNvPr>
          <p:cNvGrpSpPr/>
          <p:nvPr/>
        </p:nvGrpSpPr>
        <p:grpSpPr>
          <a:xfrm>
            <a:off x="3351814" y="2263148"/>
            <a:ext cx="5488371" cy="3157203"/>
            <a:chOff x="5106989" y="2645223"/>
            <a:chExt cx="5488371" cy="3157203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FA3A559A-BBA8-5444-886E-016456BB7AA4}"/>
                </a:ext>
              </a:extLst>
            </p:cNvPr>
            <p:cNvSpPr/>
            <p:nvPr/>
          </p:nvSpPr>
          <p:spPr>
            <a:xfrm>
              <a:off x="7496439" y="3142882"/>
              <a:ext cx="795473" cy="325284"/>
            </a:xfrm>
            <a:custGeom>
              <a:avLst/>
              <a:gdLst>
                <a:gd name="connsiteX0" fmla="*/ 0 w 800100"/>
                <a:gd name="connsiteY0" fmla="*/ 673100 h 711200"/>
                <a:gd name="connsiteX1" fmla="*/ 50800 w 800100"/>
                <a:gd name="connsiteY1" fmla="*/ 711200 h 711200"/>
                <a:gd name="connsiteX2" fmla="*/ 342900 w 800100"/>
                <a:gd name="connsiteY2" fmla="*/ 698500 h 711200"/>
                <a:gd name="connsiteX3" fmla="*/ 444500 w 800100"/>
                <a:gd name="connsiteY3" fmla="*/ 584200 h 711200"/>
                <a:gd name="connsiteX4" fmla="*/ 469900 w 800100"/>
                <a:gd name="connsiteY4" fmla="*/ 431800 h 711200"/>
                <a:gd name="connsiteX5" fmla="*/ 508000 w 800100"/>
                <a:gd name="connsiteY5" fmla="*/ 203200 h 711200"/>
                <a:gd name="connsiteX6" fmla="*/ 533400 w 800100"/>
                <a:gd name="connsiteY6" fmla="*/ 38100 h 711200"/>
                <a:gd name="connsiteX7" fmla="*/ 584200 w 800100"/>
                <a:gd name="connsiteY7" fmla="*/ 0 h 711200"/>
                <a:gd name="connsiteX8" fmla="*/ 647700 w 800100"/>
                <a:gd name="connsiteY8" fmla="*/ 165100 h 711200"/>
                <a:gd name="connsiteX9" fmla="*/ 685800 w 800100"/>
                <a:gd name="connsiteY9" fmla="*/ 406400 h 711200"/>
                <a:gd name="connsiteX10" fmla="*/ 711200 w 800100"/>
                <a:gd name="connsiteY10" fmla="*/ 622300 h 711200"/>
                <a:gd name="connsiteX11" fmla="*/ 800100 w 800100"/>
                <a:gd name="connsiteY11" fmla="*/ 711200 h 711200"/>
                <a:gd name="connsiteX12" fmla="*/ 0 w 800100"/>
                <a:gd name="connsiteY12" fmla="*/ 6731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0100" h="711200">
                  <a:moveTo>
                    <a:pt x="0" y="673100"/>
                  </a:moveTo>
                  <a:lnTo>
                    <a:pt x="50800" y="711200"/>
                  </a:lnTo>
                  <a:lnTo>
                    <a:pt x="342900" y="698500"/>
                  </a:lnTo>
                  <a:lnTo>
                    <a:pt x="444500" y="584200"/>
                  </a:lnTo>
                  <a:lnTo>
                    <a:pt x="469900" y="431800"/>
                  </a:lnTo>
                  <a:lnTo>
                    <a:pt x="508000" y="203200"/>
                  </a:lnTo>
                  <a:lnTo>
                    <a:pt x="533400" y="38100"/>
                  </a:lnTo>
                  <a:lnTo>
                    <a:pt x="584200" y="0"/>
                  </a:lnTo>
                  <a:lnTo>
                    <a:pt x="647700" y="165100"/>
                  </a:lnTo>
                  <a:lnTo>
                    <a:pt x="685800" y="406400"/>
                  </a:lnTo>
                  <a:lnTo>
                    <a:pt x="711200" y="622300"/>
                  </a:lnTo>
                  <a:lnTo>
                    <a:pt x="800100" y="711200"/>
                  </a:lnTo>
                  <a:lnTo>
                    <a:pt x="0" y="6731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BCAFDBB7-BA1A-764B-B76F-9632061B439B}"/>
                </a:ext>
              </a:extLst>
            </p:cNvPr>
            <p:cNvSpPr/>
            <p:nvPr/>
          </p:nvSpPr>
          <p:spPr>
            <a:xfrm>
              <a:off x="9092277" y="3155585"/>
              <a:ext cx="795473" cy="325284"/>
            </a:xfrm>
            <a:custGeom>
              <a:avLst/>
              <a:gdLst>
                <a:gd name="connsiteX0" fmla="*/ 0 w 800100"/>
                <a:gd name="connsiteY0" fmla="*/ 673100 h 711200"/>
                <a:gd name="connsiteX1" fmla="*/ 50800 w 800100"/>
                <a:gd name="connsiteY1" fmla="*/ 711200 h 711200"/>
                <a:gd name="connsiteX2" fmla="*/ 342900 w 800100"/>
                <a:gd name="connsiteY2" fmla="*/ 698500 h 711200"/>
                <a:gd name="connsiteX3" fmla="*/ 444500 w 800100"/>
                <a:gd name="connsiteY3" fmla="*/ 584200 h 711200"/>
                <a:gd name="connsiteX4" fmla="*/ 469900 w 800100"/>
                <a:gd name="connsiteY4" fmla="*/ 431800 h 711200"/>
                <a:gd name="connsiteX5" fmla="*/ 508000 w 800100"/>
                <a:gd name="connsiteY5" fmla="*/ 203200 h 711200"/>
                <a:gd name="connsiteX6" fmla="*/ 533400 w 800100"/>
                <a:gd name="connsiteY6" fmla="*/ 38100 h 711200"/>
                <a:gd name="connsiteX7" fmla="*/ 584200 w 800100"/>
                <a:gd name="connsiteY7" fmla="*/ 0 h 711200"/>
                <a:gd name="connsiteX8" fmla="*/ 647700 w 800100"/>
                <a:gd name="connsiteY8" fmla="*/ 165100 h 711200"/>
                <a:gd name="connsiteX9" fmla="*/ 685800 w 800100"/>
                <a:gd name="connsiteY9" fmla="*/ 406400 h 711200"/>
                <a:gd name="connsiteX10" fmla="*/ 711200 w 800100"/>
                <a:gd name="connsiteY10" fmla="*/ 622300 h 711200"/>
                <a:gd name="connsiteX11" fmla="*/ 800100 w 800100"/>
                <a:gd name="connsiteY11" fmla="*/ 711200 h 711200"/>
                <a:gd name="connsiteX12" fmla="*/ 0 w 800100"/>
                <a:gd name="connsiteY12" fmla="*/ 6731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0100" h="711200">
                  <a:moveTo>
                    <a:pt x="0" y="673100"/>
                  </a:moveTo>
                  <a:lnTo>
                    <a:pt x="50800" y="711200"/>
                  </a:lnTo>
                  <a:lnTo>
                    <a:pt x="342900" y="698500"/>
                  </a:lnTo>
                  <a:lnTo>
                    <a:pt x="444500" y="584200"/>
                  </a:lnTo>
                  <a:lnTo>
                    <a:pt x="469900" y="431800"/>
                  </a:lnTo>
                  <a:lnTo>
                    <a:pt x="508000" y="203200"/>
                  </a:lnTo>
                  <a:lnTo>
                    <a:pt x="533400" y="38100"/>
                  </a:lnTo>
                  <a:lnTo>
                    <a:pt x="584200" y="0"/>
                  </a:lnTo>
                  <a:lnTo>
                    <a:pt x="647700" y="165100"/>
                  </a:lnTo>
                  <a:lnTo>
                    <a:pt x="685800" y="406400"/>
                  </a:lnTo>
                  <a:lnTo>
                    <a:pt x="711200" y="622300"/>
                  </a:lnTo>
                  <a:lnTo>
                    <a:pt x="800100" y="711200"/>
                  </a:lnTo>
                  <a:lnTo>
                    <a:pt x="0" y="6731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7A76BA1F-390C-A84B-B236-B232ABFE9159}"/>
                </a:ext>
              </a:extLst>
            </p:cNvPr>
            <p:cNvSpPr/>
            <p:nvPr/>
          </p:nvSpPr>
          <p:spPr>
            <a:xfrm>
              <a:off x="5992879" y="4639376"/>
              <a:ext cx="842782" cy="323165"/>
            </a:xfrm>
            <a:custGeom>
              <a:avLst/>
              <a:gdLst>
                <a:gd name="connsiteX0" fmla="*/ 0 w 800100"/>
                <a:gd name="connsiteY0" fmla="*/ 673100 h 711200"/>
                <a:gd name="connsiteX1" fmla="*/ 50800 w 800100"/>
                <a:gd name="connsiteY1" fmla="*/ 711200 h 711200"/>
                <a:gd name="connsiteX2" fmla="*/ 342900 w 800100"/>
                <a:gd name="connsiteY2" fmla="*/ 698500 h 711200"/>
                <a:gd name="connsiteX3" fmla="*/ 444500 w 800100"/>
                <a:gd name="connsiteY3" fmla="*/ 584200 h 711200"/>
                <a:gd name="connsiteX4" fmla="*/ 469900 w 800100"/>
                <a:gd name="connsiteY4" fmla="*/ 431800 h 711200"/>
                <a:gd name="connsiteX5" fmla="*/ 508000 w 800100"/>
                <a:gd name="connsiteY5" fmla="*/ 203200 h 711200"/>
                <a:gd name="connsiteX6" fmla="*/ 533400 w 800100"/>
                <a:gd name="connsiteY6" fmla="*/ 38100 h 711200"/>
                <a:gd name="connsiteX7" fmla="*/ 584200 w 800100"/>
                <a:gd name="connsiteY7" fmla="*/ 0 h 711200"/>
                <a:gd name="connsiteX8" fmla="*/ 647700 w 800100"/>
                <a:gd name="connsiteY8" fmla="*/ 165100 h 711200"/>
                <a:gd name="connsiteX9" fmla="*/ 685800 w 800100"/>
                <a:gd name="connsiteY9" fmla="*/ 406400 h 711200"/>
                <a:gd name="connsiteX10" fmla="*/ 711200 w 800100"/>
                <a:gd name="connsiteY10" fmla="*/ 622300 h 711200"/>
                <a:gd name="connsiteX11" fmla="*/ 800100 w 800100"/>
                <a:gd name="connsiteY11" fmla="*/ 711200 h 711200"/>
                <a:gd name="connsiteX12" fmla="*/ 0 w 800100"/>
                <a:gd name="connsiteY12" fmla="*/ 6731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0100" h="711200">
                  <a:moveTo>
                    <a:pt x="0" y="673100"/>
                  </a:moveTo>
                  <a:lnTo>
                    <a:pt x="50800" y="711200"/>
                  </a:lnTo>
                  <a:lnTo>
                    <a:pt x="342900" y="698500"/>
                  </a:lnTo>
                  <a:lnTo>
                    <a:pt x="444500" y="584200"/>
                  </a:lnTo>
                  <a:lnTo>
                    <a:pt x="469900" y="431800"/>
                  </a:lnTo>
                  <a:lnTo>
                    <a:pt x="508000" y="203200"/>
                  </a:lnTo>
                  <a:lnTo>
                    <a:pt x="533400" y="38100"/>
                  </a:lnTo>
                  <a:lnTo>
                    <a:pt x="584200" y="0"/>
                  </a:lnTo>
                  <a:lnTo>
                    <a:pt x="647700" y="165100"/>
                  </a:lnTo>
                  <a:lnTo>
                    <a:pt x="685800" y="406400"/>
                  </a:lnTo>
                  <a:lnTo>
                    <a:pt x="711200" y="622300"/>
                  </a:lnTo>
                  <a:lnTo>
                    <a:pt x="800100" y="711200"/>
                  </a:lnTo>
                  <a:lnTo>
                    <a:pt x="0" y="6731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5FD5CC-14C9-C941-9A4E-66A2307CB7E4}"/>
                </a:ext>
              </a:extLst>
            </p:cNvPr>
            <p:cNvCxnSpPr>
              <a:cxnSpLocks/>
            </p:cNvCxnSpPr>
            <p:nvPr/>
          </p:nvCxnSpPr>
          <p:spPr>
            <a:xfrm>
              <a:off x="5761043" y="3457506"/>
              <a:ext cx="4680659" cy="4084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E105AB-B14C-0841-859E-36C4C7DA0BC8}"/>
                </a:ext>
              </a:extLst>
            </p:cNvPr>
            <p:cNvSpPr txBox="1"/>
            <p:nvPr/>
          </p:nvSpPr>
          <p:spPr>
            <a:xfrm rot="16200000">
              <a:off x="4703340" y="3257476"/>
              <a:ext cx="113046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Garamond" panose="02020404030301010803" pitchFamily="18" charset="0"/>
                </a:rPr>
                <a:t>H3K27me3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C4D453-20C2-2A46-90F0-F943D4E59DD4}"/>
                </a:ext>
              </a:extLst>
            </p:cNvPr>
            <p:cNvCxnSpPr>
              <a:cxnSpLocks/>
            </p:cNvCxnSpPr>
            <p:nvPr/>
          </p:nvCxnSpPr>
          <p:spPr>
            <a:xfrm>
              <a:off x="5747122" y="4935520"/>
              <a:ext cx="4694580" cy="450"/>
            </a:xfrm>
            <a:prstGeom prst="line">
              <a:avLst/>
            </a:prstGeom>
            <a:ln w="412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0C7D373-0FCA-1D45-AA40-1A84D8F39446}"/>
                </a:ext>
              </a:extLst>
            </p:cNvPr>
            <p:cNvSpPr txBox="1"/>
            <p:nvPr/>
          </p:nvSpPr>
          <p:spPr>
            <a:xfrm rot="16200000">
              <a:off x="4654779" y="4785460"/>
              <a:ext cx="122758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Garamond" panose="02020404030301010803" pitchFamily="18" charset="0"/>
                </a:rPr>
                <a:t>H3K4me3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80FEEF-7114-7648-B81D-A90D000AF366}"/>
                </a:ext>
              </a:extLst>
            </p:cNvPr>
            <p:cNvSpPr/>
            <p:nvPr/>
          </p:nvSpPr>
          <p:spPr>
            <a:xfrm>
              <a:off x="6189348" y="2949456"/>
              <a:ext cx="578102" cy="1480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34CD751-8DD6-AA4D-AC70-FB0FABBD7A6F}"/>
                </a:ext>
              </a:extLst>
            </p:cNvPr>
            <p:cNvSpPr txBox="1"/>
            <p:nvPr/>
          </p:nvSpPr>
          <p:spPr>
            <a:xfrm>
              <a:off x="6045349" y="5411670"/>
              <a:ext cx="994748" cy="369332"/>
            </a:xfrm>
            <a:prstGeom prst="rect">
              <a:avLst/>
            </a:prstGeom>
            <a:solidFill>
              <a:srgbClr val="21972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aramond" panose="02020404030301010803" pitchFamily="18" charset="0"/>
                </a:rPr>
                <a:t>“Active”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9B8CB9-91AF-2F49-8C0A-A40E575ADBAF}"/>
                </a:ext>
              </a:extLst>
            </p:cNvPr>
            <p:cNvSpPr/>
            <p:nvPr/>
          </p:nvSpPr>
          <p:spPr>
            <a:xfrm>
              <a:off x="7778750" y="2937191"/>
              <a:ext cx="578102" cy="1480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3C1339-67D6-0649-9972-D1737379802E}"/>
                </a:ext>
              </a:extLst>
            </p:cNvPr>
            <p:cNvSpPr txBox="1"/>
            <p:nvPr/>
          </p:nvSpPr>
          <p:spPr>
            <a:xfrm>
              <a:off x="7553298" y="5433094"/>
              <a:ext cx="1108957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aramond" panose="02020404030301010803" pitchFamily="18" charset="0"/>
                </a:rPr>
                <a:t>“Bivalent”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0EF3300-3516-B34A-858B-751796C17B92}"/>
                </a:ext>
              </a:extLst>
            </p:cNvPr>
            <p:cNvSpPr/>
            <p:nvPr/>
          </p:nvSpPr>
          <p:spPr>
            <a:xfrm>
              <a:off x="9309648" y="2924313"/>
              <a:ext cx="578102" cy="14807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C724677-6D5F-0E47-B832-2ED51DAF4305}"/>
                </a:ext>
              </a:extLst>
            </p:cNvPr>
            <p:cNvSpPr txBox="1"/>
            <p:nvPr/>
          </p:nvSpPr>
          <p:spPr>
            <a:xfrm>
              <a:off x="8997500" y="5411670"/>
              <a:ext cx="1328238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aramond" panose="02020404030301010803" pitchFamily="18" charset="0"/>
                </a:rPr>
                <a:t>“Repressed”</a:t>
              </a: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348FC08B-D057-EF42-BE75-6303BC30C9A2}"/>
                </a:ext>
              </a:extLst>
            </p:cNvPr>
            <p:cNvSpPr/>
            <p:nvPr/>
          </p:nvSpPr>
          <p:spPr>
            <a:xfrm>
              <a:off x="7459015" y="4618931"/>
              <a:ext cx="842782" cy="323165"/>
            </a:xfrm>
            <a:custGeom>
              <a:avLst/>
              <a:gdLst>
                <a:gd name="connsiteX0" fmla="*/ 0 w 800100"/>
                <a:gd name="connsiteY0" fmla="*/ 673100 h 711200"/>
                <a:gd name="connsiteX1" fmla="*/ 50800 w 800100"/>
                <a:gd name="connsiteY1" fmla="*/ 711200 h 711200"/>
                <a:gd name="connsiteX2" fmla="*/ 342900 w 800100"/>
                <a:gd name="connsiteY2" fmla="*/ 698500 h 711200"/>
                <a:gd name="connsiteX3" fmla="*/ 444500 w 800100"/>
                <a:gd name="connsiteY3" fmla="*/ 584200 h 711200"/>
                <a:gd name="connsiteX4" fmla="*/ 469900 w 800100"/>
                <a:gd name="connsiteY4" fmla="*/ 431800 h 711200"/>
                <a:gd name="connsiteX5" fmla="*/ 508000 w 800100"/>
                <a:gd name="connsiteY5" fmla="*/ 203200 h 711200"/>
                <a:gd name="connsiteX6" fmla="*/ 533400 w 800100"/>
                <a:gd name="connsiteY6" fmla="*/ 38100 h 711200"/>
                <a:gd name="connsiteX7" fmla="*/ 584200 w 800100"/>
                <a:gd name="connsiteY7" fmla="*/ 0 h 711200"/>
                <a:gd name="connsiteX8" fmla="*/ 647700 w 800100"/>
                <a:gd name="connsiteY8" fmla="*/ 165100 h 711200"/>
                <a:gd name="connsiteX9" fmla="*/ 685800 w 800100"/>
                <a:gd name="connsiteY9" fmla="*/ 406400 h 711200"/>
                <a:gd name="connsiteX10" fmla="*/ 711200 w 800100"/>
                <a:gd name="connsiteY10" fmla="*/ 622300 h 711200"/>
                <a:gd name="connsiteX11" fmla="*/ 800100 w 800100"/>
                <a:gd name="connsiteY11" fmla="*/ 711200 h 711200"/>
                <a:gd name="connsiteX12" fmla="*/ 0 w 800100"/>
                <a:gd name="connsiteY12" fmla="*/ 6731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0100" h="711200">
                  <a:moveTo>
                    <a:pt x="0" y="673100"/>
                  </a:moveTo>
                  <a:lnTo>
                    <a:pt x="50800" y="711200"/>
                  </a:lnTo>
                  <a:lnTo>
                    <a:pt x="342900" y="698500"/>
                  </a:lnTo>
                  <a:lnTo>
                    <a:pt x="444500" y="584200"/>
                  </a:lnTo>
                  <a:lnTo>
                    <a:pt x="469900" y="431800"/>
                  </a:lnTo>
                  <a:lnTo>
                    <a:pt x="508000" y="203200"/>
                  </a:lnTo>
                  <a:lnTo>
                    <a:pt x="533400" y="38100"/>
                  </a:lnTo>
                  <a:lnTo>
                    <a:pt x="584200" y="0"/>
                  </a:lnTo>
                  <a:lnTo>
                    <a:pt x="647700" y="165100"/>
                  </a:lnTo>
                  <a:lnTo>
                    <a:pt x="685800" y="406400"/>
                  </a:lnTo>
                  <a:lnTo>
                    <a:pt x="711200" y="622300"/>
                  </a:lnTo>
                  <a:lnTo>
                    <a:pt x="800100" y="711200"/>
                  </a:lnTo>
                  <a:lnTo>
                    <a:pt x="0" y="6731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8AF3E1E-38A3-A94A-870F-7348043F2BE6}"/>
                </a:ext>
              </a:extLst>
            </p:cNvPr>
            <p:cNvSpPr txBox="1"/>
            <p:nvPr/>
          </p:nvSpPr>
          <p:spPr>
            <a:xfrm>
              <a:off x="6014813" y="2678838"/>
              <a:ext cx="14442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Garamond" panose="02020404030301010803" pitchFamily="18" charset="0"/>
                </a:rPr>
                <a:t>promoter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C6F9B0-0D0F-6C4E-A196-79146C1FE7EE}"/>
                </a:ext>
              </a:extLst>
            </p:cNvPr>
            <p:cNvSpPr txBox="1"/>
            <p:nvPr/>
          </p:nvSpPr>
          <p:spPr>
            <a:xfrm>
              <a:off x="7641232" y="2648638"/>
              <a:ext cx="14442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Garamond" panose="02020404030301010803" pitchFamily="18" charset="0"/>
                </a:rPr>
                <a:t>promoter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9E6D09D-978E-5140-B464-4738EB539A45}"/>
                </a:ext>
              </a:extLst>
            </p:cNvPr>
            <p:cNvSpPr txBox="1"/>
            <p:nvPr/>
          </p:nvSpPr>
          <p:spPr>
            <a:xfrm>
              <a:off x="9151158" y="2645223"/>
              <a:ext cx="144420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Garamond" panose="02020404030301010803" pitchFamily="18" charset="0"/>
                </a:rPr>
                <a:t>promoter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2B57B5D-6F36-614A-BAE6-9B5015047B4F}"/>
              </a:ext>
            </a:extLst>
          </p:cNvPr>
          <p:cNvSpPr txBox="1"/>
          <p:nvPr/>
        </p:nvSpPr>
        <p:spPr>
          <a:xfrm>
            <a:off x="4813249" y="6008546"/>
            <a:ext cx="2651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Check Gene Expression?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25B5DE6-9B3B-6343-8BA4-977D251DD439}"/>
              </a:ext>
            </a:extLst>
          </p:cNvPr>
          <p:cNvSpPr txBox="1">
            <a:spLocks/>
          </p:cNvSpPr>
          <p:nvPr/>
        </p:nvSpPr>
        <p:spPr>
          <a:xfrm>
            <a:off x="813486" y="13025"/>
            <a:ext cx="10565028" cy="1370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Garamond" panose="02020404030301010803" pitchFamily="18" charset="0"/>
              </a:rPr>
              <a:t>Schematic of Promoter Categorization </a:t>
            </a:r>
            <a:br>
              <a:rPr lang="en-US" sz="3600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with Histone Marks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55489E-D103-BD4B-B320-2CB03A4ABFAB}"/>
              </a:ext>
            </a:extLst>
          </p:cNvPr>
          <p:cNvSpPr/>
          <p:nvPr/>
        </p:nvSpPr>
        <p:spPr>
          <a:xfrm>
            <a:off x="5521125" y="2118169"/>
            <a:ext cx="1590392" cy="3831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A44CE-97B2-074D-89C0-D335F571315D}"/>
              </a:ext>
            </a:extLst>
          </p:cNvPr>
          <p:cNvSpPr/>
          <p:nvPr/>
        </p:nvSpPr>
        <p:spPr>
          <a:xfrm>
            <a:off x="7108095" y="2107234"/>
            <a:ext cx="1590392" cy="3831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6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5A8AC9-387F-6C43-9073-BF15BD96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9" y="1362437"/>
            <a:ext cx="5486400" cy="548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FE0B08-7E77-6942-BBBA-69E0DFD3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463" y="1014"/>
            <a:ext cx="12492925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Categorized Promoters Show Expected </a:t>
            </a:r>
            <a:br>
              <a:rPr lang="en-US" sz="3600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Gene Expression Signatures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AB7433-7128-D645-8C58-EFDCFC86BCFA}"/>
              </a:ext>
            </a:extLst>
          </p:cNvPr>
          <p:cNvSpPr txBox="1"/>
          <p:nvPr/>
        </p:nvSpPr>
        <p:spPr>
          <a:xfrm>
            <a:off x="0" y="650998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Unpaired Two-Sample Wilcox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DA0EA-B5D6-DB4E-9CD8-79FC85A6CB08}"/>
              </a:ext>
            </a:extLst>
          </p:cNvPr>
          <p:cNvSpPr txBox="1"/>
          <p:nvPr/>
        </p:nvSpPr>
        <p:spPr>
          <a:xfrm>
            <a:off x="5578724" y="1159690"/>
            <a:ext cx="872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Naïve</a:t>
            </a:r>
          </a:p>
        </p:txBody>
      </p:sp>
    </p:spTree>
    <p:extLst>
      <p:ext uri="{BB962C8B-B14F-4D97-AF65-F5344CB8AC3E}">
        <p14:creationId xmlns:p14="http://schemas.microsoft.com/office/powerpoint/2010/main" val="4237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268DE4-BF20-A141-93E9-AF7F208F5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9" y="1370586"/>
            <a:ext cx="5486400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C70AD7-3185-9A4C-9BB2-1073872B3757}"/>
              </a:ext>
            </a:extLst>
          </p:cNvPr>
          <p:cNvSpPr txBox="1"/>
          <p:nvPr/>
        </p:nvSpPr>
        <p:spPr>
          <a:xfrm>
            <a:off x="8369300" y="2035770"/>
            <a:ext cx="1751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~2 fold </a:t>
            </a:r>
            <a:r>
              <a:rPr lang="en-US" b="1" dirty="0">
                <a:solidFill>
                  <a:srgbClr val="C00000"/>
                </a:solidFill>
              </a:rPr>
              <a:t>more</a:t>
            </a: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Naïve N=2171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FD213E-F4E8-D04F-A2CA-5064DE167F87}"/>
              </a:ext>
            </a:extLst>
          </p:cNvPr>
          <p:cNvSpPr txBox="1"/>
          <p:nvPr/>
        </p:nvSpPr>
        <p:spPr>
          <a:xfrm>
            <a:off x="0" y="650998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Unpaired Two-Sample Wilcox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1B4791-6363-264E-9243-D47049579F74}"/>
              </a:ext>
            </a:extLst>
          </p:cNvPr>
          <p:cNvSpPr txBox="1"/>
          <p:nvPr/>
        </p:nvSpPr>
        <p:spPr>
          <a:xfrm>
            <a:off x="5375435" y="1170531"/>
            <a:ext cx="1441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Formative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C9F69EB-0F18-1D49-9BC2-59DA2F47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463" y="1014"/>
            <a:ext cx="12492925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Categorized Promoters Show Expected </a:t>
            </a:r>
            <a:br>
              <a:rPr lang="en-US" sz="3600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Gene Expression Signatures</a:t>
            </a:r>
          </a:p>
        </p:txBody>
      </p:sp>
    </p:spTree>
    <p:extLst>
      <p:ext uri="{BB962C8B-B14F-4D97-AF65-F5344CB8AC3E}">
        <p14:creationId xmlns:p14="http://schemas.microsoft.com/office/powerpoint/2010/main" val="401406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700BDA-3BCB-E647-B221-884D117D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352571"/>
            <a:ext cx="5486400" cy="548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FE0B08-7E77-6942-BBBA-69E0DFD34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Bivalent Promoters are Interactive, but less than Active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AE5AA-C883-DC4D-8A44-E536B4F9EA1A}"/>
              </a:ext>
            </a:extLst>
          </p:cNvPr>
          <p:cNvSpPr txBox="1"/>
          <p:nvPr/>
        </p:nvSpPr>
        <p:spPr>
          <a:xfrm>
            <a:off x="232683" y="2228671"/>
            <a:ext cx="357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1) Absolute # Of Interactions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A51FC-480E-3941-9662-02EB08802117}"/>
              </a:ext>
            </a:extLst>
          </p:cNvPr>
          <p:cNvSpPr txBox="1"/>
          <p:nvPr/>
        </p:nvSpPr>
        <p:spPr>
          <a:xfrm>
            <a:off x="0" y="650998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Unpaired Two-Sample Wilcox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75D44A-ED77-1B43-9CEB-01124D4326B5}"/>
              </a:ext>
            </a:extLst>
          </p:cNvPr>
          <p:cNvSpPr txBox="1"/>
          <p:nvPr/>
        </p:nvSpPr>
        <p:spPr>
          <a:xfrm>
            <a:off x="5375435" y="1170531"/>
            <a:ext cx="1441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Formative</a:t>
            </a:r>
          </a:p>
        </p:txBody>
      </p:sp>
    </p:spTree>
    <p:extLst>
      <p:ext uri="{BB962C8B-B14F-4D97-AF65-F5344CB8AC3E}">
        <p14:creationId xmlns:p14="http://schemas.microsoft.com/office/powerpoint/2010/main" val="371072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0151D7-70A8-C449-9F3F-5B3B7D72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367123"/>
            <a:ext cx="5486400" cy="5486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EAE5AA-C883-DC4D-8A44-E536B4F9EA1A}"/>
              </a:ext>
            </a:extLst>
          </p:cNvPr>
          <p:cNvSpPr txBox="1"/>
          <p:nvPr/>
        </p:nvSpPr>
        <p:spPr>
          <a:xfrm>
            <a:off x="232683" y="2228671"/>
            <a:ext cx="357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>
                <a:latin typeface="Garamond" panose="02020404030301010803" pitchFamily="18" charset="0"/>
              </a:rPr>
              <a:t>Absolute # Of Interactions</a:t>
            </a:r>
          </a:p>
          <a:p>
            <a:pPr marL="342900" indent="-342900">
              <a:buAutoNum type="arabicParenR"/>
            </a:pPr>
            <a:r>
              <a:rPr lang="en-US" b="1" dirty="0">
                <a:latin typeface="Garamond" panose="02020404030301010803" pitchFamily="18" charset="0"/>
              </a:rPr>
              <a:t>Interaction Score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1DD1B-162B-214F-B53B-5D8D8FA784C4}"/>
              </a:ext>
            </a:extLst>
          </p:cNvPr>
          <p:cNvSpPr txBox="1"/>
          <p:nvPr/>
        </p:nvSpPr>
        <p:spPr>
          <a:xfrm>
            <a:off x="0" y="650998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Unpaired Two-Sample Wilcox Test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76E436-0D0F-6C40-A34E-263454F9FAAF}"/>
              </a:ext>
            </a:extLst>
          </p:cNvPr>
          <p:cNvSpPr txBox="1">
            <a:spLocks/>
          </p:cNvSpPr>
          <p:nvPr/>
        </p:nvSpPr>
        <p:spPr>
          <a:xfrm>
            <a:off x="838200" y="552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Garamond" panose="02020404030301010803" pitchFamily="18" charset="0"/>
              </a:rPr>
              <a:t>Bivalent Promoters are Interactive, but less than Active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A371E-CBEA-894C-B4EF-E9E8CC1CB35C}"/>
              </a:ext>
            </a:extLst>
          </p:cNvPr>
          <p:cNvSpPr txBox="1"/>
          <p:nvPr/>
        </p:nvSpPr>
        <p:spPr>
          <a:xfrm>
            <a:off x="5375435" y="1170531"/>
            <a:ext cx="1441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Garamond" panose="02020404030301010803" pitchFamily="18" charset="0"/>
              </a:rPr>
              <a:t>Formative</a:t>
            </a:r>
          </a:p>
        </p:txBody>
      </p:sp>
    </p:spTree>
    <p:extLst>
      <p:ext uri="{BB962C8B-B14F-4D97-AF65-F5344CB8AC3E}">
        <p14:creationId xmlns:p14="http://schemas.microsoft.com/office/powerpoint/2010/main" val="225806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6786D9-27CD-2841-9E4E-6893155A1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11" b="6558"/>
          <a:stretch/>
        </p:blipFill>
        <p:spPr>
          <a:xfrm>
            <a:off x="6768059" y="1952302"/>
            <a:ext cx="4189828" cy="406601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A6FB6-7960-084B-8085-E4115DCA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1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Garamond" panose="02020404030301010803" pitchFamily="18" charset="0"/>
              </a:rPr>
              <a:t>Formative Bivalent Promoters were Previously</a:t>
            </a:r>
            <a:br>
              <a:rPr lang="en-US" sz="3600" dirty="0">
                <a:latin typeface="Garamond" panose="02020404030301010803" pitchFamily="18" charset="0"/>
              </a:rPr>
            </a:br>
            <a:r>
              <a:rPr lang="en-US" sz="3600" dirty="0">
                <a:latin typeface="Garamond" panose="02020404030301010803" pitchFamily="18" charset="0"/>
              </a:rPr>
              <a:t>“Active” or Unchanged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F5ABF9-E8B9-334B-8A69-40A95BD4ABB7}"/>
              </a:ext>
            </a:extLst>
          </p:cNvPr>
          <p:cNvGrpSpPr/>
          <p:nvPr/>
        </p:nvGrpSpPr>
        <p:grpSpPr>
          <a:xfrm>
            <a:off x="838200" y="1588861"/>
            <a:ext cx="4296180" cy="5162235"/>
            <a:chOff x="838200" y="1588861"/>
            <a:chExt cx="4296180" cy="5162235"/>
          </a:xfrm>
        </p:grpSpPr>
        <p:pic>
          <p:nvPicPr>
            <p:cNvPr id="6" name="Picture 5" descr="A picture containing bird&#10;&#10;Description automatically generated">
              <a:extLst>
                <a:ext uri="{FF2B5EF4-FFF2-40B4-BE49-F238E27FC236}">
                  <a16:creationId xmlns:a16="http://schemas.microsoft.com/office/drawing/2014/main" id="{32B4CAB0-86C5-EA42-9142-75F46C8A6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588861"/>
              <a:ext cx="4296180" cy="516223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0751C2-1F2D-9E4F-84E8-D5B0604D8F94}"/>
                </a:ext>
              </a:extLst>
            </p:cNvPr>
            <p:cNvSpPr txBox="1"/>
            <p:nvPr/>
          </p:nvSpPr>
          <p:spPr>
            <a:xfrm>
              <a:off x="3452885" y="3985312"/>
              <a:ext cx="1175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Garamond" panose="02020404030301010803" pitchFamily="18" charset="0"/>
                </a:rPr>
                <a:t>N=3960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55A2E98-C9A3-FD43-B301-A2BF6423DC52}"/>
              </a:ext>
            </a:extLst>
          </p:cNvPr>
          <p:cNvSpPr txBox="1"/>
          <p:nvPr/>
        </p:nvSpPr>
        <p:spPr>
          <a:xfrm>
            <a:off x="6832770" y="5926626"/>
            <a:ext cx="273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Form Bivalent Promoters</a:t>
            </a:r>
          </a:p>
          <a:p>
            <a:pPr algn="ctr"/>
            <a:r>
              <a:rPr lang="en-US" dirty="0">
                <a:latin typeface="Garamond" panose="02020404030301010803" pitchFamily="18" charset="0"/>
              </a:rPr>
              <a:t>N=3960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ACBD7-BFC4-1849-98B2-25997DE7BE68}"/>
              </a:ext>
            </a:extLst>
          </p:cNvPr>
          <p:cNvSpPr/>
          <p:nvPr/>
        </p:nvSpPr>
        <p:spPr>
          <a:xfrm>
            <a:off x="9329196" y="3371125"/>
            <a:ext cx="763929" cy="312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528</Words>
  <Application>Microsoft Macintosh PowerPoint</Application>
  <PresentationFormat>Widescreen</PresentationFormat>
  <Paragraphs>152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Garamond</vt:lpstr>
      <vt:lpstr>Office Theme</vt:lpstr>
      <vt:lpstr>3D Epigenomic Characterization of the Transition from Naïve to Formative Pluripotency</vt:lpstr>
      <vt:lpstr>PowerPoint Presentation</vt:lpstr>
      <vt:lpstr>PowerPoint Presentation</vt:lpstr>
      <vt:lpstr>PowerPoint Presentation</vt:lpstr>
      <vt:lpstr>Categorized Promoters Show Expected  Gene Expression Signatures</vt:lpstr>
      <vt:lpstr>Categorized Promoters Show Expected  Gene Expression Signatures</vt:lpstr>
      <vt:lpstr>Bivalent Promoters are Interactive, but less than Active</vt:lpstr>
      <vt:lpstr>PowerPoint Presentation</vt:lpstr>
      <vt:lpstr>Formative Bivalent Promoters were Previously “Active” or Unchanged</vt:lpstr>
      <vt:lpstr>“Active” to Bivalent Promoters</vt:lpstr>
      <vt:lpstr>“Active” to Bivalent Promoter Genes Exhibit Significant Decrease in Expression</vt:lpstr>
      <vt:lpstr>“Maintained” Bivalent Promoters</vt:lpstr>
      <vt:lpstr>“Maintained” Bivalent Promoters Exhibit Significant Increase in Gene Expression</vt:lpstr>
      <vt:lpstr>Formative Bivalent Promoters Exhibit “Local” Changes in Interactivity</vt:lpstr>
      <vt:lpstr>Formative Bivalent Promoters Exhibit “Local” Changes in Interactivity</vt:lpstr>
      <vt:lpstr>Formative Bivalent Promoters  Preserve “Global” Interactivity</vt:lpstr>
      <vt:lpstr>Formative Bivalent Promoters Preserve “Global” Interactivity</vt:lpstr>
      <vt:lpstr>Formative Bivalent Promoters Interactions are Highly Cell-Type Specific</vt:lpstr>
      <vt:lpstr>Gene Level Interaction Types</vt:lpstr>
      <vt:lpstr>Gene Level Interaction Types</vt:lpstr>
      <vt:lpstr>Gene Level Interaction Types</vt:lpstr>
      <vt:lpstr>Gene Level Interaction Types</vt:lpstr>
      <vt:lpstr>Formative Bivalent Promoters exhibit  Substantial Interaction Rewiring</vt:lpstr>
      <vt:lpstr>ChromHMM Modeling To Annotate Sequence Elements</vt:lpstr>
      <vt:lpstr>Formative SIPs are Genes Important for Development</vt:lpstr>
      <vt:lpstr>ERVL-MaLR TE Family Broadly  Enriched in Formative SIPs</vt:lpstr>
      <vt:lpstr>ERVL-MaLR sites are Enriched in individual SIPGs</vt:lpstr>
      <vt:lpstr>ERVL-MaLR Enriched SIPGs are Enriched  for Well-Studied and Novel TFs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Epigenomic Characterization of the Transition from Naïve to Formation Pluripotency</dc:title>
  <dc:creator>Eng, Nicolas</dc:creator>
  <cp:lastModifiedBy>Eng, Nicolas</cp:lastModifiedBy>
  <cp:revision>153</cp:revision>
  <dcterms:created xsi:type="dcterms:W3CDTF">2020-09-21T20:01:05Z</dcterms:created>
  <dcterms:modified xsi:type="dcterms:W3CDTF">2020-09-23T22:43:39Z</dcterms:modified>
</cp:coreProperties>
</file>