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7F584-3DE3-4B92-9CC1-605BA1C8D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5FF1F8-95F9-40B7-B88B-C97A57CCD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FEF5C-E710-45E5-9ED1-E8502F3F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30-05-2021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60DE4-F777-4CC4-8773-8B96B5A6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01378-C466-44EB-BC2F-BDCE5381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98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08852-5631-47A8-8F7E-E02E2CBA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1A1FDC-C4BE-4F30-A04B-AF2BDDDF4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BCD418-ECCC-4360-8469-D1361F47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30-05-2021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1CC8C-C2D1-4630-B6C6-9909F3E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FFFE5-4818-4590-81D4-B9BA25B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899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9621EB-EB0E-4FD9-BBD8-01B867AE7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FD161C-C765-481D-A447-B578E7897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B88875-C40E-4DA4-88E1-3062E7FB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30-05-2021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DA26F5-2422-41EA-AB6B-F877A4B5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06F6C-A502-4789-BEB9-14DB8D73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389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6A430-4D90-4D95-943E-DBB80583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5FA71-D42E-45DD-8887-C8731CB0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EECADB-45DD-4733-A7D7-BE1BBF1F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30-05-2021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8C9CD-CC10-422A-914E-726CF9A9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E4219E-D092-4971-861D-62DDB004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86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21732-C8C7-4858-A381-764C8DCC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C03218-A4E3-4F37-916D-B6D3EBC1F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6876FF-7574-4A8F-9B8C-725503F4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30-05-2021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789B4-B17D-4C68-8E60-DA74FC01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056356-9C2D-4EB0-9354-8ABD1F47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602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6A0B2-F78E-42FC-9D07-7B07302F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9A6AB-9AA0-4E66-9E4E-C8170E4A6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84789F-2C7E-461E-ABC3-ED1C56241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D26B0E-3FF4-4B5B-8622-70AD7854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30-05-2021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CD15A2-3055-4424-A054-0BBCB585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08EC7F-3ED9-4659-8330-B57AB04E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837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F936B-1E72-485F-BD37-B920C46E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F661C1-4403-4EB3-BE0F-84C8F1E2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AFD3DA-6186-4960-849C-6DB243F85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F80AA9-FFE9-42FA-9B7C-6C506D16C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E4589B-8D41-4AB1-A568-0D34D89F3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5CA300-8C1D-4BEC-856E-0091A927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30-05-2021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C564B0-3C6E-4EFB-BF43-4A69D0DD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B4AC0-9C09-4BE3-BEDD-AFFBF6E6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867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016FD-797C-443C-A4F6-7E05C6B4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F8AFBC-C975-479E-B4A8-77FDD3A3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30-05-2021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45669D-51F8-4C85-B956-270E35CF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5DEB71-1ABF-434B-BBDD-B43EBF79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148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501246-9756-43E3-A4ED-2EE10231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30-05-2021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25021D-F7A9-4800-86E4-DC3B87AF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CC6A38-204B-49D7-9AFE-6BEDABB0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24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8BD75-ED6E-44E3-8C34-5CE81F9C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8D0C1-1444-4EA6-884A-F9391A02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95F8F5-DE9C-4F6C-B1C6-46D45D7A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A2AE8D-D16D-4F8D-A3E0-F0E658C2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30-05-2021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4E2158-47DF-4A29-9AC4-A65531A2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A29755-CDF0-4FB3-9465-44A681E0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2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E3038-0D24-4C7B-BE79-EBB9A96A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AFED0F-7C38-4AA5-8836-55FCB813B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9D8BFB-662D-4955-B7E0-DFBA1AE82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1B52A-E6E2-452A-9017-4C193F95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9F6F-57B1-4CE3-8BFA-7A1263856444}" type="datetimeFigureOut">
              <a:rPr lang="es-CL" smtClean="0"/>
              <a:t>30-05-2021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20E1EC-1791-40E1-B601-E4D44F79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C7FCCF-81E8-42D4-B16E-D79E9309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583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59574E-9D23-4CE5-8FC8-4C100778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EC7D25-6EB3-4D42-8DD7-6ECD1D1AE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C43B0B-FA4D-4D67-86D3-F394FBEDB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39F6F-57B1-4CE3-8BFA-7A1263856444}" type="datetimeFigureOut">
              <a:rPr lang="es-CL" smtClean="0"/>
              <a:t>30-05-2021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F4854-FB63-4B1E-9CFE-47A4D23CE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65B9E-A5AC-4577-9287-525A9E201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1C49-92DA-4B4A-A1E8-E24430CC8B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358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A51434-92A3-4887-ABB0-6573760B7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635" y="1899017"/>
            <a:ext cx="5448730" cy="1402675"/>
          </a:xfrm>
        </p:spPr>
        <p:txBody>
          <a:bodyPr anchor="b">
            <a:normAutofit/>
          </a:bodyPr>
          <a:lstStyle/>
          <a:p>
            <a:r>
              <a:rPr lang="es-CL" sz="8800" dirty="0">
                <a:solidFill>
                  <a:schemeClr val="tx2"/>
                </a:solidFill>
              </a:rPr>
              <a:t>Hito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C2EB5F-F56D-495B-BF8C-453D3C603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7911" y="3523281"/>
            <a:ext cx="6316178" cy="400657"/>
          </a:xfrm>
        </p:spPr>
        <p:txBody>
          <a:bodyPr>
            <a:normAutofit lnSpcReduction="10000"/>
          </a:bodyPr>
          <a:lstStyle/>
          <a:p>
            <a:r>
              <a:rPr lang="es-CL" dirty="0">
                <a:solidFill>
                  <a:schemeClr val="tx2"/>
                </a:solidFill>
              </a:rPr>
              <a:t>“Análisis de comentarios sarcásticos en Reddit”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ubtítulo 2">
            <a:extLst>
              <a:ext uri="{FF2B5EF4-FFF2-40B4-BE49-F238E27FC236}">
                <a16:creationId xmlns:a16="http://schemas.microsoft.com/office/drawing/2014/main" id="{DBD8BB70-9C9E-423C-92BF-02258B43311A}"/>
              </a:ext>
            </a:extLst>
          </p:cNvPr>
          <p:cNvSpPr txBox="1">
            <a:spLocks/>
          </p:cNvSpPr>
          <p:nvPr/>
        </p:nvSpPr>
        <p:spPr>
          <a:xfrm>
            <a:off x="9275333" y="4452321"/>
            <a:ext cx="2916667" cy="238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00"/>
              </a:lnSpc>
            </a:pPr>
            <a:r>
              <a:rPr lang="es-CL" dirty="0">
                <a:solidFill>
                  <a:schemeClr val="tx2"/>
                </a:solidFill>
              </a:rPr>
              <a:t>Integrantes: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/>
                </a:solidFill>
              </a:rPr>
              <a:t>Nicolás García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/>
                </a:solidFill>
              </a:rPr>
              <a:t>Pablo Gutiérrez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/>
                </a:solidFill>
              </a:rPr>
              <a:t>Javier Lavados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/>
                </a:solidFill>
              </a:rPr>
              <a:t>Sebastián Salinas</a:t>
            </a:r>
          </a:p>
          <a:p>
            <a:pPr marL="342900" indent="-342900" algn="l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2"/>
                </a:solidFill>
              </a:rPr>
              <a:t>José Triviño</a:t>
            </a:r>
          </a:p>
          <a:p>
            <a:endParaRPr lang="es-CL" dirty="0">
              <a:solidFill>
                <a:schemeClr val="tx2"/>
              </a:solidFill>
            </a:endParaRPr>
          </a:p>
          <a:p>
            <a:endParaRPr lang="es-C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3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F128502-8CEE-4D08-AA9C-3425DA88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463" y="282459"/>
            <a:ext cx="7980768" cy="1837349"/>
          </a:xfrm>
        </p:spPr>
        <p:txBody>
          <a:bodyPr>
            <a:normAutofit/>
          </a:bodyPr>
          <a:lstStyle/>
          <a:p>
            <a:pPr algn="ctr"/>
            <a:r>
              <a:rPr lang="es-CL" sz="6600" dirty="0">
                <a:solidFill>
                  <a:schemeClr val="tx2"/>
                </a:solidFill>
              </a:rPr>
              <a:t>Mejoras al Hito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18F3-286B-468C-B05D-FE272AE0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582" y="2160346"/>
            <a:ext cx="7120530" cy="391460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Modificación a las preguntas y problemas: Se concluyó que varias de las interrogantes planteadas, o bien podían ser respondidas de forma trivial, o eran de un nivel de complejidad mayor al que podía ser respondido con los conocimientos que se tienen hasta el momento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447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F128502-8CEE-4D08-AA9C-3425DA88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18" y="317233"/>
            <a:ext cx="4096554" cy="1837349"/>
          </a:xfrm>
        </p:spPr>
        <p:txBody>
          <a:bodyPr>
            <a:normAutofit/>
          </a:bodyPr>
          <a:lstStyle/>
          <a:p>
            <a:pPr algn="ctr"/>
            <a:r>
              <a:rPr lang="es-CL" sz="4800" dirty="0">
                <a:solidFill>
                  <a:schemeClr val="tx2"/>
                </a:solidFill>
              </a:rPr>
              <a:t>Preguntas originales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18F3-286B-468C-B05D-FE272AE0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07" y="2152141"/>
            <a:ext cx="4289965" cy="3914602"/>
          </a:xfrm>
        </p:spPr>
        <p:txBody>
          <a:bodyPr anchor="t">
            <a:normAutofit fontScale="92500" lnSpcReduction="10000"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s-CL" sz="2400" dirty="0">
                <a:solidFill>
                  <a:schemeClr val="tx2"/>
                </a:solidFill>
              </a:rPr>
              <a:t>¿Qué tan necesario es el contexto? ¿Es necesaria la presencia del comentario padre? </a:t>
            </a:r>
            <a:r>
              <a:rPr lang="es-CL" sz="2400" b="1" dirty="0">
                <a:solidFill>
                  <a:schemeClr val="tx2"/>
                </a:solidFill>
              </a:rPr>
              <a:t>(Demasiado compleja)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s-CL" sz="2400" dirty="0">
                <a:solidFill>
                  <a:schemeClr val="tx2"/>
                </a:solidFill>
              </a:rPr>
              <a:t>¿En que </a:t>
            </a:r>
            <a:r>
              <a:rPr lang="es-CL" sz="2400" dirty="0" err="1">
                <a:solidFill>
                  <a:schemeClr val="tx2"/>
                </a:solidFill>
              </a:rPr>
              <a:t>subreddits</a:t>
            </a:r>
            <a:r>
              <a:rPr lang="es-CL" sz="2400" dirty="0">
                <a:solidFill>
                  <a:schemeClr val="tx2"/>
                </a:solidFill>
              </a:rPr>
              <a:t> el uso de sarcasmo es proporcionalmente mayor? </a:t>
            </a:r>
            <a:r>
              <a:rPr lang="es-CL" sz="2400" b="1" dirty="0">
                <a:solidFill>
                  <a:schemeClr val="tx2"/>
                </a:solidFill>
              </a:rPr>
              <a:t>(Trivial, no requiere métodos de minería de datos)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s-CL" sz="2400" dirty="0">
                <a:solidFill>
                  <a:schemeClr val="tx2"/>
                </a:solidFill>
              </a:rPr>
              <a:t>¿Es posible entrenar un clasificador? </a:t>
            </a:r>
            <a:r>
              <a:rPr lang="es-CL" sz="2400" b="1" dirty="0">
                <a:solidFill>
                  <a:schemeClr val="tx2"/>
                </a:solidFill>
              </a:rPr>
              <a:t>(Demasiado general)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ítulo 1">
            <a:extLst>
              <a:ext uri="{FF2B5EF4-FFF2-40B4-BE49-F238E27FC236}">
                <a16:creationId xmlns:a16="http://schemas.microsoft.com/office/drawing/2014/main" id="{0AA24D1F-06C5-47DA-925D-C16FCF8C69F4}"/>
              </a:ext>
            </a:extLst>
          </p:cNvPr>
          <p:cNvSpPr txBox="1">
            <a:spLocks/>
          </p:cNvSpPr>
          <p:nvPr/>
        </p:nvSpPr>
        <p:spPr>
          <a:xfrm>
            <a:off x="7168330" y="317233"/>
            <a:ext cx="4096554" cy="1837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4800" dirty="0">
                <a:solidFill>
                  <a:schemeClr val="tx2"/>
                </a:solidFill>
              </a:rPr>
              <a:t>Preguntas Nuevas</a:t>
            </a:r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E1A966FF-092E-4561-B408-81C8F1A91833}"/>
              </a:ext>
            </a:extLst>
          </p:cNvPr>
          <p:cNvSpPr txBox="1">
            <a:spLocks/>
          </p:cNvSpPr>
          <p:nvPr/>
        </p:nvSpPr>
        <p:spPr>
          <a:xfrm>
            <a:off x="6974921" y="2170916"/>
            <a:ext cx="4483372" cy="39146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s-CL" sz="2400" dirty="0">
                <a:solidFill>
                  <a:schemeClr val="tx2"/>
                </a:solidFill>
              </a:rPr>
              <a:t>¿Qué factores influyen más en el desempeño de un clasificador? ¿Largo del comentario, palabras utilizadas, puntaje?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s-CL" sz="2400" dirty="0">
                <a:solidFill>
                  <a:schemeClr val="tx2"/>
                </a:solidFill>
              </a:rPr>
              <a:t>Si se entrena un clasificador en un </a:t>
            </a:r>
            <a:r>
              <a:rPr lang="es-CL" sz="2400" dirty="0" err="1">
                <a:solidFill>
                  <a:schemeClr val="tx2"/>
                </a:solidFill>
              </a:rPr>
              <a:t>subreddit</a:t>
            </a:r>
            <a:r>
              <a:rPr lang="es-CL" sz="2400" dirty="0">
                <a:solidFill>
                  <a:schemeClr val="tx2"/>
                </a:solidFill>
              </a:rPr>
              <a:t> específico, ¿Cambia el desempeño al evaluarlo en otro </a:t>
            </a:r>
            <a:r>
              <a:rPr lang="es-CL" sz="2400" dirty="0" err="1">
                <a:solidFill>
                  <a:schemeClr val="tx2"/>
                </a:solidFill>
              </a:rPr>
              <a:t>subreddit</a:t>
            </a:r>
            <a:r>
              <a:rPr lang="es-CL" sz="2400" dirty="0">
                <a:solidFill>
                  <a:schemeClr val="tx2"/>
                </a:solidFill>
              </a:rPr>
              <a:t>?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s-CL" sz="2400" dirty="0">
                <a:solidFill>
                  <a:schemeClr val="tx2"/>
                </a:solidFill>
              </a:rPr>
              <a:t>¿A través de qué método se debe entrenar un clasificador para que presente un buen desempeño?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9D0D9F6-6543-4FDD-A95A-7F2B6E6CE8AE}"/>
              </a:ext>
            </a:extLst>
          </p:cNvPr>
          <p:cNvSpPr/>
          <p:nvPr/>
        </p:nvSpPr>
        <p:spPr>
          <a:xfrm>
            <a:off x="5459743" y="3345865"/>
            <a:ext cx="1272208" cy="763577"/>
          </a:xfrm>
          <a:prstGeom prst="rightArrow">
            <a:avLst>
              <a:gd name="adj1" fmla="val 50000"/>
              <a:gd name="adj2" fmla="val 6745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980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F128502-8CEE-4D08-AA9C-3425DA88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463" y="282459"/>
            <a:ext cx="7980768" cy="1837349"/>
          </a:xfrm>
        </p:spPr>
        <p:txBody>
          <a:bodyPr>
            <a:normAutofit/>
          </a:bodyPr>
          <a:lstStyle/>
          <a:p>
            <a:pPr algn="ctr"/>
            <a:r>
              <a:rPr lang="es-CL" sz="6600" dirty="0">
                <a:solidFill>
                  <a:schemeClr val="tx2"/>
                </a:solidFill>
              </a:rPr>
              <a:t>Mejoras al Hito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18F3-286B-468C-B05D-FE272AE0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582" y="2160346"/>
            <a:ext cx="7120530" cy="391460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Adición de nuevos datos: Se incorporó una nueva base de datos con comentarios no sarcásticos para poder comparar con los comentarios sarcásticos originales. Estos datos fueron </a:t>
            </a:r>
            <a:r>
              <a:rPr lang="es-CL" sz="2400" dirty="0" err="1">
                <a:solidFill>
                  <a:schemeClr val="tx2"/>
                </a:solidFill>
              </a:rPr>
              <a:t>preprocesados</a:t>
            </a:r>
            <a:r>
              <a:rPr lang="es-CL" sz="2400" dirty="0">
                <a:solidFill>
                  <a:schemeClr val="tx2"/>
                </a:solidFill>
              </a:rPr>
              <a:t> y unidos en una misma tabla para facilitar el entrenamiento de un clasificador.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586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F128502-8CEE-4D08-AA9C-3425DA88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463" y="282459"/>
            <a:ext cx="7980768" cy="1837349"/>
          </a:xfrm>
        </p:spPr>
        <p:txBody>
          <a:bodyPr>
            <a:normAutofit/>
          </a:bodyPr>
          <a:lstStyle/>
          <a:p>
            <a:pPr algn="ctr"/>
            <a:r>
              <a:rPr lang="es-CL" sz="6600" dirty="0">
                <a:solidFill>
                  <a:schemeClr val="tx2"/>
                </a:solidFill>
              </a:rPr>
              <a:t>Datos nuevos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18F3-286B-468C-B05D-FE272AE0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582" y="2160346"/>
            <a:ext cx="7120530" cy="391460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Poner fotos de exploración de datos nuevos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09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F128502-8CEE-4D08-AA9C-3425DA88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463" y="282459"/>
            <a:ext cx="7980768" cy="1837349"/>
          </a:xfrm>
        </p:spPr>
        <p:txBody>
          <a:bodyPr>
            <a:normAutofit fontScale="90000"/>
          </a:bodyPr>
          <a:lstStyle/>
          <a:p>
            <a:pPr algn="ctr"/>
            <a:r>
              <a:rPr lang="es-CL" sz="6600" dirty="0">
                <a:solidFill>
                  <a:schemeClr val="tx2"/>
                </a:solidFill>
              </a:rPr>
              <a:t>Propuesta Experimental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18F3-286B-468C-B05D-FE272AE0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582" y="2160346"/>
            <a:ext cx="7120530" cy="391460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Que haremos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225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F128502-8CEE-4D08-AA9C-3425DA88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463" y="282459"/>
            <a:ext cx="7980768" cy="1837349"/>
          </a:xfrm>
        </p:spPr>
        <p:txBody>
          <a:bodyPr>
            <a:normAutofit/>
          </a:bodyPr>
          <a:lstStyle/>
          <a:p>
            <a:pPr algn="ctr"/>
            <a:r>
              <a:rPr lang="es-CL" sz="6600" dirty="0">
                <a:solidFill>
                  <a:schemeClr val="tx2"/>
                </a:solidFill>
              </a:rPr>
              <a:t>Resultado preliminar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18F3-286B-468C-B05D-FE272AE0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582" y="2160346"/>
            <a:ext cx="7120530" cy="391460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La proporción entre los comentarios sarcásticos y no sarcásticos en el set de entrenamiento no influye al momento de entrenar un clasificador. El desempeño se mantiene tanto cuando la proporción es 50/50 como cuando están desbalanceados.</a:t>
            </a:r>
          </a:p>
          <a:p>
            <a:pPr>
              <a:lnSpc>
                <a:spcPct val="100000"/>
              </a:lnSpc>
            </a:pPr>
            <a:r>
              <a:rPr lang="es-CL" sz="2400" dirty="0">
                <a:solidFill>
                  <a:schemeClr val="tx2"/>
                </a:solidFill>
              </a:rPr>
              <a:t>El clasificador que presenta el mejor desempeño es el Linear SVM para todos los </a:t>
            </a:r>
            <a:r>
              <a:rPr lang="es-CL" sz="2400" dirty="0" err="1">
                <a:solidFill>
                  <a:schemeClr val="tx2"/>
                </a:solidFill>
              </a:rPr>
              <a:t>subreddits</a:t>
            </a:r>
            <a:r>
              <a:rPr lang="es-CL" sz="2400" dirty="0">
                <a:solidFill>
                  <a:schemeClr val="tx2"/>
                </a:solidFill>
              </a:rPr>
              <a:t> evaluados.</a:t>
            </a:r>
          </a:p>
          <a:p>
            <a:pPr>
              <a:lnSpc>
                <a:spcPct val="100000"/>
              </a:lnSpc>
            </a:pPr>
            <a:endParaRPr lang="es-CL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739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309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Hito 2</vt:lpstr>
      <vt:lpstr>Mejoras al Hito 1</vt:lpstr>
      <vt:lpstr>Preguntas originales</vt:lpstr>
      <vt:lpstr>Mejoras al Hito 1</vt:lpstr>
      <vt:lpstr>Datos nuevos</vt:lpstr>
      <vt:lpstr>Propuesta Experimental</vt:lpstr>
      <vt:lpstr>Resultado preliminar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Hito 1</dc:title>
  <dc:creator>José</dc:creator>
  <cp:lastModifiedBy>José</cp:lastModifiedBy>
  <cp:revision>9</cp:revision>
  <dcterms:created xsi:type="dcterms:W3CDTF">2021-04-17T19:53:26Z</dcterms:created>
  <dcterms:modified xsi:type="dcterms:W3CDTF">2021-05-30T06:45:52Z</dcterms:modified>
</cp:coreProperties>
</file>