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62" r:id="rId4"/>
    <p:sldId id="282" r:id="rId5"/>
    <p:sldId id="259" r:id="rId6"/>
    <p:sldId id="261" r:id="rId7"/>
    <p:sldId id="283" r:id="rId8"/>
    <p:sldId id="284" r:id="rId9"/>
    <p:sldId id="276" r:id="rId10"/>
    <p:sldId id="266" r:id="rId11"/>
    <p:sldId id="271" r:id="rId12"/>
    <p:sldId id="272" r:id="rId13"/>
    <p:sldId id="277" r:id="rId14"/>
    <p:sldId id="281" r:id="rId15"/>
    <p:sldId id="273" r:id="rId16"/>
    <p:sldId id="285" r:id="rId17"/>
    <p:sldId id="278" r:id="rId18"/>
    <p:sldId id="286" r:id="rId19"/>
    <p:sldId id="279" r:id="rId20"/>
    <p:sldId id="287" r:id="rId21"/>
    <p:sldId id="288" r:id="rId22"/>
    <p:sldId id="280" r:id="rId23"/>
    <p:sldId id="28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9F6F-57B1-4CE3-8BFA-7A1263856444}" type="datetimeFigureOut">
              <a:rPr lang="es-CL" smtClean="0"/>
              <a:t>18-07-2021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1C49-92DA-4B4A-A1E8-E24430CC8B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921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9F6F-57B1-4CE3-8BFA-7A1263856444}" type="datetimeFigureOut">
              <a:rPr lang="es-CL" smtClean="0"/>
              <a:t>18-07-2021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1C49-92DA-4B4A-A1E8-E24430CC8B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995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9F6F-57B1-4CE3-8BFA-7A1263856444}" type="datetimeFigureOut">
              <a:rPr lang="es-CL" smtClean="0"/>
              <a:t>18-07-2021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1C49-92DA-4B4A-A1E8-E24430CC8B39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9833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9F6F-57B1-4CE3-8BFA-7A1263856444}" type="datetimeFigureOut">
              <a:rPr lang="es-CL" smtClean="0"/>
              <a:t>18-07-2021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1C49-92DA-4B4A-A1E8-E24430CC8B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3066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9F6F-57B1-4CE3-8BFA-7A1263856444}" type="datetimeFigureOut">
              <a:rPr lang="es-CL" smtClean="0"/>
              <a:t>18-07-2021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1C49-92DA-4B4A-A1E8-E24430CC8B39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9206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9F6F-57B1-4CE3-8BFA-7A1263856444}" type="datetimeFigureOut">
              <a:rPr lang="es-CL" smtClean="0"/>
              <a:t>18-07-2021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1C49-92DA-4B4A-A1E8-E24430CC8B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9414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9F6F-57B1-4CE3-8BFA-7A1263856444}" type="datetimeFigureOut">
              <a:rPr lang="es-CL" smtClean="0"/>
              <a:t>18-07-2021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1C49-92DA-4B4A-A1E8-E24430CC8B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55958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9F6F-57B1-4CE3-8BFA-7A1263856444}" type="datetimeFigureOut">
              <a:rPr lang="es-CL" smtClean="0"/>
              <a:t>18-07-2021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1C49-92DA-4B4A-A1E8-E24430CC8B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228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9F6F-57B1-4CE3-8BFA-7A1263856444}" type="datetimeFigureOut">
              <a:rPr lang="es-CL" smtClean="0"/>
              <a:t>18-07-2021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1C49-92DA-4B4A-A1E8-E24430CC8B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251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9F6F-57B1-4CE3-8BFA-7A1263856444}" type="datetimeFigureOut">
              <a:rPr lang="es-CL" smtClean="0"/>
              <a:t>18-07-2021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1C49-92DA-4B4A-A1E8-E24430CC8B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236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9F6F-57B1-4CE3-8BFA-7A1263856444}" type="datetimeFigureOut">
              <a:rPr lang="es-CL" smtClean="0"/>
              <a:t>18-07-2021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1C49-92DA-4B4A-A1E8-E24430CC8B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420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9F6F-57B1-4CE3-8BFA-7A1263856444}" type="datetimeFigureOut">
              <a:rPr lang="es-CL" smtClean="0"/>
              <a:t>18-07-2021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1C49-92DA-4B4A-A1E8-E24430CC8B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369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9F6F-57B1-4CE3-8BFA-7A1263856444}" type="datetimeFigureOut">
              <a:rPr lang="es-CL" smtClean="0"/>
              <a:t>18-07-2021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1C49-92DA-4B4A-A1E8-E24430CC8B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482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9F6F-57B1-4CE3-8BFA-7A1263856444}" type="datetimeFigureOut">
              <a:rPr lang="es-CL" smtClean="0"/>
              <a:t>18-07-2021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1C49-92DA-4B4A-A1E8-E24430CC8B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232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9F6F-57B1-4CE3-8BFA-7A1263856444}" type="datetimeFigureOut">
              <a:rPr lang="es-CL" smtClean="0"/>
              <a:t>18-07-2021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1C49-92DA-4B4A-A1E8-E24430CC8B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180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9F6F-57B1-4CE3-8BFA-7A1263856444}" type="datetimeFigureOut">
              <a:rPr lang="es-CL" smtClean="0"/>
              <a:t>18-07-2021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1C49-92DA-4B4A-A1E8-E24430CC8B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387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39F6F-57B1-4CE3-8BFA-7A1263856444}" type="datetimeFigureOut">
              <a:rPr lang="es-CL" smtClean="0"/>
              <a:t>18-07-2021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3B21C49-92DA-4B4A-A1E8-E24430CC8B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615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51434-92A3-4887-ABB0-6573760B7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0526" y="1594217"/>
            <a:ext cx="5448730" cy="1402675"/>
          </a:xfrm>
        </p:spPr>
        <p:txBody>
          <a:bodyPr anchor="b">
            <a:normAutofit fontScale="90000"/>
          </a:bodyPr>
          <a:lstStyle/>
          <a:p>
            <a:r>
              <a:rPr lang="es-CL" sz="8800" dirty="0">
                <a:solidFill>
                  <a:schemeClr val="tx2"/>
                </a:solidFill>
              </a:rPr>
              <a:t>Hito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C2EB5F-F56D-495B-BF8C-453D3C603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045" y="2882350"/>
            <a:ext cx="8472211" cy="923848"/>
          </a:xfrm>
        </p:spPr>
        <p:txBody>
          <a:bodyPr>
            <a:normAutofit/>
          </a:bodyPr>
          <a:lstStyle/>
          <a:p>
            <a:r>
              <a:rPr lang="es-CL" sz="2800" dirty="0">
                <a:solidFill>
                  <a:schemeClr val="tx2"/>
                </a:solidFill>
              </a:rPr>
              <a:t>“Análisis de comentarios sarcásticos en Reddit”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DBD8BB70-9C9E-423C-92BF-02258B43311A}"/>
              </a:ext>
            </a:extLst>
          </p:cNvPr>
          <p:cNvSpPr txBox="1">
            <a:spLocks/>
          </p:cNvSpPr>
          <p:nvPr/>
        </p:nvSpPr>
        <p:spPr>
          <a:xfrm>
            <a:off x="6222589" y="3806198"/>
            <a:ext cx="2916667" cy="2382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000"/>
              </a:lnSpc>
            </a:pPr>
            <a:r>
              <a:rPr lang="es-CL" dirty="0">
                <a:solidFill>
                  <a:schemeClr val="tx2"/>
                </a:solidFill>
              </a:rPr>
              <a:t>Integrantes:</a:t>
            </a:r>
          </a:p>
          <a:p>
            <a:pPr marL="342900" indent="-342900" algn="l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tx2"/>
                </a:solidFill>
              </a:rPr>
              <a:t>Nicolás García</a:t>
            </a:r>
          </a:p>
          <a:p>
            <a:pPr marL="342900" indent="-342900" algn="l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tx2"/>
                </a:solidFill>
              </a:rPr>
              <a:t>Pablo Gutiérrez</a:t>
            </a:r>
          </a:p>
          <a:p>
            <a:pPr marL="342900" indent="-342900" algn="l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tx2"/>
                </a:solidFill>
              </a:rPr>
              <a:t>Javier Lavados</a:t>
            </a:r>
          </a:p>
          <a:p>
            <a:pPr marL="342900" indent="-342900" algn="l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tx2"/>
                </a:solidFill>
              </a:rPr>
              <a:t>Sebastián Salinas</a:t>
            </a:r>
          </a:p>
          <a:p>
            <a:pPr marL="342900" indent="-342900" algn="l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tx2"/>
                </a:solidFill>
              </a:rPr>
              <a:t>José Triviño</a:t>
            </a:r>
          </a:p>
          <a:p>
            <a:endParaRPr lang="es-CL" dirty="0">
              <a:solidFill>
                <a:schemeClr val="tx2"/>
              </a:solidFill>
            </a:endParaRPr>
          </a:p>
          <a:p>
            <a:endParaRPr lang="es-CL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432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28502-8CEE-4D08-AA9C-3425DA88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0026" y="213498"/>
            <a:ext cx="6411641" cy="1837349"/>
          </a:xfrm>
        </p:spPr>
        <p:txBody>
          <a:bodyPr>
            <a:normAutofit fontScale="90000"/>
          </a:bodyPr>
          <a:lstStyle/>
          <a:p>
            <a:pPr algn="ctr"/>
            <a:r>
              <a:rPr lang="es-CL" sz="6600" dirty="0">
                <a:solidFill>
                  <a:schemeClr val="tx2"/>
                </a:solidFill>
              </a:rPr>
              <a:t>Exploración inicial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2418F3-286B-468C-B05D-FE272AE0F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5582" y="2160346"/>
            <a:ext cx="7120530" cy="391460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>
                <a:solidFill>
                  <a:schemeClr val="tx2"/>
                </a:solidFill>
              </a:rPr>
              <a:t>Mostrar la tabla obtenida desde </a:t>
            </a:r>
            <a:r>
              <a:rPr lang="es-CL" sz="2400" dirty="0" err="1">
                <a:solidFill>
                  <a:schemeClr val="tx2"/>
                </a:solidFill>
              </a:rPr>
              <a:t>kaggle</a:t>
            </a:r>
            <a:endParaRPr lang="es-CL" sz="2400" dirty="0">
              <a:solidFill>
                <a:schemeClr val="tx2"/>
              </a:solidFill>
            </a:endParaRPr>
          </a:p>
        </p:txBody>
      </p:sp>
      <p:pic>
        <p:nvPicPr>
          <p:cNvPr id="4" name="Imagen 3" descr="Tabla&#10;&#10;Descripción generada automáticamente con confianza media">
            <a:extLst>
              <a:ext uri="{FF2B5EF4-FFF2-40B4-BE49-F238E27FC236}">
                <a16:creationId xmlns:a16="http://schemas.microsoft.com/office/drawing/2014/main" id="{2381E08A-66B2-4D6B-BA30-00CCB62D0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359" y="589364"/>
            <a:ext cx="3885075" cy="61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59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28502-8CEE-4D08-AA9C-3425DA88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0026" y="213498"/>
            <a:ext cx="6411641" cy="1837349"/>
          </a:xfrm>
        </p:spPr>
        <p:txBody>
          <a:bodyPr>
            <a:normAutofit fontScale="90000"/>
          </a:bodyPr>
          <a:lstStyle/>
          <a:p>
            <a:pPr algn="ctr"/>
            <a:r>
              <a:rPr lang="es-CL" sz="6600" dirty="0">
                <a:solidFill>
                  <a:schemeClr val="tx2"/>
                </a:solidFill>
              </a:rPr>
              <a:t>Exploración inicial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2418F3-286B-468C-B05D-FE272AE0F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5582" y="2160346"/>
            <a:ext cx="7120530" cy="391460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>
                <a:solidFill>
                  <a:schemeClr val="tx2"/>
                </a:solidFill>
              </a:rPr>
              <a:t>Mostrar algunas de las tablas obtenidas</a:t>
            </a:r>
          </a:p>
        </p:txBody>
      </p:sp>
    </p:spTree>
    <p:extLst>
      <p:ext uri="{BB962C8B-B14F-4D97-AF65-F5344CB8AC3E}">
        <p14:creationId xmlns:p14="http://schemas.microsoft.com/office/powerpoint/2010/main" val="3776596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28502-8CEE-4D08-AA9C-3425DA88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895" y="199625"/>
            <a:ext cx="7353904" cy="1837349"/>
          </a:xfrm>
        </p:spPr>
        <p:txBody>
          <a:bodyPr>
            <a:normAutofit fontScale="90000"/>
          </a:bodyPr>
          <a:lstStyle/>
          <a:p>
            <a:pPr algn="ctr"/>
            <a:r>
              <a:rPr lang="es-CL" sz="6600" dirty="0">
                <a:solidFill>
                  <a:schemeClr val="tx2"/>
                </a:solidFill>
              </a:rPr>
              <a:t>Exploración posterior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2418F3-286B-468C-B05D-FE272AE0F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5582" y="2160346"/>
            <a:ext cx="7120530" cy="391460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>
                <a:solidFill>
                  <a:schemeClr val="tx2"/>
                </a:solidFill>
              </a:rPr>
              <a:t>Mostrar la segunda tabla añadida</a:t>
            </a:r>
          </a:p>
        </p:txBody>
      </p:sp>
    </p:spTree>
    <p:extLst>
      <p:ext uri="{BB962C8B-B14F-4D97-AF65-F5344CB8AC3E}">
        <p14:creationId xmlns:p14="http://schemas.microsoft.com/office/powerpoint/2010/main" val="2234829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6">
            <a:extLst>
              <a:ext uri="{FF2B5EF4-FFF2-40B4-BE49-F238E27FC236}">
                <a16:creationId xmlns:a16="http://schemas.microsoft.com/office/drawing/2014/main" id="{38369844-B327-4D49-98E4-827203ADF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5249AA-E70E-4DAE-A265-2E3DE9D7C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D16B149-ADB4-41B1-A60E-1A0358879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B53998E5-48EB-4528-87CF-792F41468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870554EF-7AD0-4B55-9FFF-38E8FA10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2CB215DE-9630-439F-A0A9-1D96839C5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F73C83A3-9645-481D-A4C0-430939918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2FA98AB7-2E6E-4C28-BB73-33EA56364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C11A2791-813E-4B8A-BE6F-BF3F8979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DFFDA6E-1AB0-456D-9AFE-6CA686043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E3E1654-1512-4D06-9969-80D50078F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520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68C806A-B694-485E-A48C-EC757501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115" y="1282701"/>
            <a:ext cx="462228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 err="1">
                <a:solidFill>
                  <a:schemeClr val="tx2"/>
                </a:solidFill>
              </a:rPr>
              <a:t>Experimentos</a:t>
            </a:r>
            <a:r>
              <a:rPr lang="en-US" sz="5400" dirty="0">
                <a:solidFill>
                  <a:schemeClr val="tx2"/>
                </a:solidFill>
              </a:rPr>
              <a:t> y </a:t>
            </a:r>
            <a:r>
              <a:rPr lang="en-US" sz="5400" dirty="0" err="1">
                <a:solidFill>
                  <a:schemeClr val="tx2"/>
                </a:solidFill>
              </a:rPr>
              <a:t>resultados</a:t>
            </a:r>
            <a:r>
              <a:rPr lang="en-US" sz="5400" dirty="0">
                <a:solidFill>
                  <a:schemeClr val="tx2"/>
                </a:solidFill>
              </a:rPr>
              <a:t> </a:t>
            </a:r>
            <a:r>
              <a:rPr lang="en-US" sz="5400" dirty="0" err="1">
                <a:solidFill>
                  <a:schemeClr val="tx2"/>
                </a:solidFill>
              </a:rPr>
              <a:t>relevantes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50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28502-8CEE-4D08-AA9C-3425DA88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895" y="199625"/>
            <a:ext cx="7353904" cy="1837349"/>
          </a:xfrm>
        </p:spPr>
        <p:txBody>
          <a:bodyPr>
            <a:normAutofit fontScale="90000"/>
          </a:bodyPr>
          <a:lstStyle/>
          <a:p>
            <a:pPr algn="ctr"/>
            <a:r>
              <a:rPr lang="es-CL" sz="6600" dirty="0">
                <a:solidFill>
                  <a:schemeClr val="tx2"/>
                </a:solidFill>
              </a:rPr>
              <a:t>Exploración posterior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2418F3-286B-468C-B05D-FE272AE0F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5582" y="2160346"/>
            <a:ext cx="7120530" cy="391460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>
                <a:solidFill>
                  <a:schemeClr val="tx2"/>
                </a:solidFill>
              </a:rPr>
              <a:t>Mostrar la segunda tabla añadida</a:t>
            </a:r>
          </a:p>
        </p:txBody>
      </p:sp>
    </p:spTree>
    <p:extLst>
      <p:ext uri="{BB962C8B-B14F-4D97-AF65-F5344CB8AC3E}">
        <p14:creationId xmlns:p14="http://schemas.microsoft.com/office/powerpoint/2010/main" val="1141711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8369844-B327-4D49-98E4-827203ADF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5249AA-E70E-4DAE-A265-2E3DE9D7C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D16B149-ADB4-41B1-A60E-1A0358879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B53998E5-48EB-4528-87CF-792F41468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870554EF-7AD0-4B55-9FFF-38E8FA10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2CB215DE-9630-439F-A0A9-1D96839C5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F73C83A3-9645-481D-A4C0-430939918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2FA98AB7-2E6E-4C28-BB73-33EA56364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C11A2791-813E-4B8A-BE6F-BF3F8979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DFFDA6E-1AB0-456D-9AFE-6CA686043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E3E1654-1512-4D06-9969-80D50078F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0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8C806A-B694-485E-A48C-EC757501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854529"/>
            <a:ext cx="5799665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 err="1">
                <a:solidFill>
                  <a:schemeClr val="tx2"/>
                </a:solidFill>
              </a:rPr>
              <a:t>Experimento</a:t>
            </a:r>
            <a:r>
              <a:rPr lang="en-US" sz="6000" dirty="0">
                <a:solidFill>
                  <a:schemeClr val="tx2"/>
                </a:solidFill>
              </a:rPr>
              <a:t> 1</a:t>
            </a:r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26150780-0ACD-47E0-8387-DF299BDB5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140" y="1949536"/>
            <a:ext cx="4314637" cy="3914602"/>
          </a:xfrm>
        </p:spPr>
        <p:txBody>
          <a:bodyPr anchor="t">
            <a:normAutofit/>
          </a:bodyPr>
          <a:lstStyle/>
          <a:p>
            <a:pPr algn="just">
              <a:lnSpc>
                <a:spcPct val="100000"/>
              </a:lnSpc>
              <a:buClr>
                <a:schemeClr val="bg1"/>
              </a:buClr>
            </a:pPr>
            <a:r>
              <a:rPr lang="es-CL" sz="2400" dirty="0">
                <a:solidFill>
                  <a:schemeClr val="bg1"/>
                </a:solidFill>
              </a:rPr>
              <a:t>¿Es posible predecir un comentario sarcástico a partir de su contenido? ¿Cuál es la mejor forma de predecir esto?</a:t>
            </a:r>
          </a:p>
        </p:txBody>
      </p:sp>
    </p:spTree>
    <p:extLst>
      <p:ext uri="{BB962C8B-B14F-4D97-AF65-F5344CB8AC3E}">
        <p14:creationId xmlns:p14="http://schemas.microsoft.com/office/powerpoint/2010/main" val="465112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560CA23E-D69A-4F6E-949B-BA1A99001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36755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s-CL" sz="5400" dirty="0">
                <a:solidFill>
                  <a:schemeClr val="tx2"/>
                </a:solidFill>
              </a:rPr>
              <a:t>Metodología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37CE367-AE3E-4636-B1D6-FDD244466D09}"/>
              </a:ext>
            </a:extLst>
          </p:cNvPr>
          <p:cNvSpPr/>
          <p:nvPr/>
        </p:nvSpPr>
        <p:spPr>
          <a:xfrm>
            <a:off x="4491820" y="1234068"/>
            <a:ext cx="543338" cy="4757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BA599B0D-A4F1-4939-8D3C-21BADA533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320" y="1745779"/>
            <a:ext cx="4377862" cy="3914602"/>
          </a:xfrm>
        </p:spPr>
        <p:txBody>
          <a:bodyPr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s-CL" sz="2400" dirty="0">
                <a:solidFill>
                  <a:schemeClr val="tx2"/>
                </a:solidFill>
              </a:rPr>
              <a:t>Se trabajara con los datos de cada comentario con el fin de crear un </a:t>
            </a:r>
            <a:r>
              <a:rPr lang="es-CL" sz="2400" b="1" dirty="0">
                <a:solidFill>
                  <a:schemeClr val="tx2"/>
                </a:solidFill>
              </a:rPr>
              <a:t>clasificador</a:t>
            </a:r>
            <a:r>
              <a:rPr lang="es-CL" sz="2400" dirty="0">
                <a:solidFill>
                  <a:schemeClr val="tx2"/>
                </a:solidFill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s-CL" sz="2400" dirty="0">
                <a:solidFill>
                  <a:schemeClr val="tx2"/>
                </a:solidFill>
              </a:rPr>
              <a:t>Se segmentará el </a:t>
            </a:r>
            <a:r>
              <a:rPr lang="es-CL" sz="2400" dirty="0" err="1">
                <a:solidFill>
                  <a:schemeClr val="tx2"/>
                </a:solidFill>
              </a:rPr>
              <a:t>dataset</a:t>
            </a:r>
            <a:r>
              <a:rPr lang="es-CL" sz="2400" dirty="0">
                <a:solidFill>
                  <a:schemeClr val="tx2"/>
                </a:solidFill>
              </a:rPr>
              <a:t> en los distintos </a:t>
            </a:r>
            <a:r>
              <a:rPr lang="es-CL" sz="2400" dirty="0" err="1">
                <a:solidFill>
                  <a:schemeClr val="tx2"/>
                </a:solidFill>
              </a:rPr>
              <a:t>subreddits</a:t>
            </a:r>
            <a:r>
              <a:rPr lang="es-CL" sz="2400" dirty="0">
                <a:solidFill>
                  <a:schemeClr val="tx2"/>
                </a:solidFill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s-CL" sz="2400" dirty="0">
                <a:solidFill>
                  <a:schemeClr val="tx2"/>
                </a:solidFill>
              </a:rPr>
              <a:t>Se entrenaran 5 clasificadores de distinto tipo.</a:t>
            </a: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276BEB01-BFBA-49EC-8639-8C06E52B79DE}"/>
              </a:ext>
            </a:extLst>
          </p:cNvPr>
          <p:cNvSpPr txBox="1">
            <a:spLocks/>
          </p:cNvSpPr>
          <p:nvPr/>
        </p:nvSpPr>
        <p:spPr>
          <a:xfrm>
            <a:off x="6882461" y="1655533"/>
            <a:ext cx="4658952" cy="39146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L" sz="3200" dirty="0">
                <a:solidFill>
                  <a:schemeClr val="tx2"/>
                </a:solidFill>
              </a:rPr>
              <a:t>Clasificadores utilizados:</a:t>
            </a:r>
          </a:p>
          <a:p>
            <a:r>
              <a:rPr lang="es-CL" sz="2400" dirty="0" err="1">
                <a:solidFill>
                  <a:schemeClr val="tx2"/>
                </a:solidFill>
              </a:rPr>
              <a:t>Decision</a:t>
            </a:r>
            <a:r>
              <a:rPr lang="es-CL" sz="2400" dirty="0">
                <a:solidFill>
                  <a:schemeClr val="tx2"/>
                </a:solidFill>
              </a:rPr>
              <a:t> </a:t>
            </a:r>
            <a:r>
              <a:rPr lang="es-CL" sz="2400" dirty="0" err="1">
                <a:solidFill>
                  <a:schemeClr val="tx2"/>
                </a:solidFill>
              </a:rPr>
              <a:t>Tree</a:t>
            </a:r>
            <a:endParaRPr lang="es-CL" sz="2400" dirty="0">
              <a:solidFill>
                <a:schemeClr val="tx2"/>
              </a:solidFill>
            </a:endParaRPr>
          </a:p>
          <a:p>
            <a:r>
              <a:rPr lang="es-CL" sz="2400" dirty="0" err="1">
                <a:solidFill>
                  <a:schemeClr val="tx2"/>
                </a:solidFill>
              </a:rPr>
              <a:t>Support</a:t>
            </a:r>
            <a:r>
              <a:rPr lang="es-CL" sz="2400" dirty="0">
                <a:solidFill>
                  <a:schemeClr val="tx2"/>
                </a:solidFill>
              </a:rPr>
              <a:t> Vector Machine</a:t>
            </a:r>
          </a:p>
          <a:p>
            <a:r>
              <a:rPr lang="es-CL" sz="2400" dirty="0">
                <a:solidFill>
                  <a:schemeClr val="tx2"/>
                </a:solidFill>
              </a:rPr>
              <a:t>Linear </a:t>
            </a:r>
            <a:r>
              <a:rPr lang="es-CL" sz="2400" dirty="0" err="1">
                <a:solidFill>
                  <a:schemeClr val="tx2"/>
                </a:solidFill>
              </a:rPr>
              <a:t>Support</a:t>
            </a:r>
            <a:r>
              <a:rPr lang="es-CL" sz="2400" dirty="0">
                <a:solidFill>
                  <a:schemeClr val="tx2"/>
                </a:solidFill>
              </a:rPr>
              <a:t> Vector Machine</a:t>
            </a:r>
          </a:p>
          <a:p>
            <a:r>
              <a:rPr lang="es-CL" sz="2400" dirty="0">
                <a:solidFill>
                  <a:schemeClr val="tx2"/>
                </a:solidFill>
              </a:rPr>
              <a:t>K-</a:t>
            </a:r>
            <a:r>
              <a:rPr lang="es-CL" sz="2400" dirty="0" err="1">
                <a:solidFill>
                  <a:schemeClr val="tx2"/>
                </a:solidFill>
              </a:rPr>
              <a:t>Nearest</a:t>
            </a:r>
            <a:r>
              <a:rPr lang="es-CL" sz="2400" dirty="0">
                <a:solidFill>
                  <a:schemeClr val="tx2"/>
                </a:solidFill>
              </a:rPr>
              <a:t> </a:t>
            </a:r>
            <a:r>
              <a:rPr lang="es-CL" sz="2400" dirty="0" err="1">
                <a:solidFill>
                  <a:schemeClr val="tx2"/>
                </a:solidFill>
              </a:rPr>
              <a:t>Neighbors</a:t>
            </a:r>
            <a:endParaRPr lang="es-CL" sz="2400" dirty="0">
              <a:solidFill>
                <a:schemeClr val="tx2"/>
              </a:solidFill>
            </a:endParaRPr>
          </a:p>
          <a:p>
            <a:r>
              <a:rPr lang="es-CL" sz="2400" dirty="0" err="1">
                <a:solidFill>
                  <a:schemeClr val="tx2"/>
                </a:solidFill>
              </a:rPr>
              <a:t>Dummy</a:t>
            </a:r>
            <a:r>
              <a:rPr lang="es-CL" sz="2400" dirty="0">
                <a:solidFill>
                  <a:schemeClr val="tx2"/>
                </a:solidFill>
              </a:rPr>
              <a:t> </a:t>
            </a:r>
            <a:r>
              <a:rPr lang="es-CL" sz="2400" dirty="0" err="1">
                <a:solidFill>
                  <a:schemeClr val="tx2"/>
                </a:solidFill>
              </a:rPr>
              <a:t>Classifier</a:t>
            </a:r>
            <a:endParaRPr lang="es-CL" sz="2400" dirty="0">
              <a:solidFill>
                <a:schemeClr val="tx2"/>
              </a:solidFill>
            </a:endParaRPr>
          </a:p>
          <a:p>
            <a:endParaRPr lang="es-CL" sz="2400" dirty="0">
              <a:solidFill>
                <a:schemeClr val="tx2"/>
              </a:solidFill>
            </a:endParaRP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967320C8-654B-4719-A4ED-E0788F76E78D}"/>
              </a:ext>
            </a:extLst>
          </p:cNvPr>
          <p:cNvCxnSpPr/>
          <p:nvPr/>
        </p:nvCxnSpPr>
        <p:spPr>
          <a:xfrm>
            <a:off x="6148053" y="1836026"/>
            <a:ext cx="0" cy="3734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135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8369844-B327-4D49-98E4-827203ADF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5249AA-E70E-4DAE-A265-2E3DE9D7C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D16B149-ADB4-41B1-A60E-1A0358879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B53998E5-48EB-4528-87CF-792F41468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870554EF-7AD0-4B55-9FFF-38E8FA10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2CB215DE-9630-439F-A0A9-1D96839C5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F73C83A3-9645-481D-A4C0-430939918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2FA98AB7-2E6E-4C28-BB73-33EA56364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C11A2791-813E-4B8A-BE6F-BF3F8979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DFFDA6E-1AB0-456D-9AFE-6CA686043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E3E1654-1512-4D06-9969-80D50078F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0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8C806A-B694-485E-A48C-EC757501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854529"/>
            <a:ext cx="5799665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 err="1">
                <a:solidFill>
                  <a:schemeClr val="tx2"/>
                </a:solidFill>
              </a:rPr>
              <a:t>Experimento</a:t>
            </a:r>
            <a:r>
              <a:rPr lang="en-US" sz="6000" dirty="0">
                <a:solidFill>
                  <a:schemeClr val="tx2"/>
                </a:solidFill>
              </a:rPr>
              <a:t> 2</a:t>
            </a:r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29836545-9E34-4F44-9C8C-48A3CCFCB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628" y="1949536"/>
            <a:ext cx="4382283" cy="3914602"/>
          </a:xfrm>
        </p:spPr>
        <p:txBody>
          <a:bodyPr anchor="t">
            <a:normAutofit/>
          </a:bodyPr>
          <a:lstStyle/>
          <a:p>
            <a:pPr algn="just">
              <a:lnSpc>
                <a:spcPct val="100000"/>
              </a:lnSpc>
              <a:buClr>
                <a:schemeClr val="bg1"/>
              </a:buClr>
            </a:pPr>
            <a:r>
              <a:rPr lang="es-CL" sz="2400" dirty="0">
                <a:solidFill>
                  <a:schemeClr val="bg1"/>
                </a:solidFill>
              </a:rPr>
              <a:t>¿El patrón de sarcasmo es constante entre un dominio y otro? ¿Influye el tópico en discusión al momento de detectar el sarcasmo?</a:t>
            </a:r>
          </a:p>
        </p:txBody>
      </p:sp>
    </p:spTree>
    <p:extLst>
      <p:ext uri="{BB962C8B-B14F-4D97-AF65-F5344CB8AC3E}">
        <p14:creationId xmlns:p14="http://schemas.microsoft.com/office/powerpoint/2010/main" val="1402068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2418F3-286B-468C-B05D-FE272AE0F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7229" y="2007851"/>
            <a:ext cx="6557541" cy="3914602"/>
          </a:xfrm>
        </p:spPr>
        <p:txBody>
          <a:bodyPr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s-CL" sz="2400" dirty="0">
                <a:solidFill>
                  <a:schemeClr val="tx2"/>
                </a:solidFill>
              </a:rPr>
              <a:t>Se hará validación cruzada, entrenando 5 clasificadores con datos de </a:t>
            </a:r>
            <a:r>
              <a:rPr lang="es-CL" sz="2400" dirty="0" err="1">
                <a:solidFill>
                  <a:schemeClr val="tx2"/>
                </a:solidFill>
              </a:rPr>
              <a:t>subreddits</a:t>
            </a:r>
            <a:r>
              <a:rPr lang="es-CL" sz="2400" dirty="0">
                <a:solidFill>
                  <a:schemeClr val="tx2"/>
                </a:solidFill>
              </a:rPr>
              <a:t> distintos, y probándolos con datos de los otros </a:t>
            </a:r>
            <a:r>
              <a:rPr lang="es-CL" sz="2400" dirty="0" err="1">
                <a:solidFill>
                  <a:schemeClr val="tx2"/>
                </a:solidFill>
              </a:rPr>
              <a:t>subreddits</a:t>
            </a:r>
            <a:r>
              <a:rPr lang="es-CL" sz="2400" dirty="0">
                <a:solidFill>
                  <a:schemeClr val="tx2"/>
                </a:solidFill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s-CL" sz="2400" dirty="0">
                <a:solidFill>
                  <a:schemeClr val="tx2"/>
                </a:solidFill>
              </a:rPr>
              <a:t>Se evaluará el desempeño de cada clasificador, y se graficarán los resultados en una matriz de </a:t>
            </a:r>
            <a:r>
              <a:rPr lang="es-CL" sz="2400" dirty="0" err="1">
                <a:solidFill>
                  <a:schemeClr val="tx2"/>
                </a:solidFill>
              </a:rPr>
              <a:t>accuracy</a:t>
            </a:r>
            <a:r>
              <a:rPr lang="es-CL" sz="24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1E17FE-6A7F-4CA3-859A-806C385AA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36755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s-CL" sz="5400" dirty="0">
                <a:solidFill>
                  <a:schemeClr val="tx2"/>
                </a:solidFill>
              </a:rPr>
              <a:t>Metodología</a:t>
            </a:r>
          </a:p>
        </p:txBody>
      </p:sp>
    </p:spTree>
    <p:extLst>
      <p:ext uri="{BB962C8B-B14F-4D97-AF65-F5344CB8AC3E}">
        <p14:creationId xmlns:p14="http://schemas.microsoft.com/office/powerpoint/2010/main" val="1494078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8369844-B327-4D49-98E4-827203ADF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5249AA-E70E-4DAE-A265-2E3DE9D7C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D16B149-ADB4-41B1-A60E-1A0358879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B53998E5-48EB-4528-87CF-792F41468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870554EF-7AD0-4B55-9FFF-38E8FA10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2CB215DE-9630-439F-A0A9-1D96839C5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F73C83A3-9645-481D-A4C0-430939918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2FA98AB7-2E6E-4C28-BB73-33EA56364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C11A2791-813E-4B8A-BE6F-BF3F8979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DFFDA6E-1AB0-456D-9AFE-6CA686043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E3E1654-1512-4D06-9969-80D50078F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0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8C806A-B694-485E-A48C-EC757501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854529"/>
            <a:ext cx="5799665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 err="1">
                <a:solidFill>
                  <a:schemeClr val="tx2"/>
                </a:solidFill>
              </a:rPr>
              <a:t>Experimento</a:t>
            </a:r>
            <a:r>
              <a:rPr lang="en-US" sz="6000" dirty="0">
                <a:solidFill>
                  <a:schemeClr val="tx2"/>
                </a:solidFill>
              </a:rPr>
              <a:t> 3</a:t>
            </a:r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4537477C-4C20-4E2E-B22C-9FBDBF84A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6523" y="1949536"/>
            <a:ext cx="4101688" cy="3914602"/>
          </a:xfrm>
        </p:spPr>
        <p:txBody>
          <a:bodyPr anchor="t">
            <a:normAutofit/>
          </a:bodyPr>
          <a:lstStyle/>
          <a:p>
            <a:pPr algn="just">
              <a:lnSpc>
                <a:spcPct val="100000"/>
              </a:lnSpc>
              <a:buClr>
                <a:schemeClr val="bg1"/>
              </a:buClr>
            </a:pPr>
            <a:r>
              <a:rPr lang="es-CL" sz="2400" dirty="0">
                <a:solidFill>
                  <a:schemeClr val="bg1"/>
                </a:solidFill>
              </a:rPr>
              <a:t>¿Existe alguna otra característica a través de la cual se puedan clasificar los comentarios además del sarcasmo?</a:t>
            </a:r>
          </a:p>
        </p:txBody>
      </p:sp>
    </p:spTree>
    <p:extLst>
      <p:ext uri="{BB962C8B-B14F-4D97-AF65-F5344CB8AC3E}">
        <p14:creationId xmlns:p14="http://schemas.microsoft.com/office/powerpoint/2010/main" val="374874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ddit Logo - PNG y Vector">
            <a:extLst>
              <a:ext uri="{FF2B5EF4-FFF2-40B4-BE49-F238E27FC236}">
                <a16:creationId xmlns:a16="http://schemas.microsoft.com/office/drawing/2014/main" id="{6C521F72-0B4F-4D45-9379-7315010D2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715" y="270960"/>
            <a:ext cx="5276569" cy="181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AFC3378D-BFA6-4108-B309-BB7BBD4E4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8" y="2303055"/>
            <a:ext cx="7249537" cy="2343477"/>
          </a:xfrm>
          <a:prstGeom prst="rect">
            <a:avLst/>
          </a:prstGeom>
        </p:spPr>
      </p:pic>
      <p:pic>
        <p:nvPicPr>
          <p:cNvPr id="7" name="Imagen 6" descr="Interfaz de usuario gráfica, Texto, Aplicación, Word&#10;&#10;Descripción generada automáticamente">
            <a:extLst>
              <a:ext uri="{FF2B5EF4-FFF2-40B4-BE49-F238E27FC236}">
                <a16:creationId xmlns:a16="http://schemas.microsoft.com/office/drawing/2014/main" id="{DF1EB75A-6370-4A39-9A20-35718946FE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091" y="3701465"/>
            <a:ext cx="7182852" cy="1848108"/>
          </a:xfrm>
          <a:prstGeom prst="rect">
            <a:avLst/>
          </a:prstGeom>
        </p:spPr>
      </p:pic>
      <p:pic>
        <p:nvPicPr>
          <p:cNvPr id="5" name="Imagen 4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8F5CC5DB-0ABC-4B50-A4BA-6090B58924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74" y="4824669"/>
            <a:ext cx="7211431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44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1E17FE-6A7F-4CA3-859A-806C385AA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36755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s-CL" sz="5400" dirty="0">
                <a:solidFill>
                  <a:schemeClr val="tx2"/>
                </a:solidFill>
              </a:rPr>
              <a:t>Grafico con </a:t>
            </a:r>
            <a:r>
              <a:rPr lang="es-CL" sz="5400" dirty="0" err="1">
                <a:solidFill>
                  <a:schemeClr val="tx2"/>
                </a:solidFill>
              </a:rPr>
              <a:t>clusters</a:t>
            </a:r>
            <a:r>
              <a:rPr lang="es-CL" sz="5400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A92E59-41A2-49BF-AE0A-F418E866B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3623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2418F3-286B-468C-B05D-FE272AE0F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7229" y="2007851"/>
            <a:ext cx="6557541" cy="3914602"/>
          </a:xfrm>
        </p:spPr>
        <p:txBody>
          <a:bodyPr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s-CL" sz="2400" dirty="0">
                <a:solidFill>
                  <a:schemeClr val="tx2"/>
                </a:solidFill>
              </a:rPr>
              <a:t>Se usaran los pares de </a:t>
            </a:r>
            <a:r>
              <a:rPr lang="es-CL" sz="2400" dirty="0" err="1">
                <a:solidFill>
                  <a:schemeClr val="tx2"/>
                </a:solidFill>
              </a:rPr>
              <a:t>subreddits</a:t>
            </a:r>
            <a:r>
              <a:rPr lang="es-CL" sz="2400" dirty="0">
                <a:solidFill>
                  <a:schemeClr val="tx2"/>
                </a:solidFill>
              </a:rPr>
              <a:t> con mejor y peor </a:t>
            </a:r>
            <a:r>
              <a:rPr lang="es-CL" sz="2400" dirty="0" err="1">
                <a:solidFill>
                  <a:schemeClr val="tx2"/>
                </a:solidFill>
              </a:rPr>
              <a:t>accuracy</a:t>
            </a:r>
            <a:r>
              <a:rPr lang="es-CL" sz="2400" dirty="0">
                <a:solidFill>
                  <a:schemeClr val="tx2"/>
                </a:solidFill>
              </a:rPr>
              <a:t> de la parte anterior.</a:t>
            </a:r>
          </a:p>
          <a:p>
            <a:pPr algn="just">
              <a:lnSpc>
                <a:spcPct val="100000"/>
              </a:lnSpc>
            </a:pPr>
            <a:r>
              <a:rPr lang="es-CL" sz="2400" dirty="0">
                <a:solidFill>
                  <a:schemeClr val="tx2"/>
                </a:solidFill>
              </a:rPr>
              <a:t>Para cada par de </a:t>
            </a:r>
            <a:r>
              <a:rPr lang="es-CL" sz="2400" dirty="0" err="1">
                <a:solidFill>
                  <a:schemeClr val="tx2"/>
                </a:solidFill>
              </a:rPr>
              <a:t>subreddits</a:t>
            </a:r>
            <a:r>
              <a:rPr lang="es-CL" sz="2400" dirty="0">
                <a:solidFill>
                  <a:schemeClr val="tx2"/>
                </a:solidFill>
              </a:rPr>
              <a:t> se unirán los comentarios en una sola tabla.</a:t>
            </a:r>
          </a:p>
          <a:p>
            <a:pPr algn="just">
              <a:lnSpc>
                <a:spcPct val="100000"/>
              </a:lnSpc>
            </a:pPr>
            <a:r>
              <a:rPr lang="es-CL" sz="2400" dirty="0">
                <a:solidFill>
                  <a:schemeClr val="tx2"/>
                </a:solidFill>
              </a:rPr>
              <a:t>Para cada tabla se usará </a:t>
            </a:r>
            <a:r>
              <a:rPr lang="es-CL" sz="2400" dirty="0" err="1">
                <a:solidFill>
                  <a:schemeClr val="tx2"/>
                </a:solidFill>
              </a:rPr>
              <a:t>agglomerative</a:t>
            </a:r>
            <a:r>
              <a:rPr lang="es-CL" sz="2400" dirty="0">
                <a:solidFill>
                  <a:schemeClr val="tx2"/>
                </a:solidFill>
              </a:rPr>
              <a:t> </a:t>
            </a:r>
            <a:r>
              <a:rPr lang="es-CL" sz="2400" dirty="0" err="1">
                <a:solidFill>
                  <a:schemeClr val="tx2"/>
                </a:solidFill>
              </a:rPr>
              <a:t>clustering</a:t>
            </a:r>
            <a:r>
              <a:rPr lang="es-CL" sz="2400" dirty="0">
                <a:solidFill>
                  <a:schemeClr val="tx2"/>
                </a:solidFill>
              </a:rPr>
              <a:t>, generando </a:t>
            </a:r>
            <a:r>
              <a:rPr lang="es-CL" sz="2400" dirty="0" err="1">
                <a:solidFill>
                  <a:schemeClr val="tx2"/>
                </a:solidFill>
              </a:rPr>
              <a:t>dendogramas</a:t>
            </a:r>
            <a:r>
              <a:rPr lang="es-CL" sz="2400" dirty="0">
                <a:solidFill>
                  <a:schemeClr val="tx2"/>
                </a:solidFill>
              </a:rPr>
              <a:t> que permitan la visualización.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1E17FE-6A7F-4CA3-859A-806C385AA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36755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s-CL" sz="5400" dirty="0">
                <a:solidFill>
                  <a:schemeClr val="tx2"/>
                </a:solidFill>
              </a:rPr>
              <a:t>Metodología</a:t>
            </a:r>
          </a:p>
        </p:txBody>
      </p:sp>
    </p:spTree>
    <p:extLst>
      <p:ext uri="{BB962C8B-B14F-4D97-AF65-F5344CB8AC3E}">
        <p14:creationId xmlns:p14="http://schemas.microsoft.com/office/powerpoint/2010/main" val="620606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6">
            <a:extLst>
              <a:ext uri="{FF2B5EF4-FFF2-40B4-BE49-F238E27FC236}">
                <a16:creationId xmlns:a16="http://schemas.microsoft.com/office/drawing/2014/main" id="{38369844-B327-4D49-98E4-827203ADF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5249AA-E70E-4DAE-A265-2E3DE9D7C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D16B149-ADB4-41B1-A60E-1A0358879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B53998E5-48EB-4528-87CF-792F41468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870554EF-7AD0-4B55-9FFF-38E8FA10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2CB215DE-9630-439F-A0A9-1D96839C5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F73C83A3-9645-481D-A4C0-430939918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2FA98AB7-2E6E-4C28-BB73-33EA56364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C11A2791-813E-4B8A-BE6F-BF3F8979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DFFDA6E-1AB0-456D-9AFE-6CA686043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E3E1654-1512-4D06-9969-80D50078F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520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68C806A-B694-485E-A48C-EC757501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115" y="1282701"/>
            <a:ext cx="462228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 err="1">
                <a:solidFill>
                  <a:schemeClr val="tx2"/>
                </a:solidFill>
              </a:rPr>
              <a:t>Futuras</a:t>
            </a:r>
            <a:r>
              <a:rPr lang="en-US" sz="5400" dirty="0">
                <a:solidFill>
                  <a:schemeClr val="tx2"/>
                </a:solidFill>
              </a:rPr>
              <a:t> </a:t>
            </a:r>
            <a:r>
              <a:rPr lang="en-US" sz="5400" dirty="0" err="1">
                <a:solidFill>
                  <a:schemeClr val="tx2"/>
                </a:solidFill>
              </a:rPr>
              <a:t>direcciones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96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2418F3-286B-468C-B05D-FE272AE0F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7229" y="2007851"/>
            <a:ext cx="6557541" cy="3914602"/>
          </a:xfrm>
        </p:spPr>
        <p:txBody>
          <a:bodyPr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s-CL" sz="2400" dirty="0">
                <a:solidFill>
                  <a:schemeClr val="tx2"/>
                </a:solidFill>
              </a:rPr>
              <a:t>Intentar entrenar el clasificador bajo otros parámetros que no involucren vectorizar el texto.</a:t>
            </a:r>
          </a:p>
          <a:p>
            <a:pPr algn="just">
              <a:lnSpc>
                <a:spcPct val="100000"/>
              </a:lnSpc>
            </a:pPr>
            <a:r>
              <a:rPr lang="es-CL" sz="2400" dirty="0">
                <a:solidFill>
                  <a:schemeClr val="tx2"/>
                </a:solidFill>
              </a:rPr>
              <a:t>Buscar mejores maneras de entrenar un clasificador basado en texto.</a:t>
            </a:r>
          </a:p>
          <a:p>
            <a:pPr algn="just">
              <a:lnSpc>
                <a:spcPct val="100000"/>
              </a:lnSpc>
            </a:pPr>
            <a:r>
              <a:rPr lang="es-CL" sz="2400" dirty="0">
                <a:solidFill>
                  <a:schemeClr val="tx2"/>
                </a:solidFill>
              </a:rPr>
              <a:t>Aprovechar la presencia de comentarios padre en la base de datos para extraer información útil a partir de estos.</a:t>
            </a:r>
          </a:p>
          <a:p>
            <a:pPr algn="just">
              <a:lnSpc>
                <a:spcPct val="100000"/>
              </a:lnSpc>
            </a:pPr>
            <a:endParaRPr lang="es-CL" sz="2400" dirty="0">
              <a:solidFill>
                <a:schemeClr val="tx2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1E17FE-6A7F-4CA3-859A-806C385AA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36755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s-CL" sz="5400" dirty="0">
                <a:solidFill>
                  <a:schemeClr val="tx2"/>
                </a:solidFill>
              </a:rPr>
              <a:t>Metodología</a:t>
            </a:r>
          </a:p>
        </p:txBody>
      </p:sp>
    </p:spTree>
    <p:extLst>
      <p:ext uri="{BB962C8B-B14F-4D97-AF65-F5344CB8AC3E}">
        <p14:creationId xmlns:p14="http://schemas.microsoft.com/office/powerpoint/2010/main" val="1855775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1DE1CF-ABC1-4677-9DF6-636D6C7E4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endParaRPr lang="es-CL" sz="2000">
              <a:solidFill>
                <a:schemeClr val="tx2"/>
              </a:solidFill>
            </a:endParaRPr>
          </a:p>
        </p:txBody>
      </p:sp>
      <p:pic>
        <p:nvPicPr>
          <p:cNvPr id="17" name="Imagen 1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DA3DDF9-F96E-44A9-8D8D-1FA0F51C2F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2" t="450"/>
          <a:stretch/>
        </p:blipFill>
        <p:spPr>
          <a:xfrm>
            <a:off x="1629753" y="1127243"/>
            <a:ext cx="8587938" cy="4603513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D7765971-DAAF-49F6-BC8F-ABF7B3A78591}"/>
              </a:ext>
            </a:extLst>
          </p:cNvPr>
          <p:cNvSpPr/>
          <p:nvPr/>
        </p:nvSpPr>
        <p:spPr>
          <a:xfrm>
            <a:off x="5923722" y="4757532"/>
            <a:ext cx="649357" cy="4903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345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28502-8CEE-4D08-AA9C-3425DA88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146" y="426071"/>
            <a:ext cx="8439225" cy="1337006"/>
          </a:xfrm>
        </p:spPr>
        <p:txBody>
          <a:bodyPr>
            <a:normAutofit/>
          </a:bodyPr>
          <a:lstStyle/>
          <a:p>
            <a:pPr algn="ctr"/>
            <a:r>
              <a:rPr lang="es-CL" sz="5400" dirty="0">
                <a:solidFill>
                  <a:schemeClr val="tx2"/>
                </a:solidFill>
              </a:rPr>
              <a:t>Objetivos Principales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2418F3-286B-468C-B05D-FE272AE0F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942" y="1922103"/>
            <a:ext cx="5911632" cy="4737506"/>
          </a:xfrm>
        </p:spPr>
        <p:txBody>
          <a:bodyPr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s-CL" sz="2400" dirty="0">
                <a:solidFill>
                  <a:schemeClr val="tx2"/>
                </a:solidFill>
              </a:rPr>
              <a:t>Encontrar patrones que permitan caracterizar comentarios sarcásticos.</a:t>
            </a:r>
          </a:p>
          <a:p>
            <a:pPr algn="just">
              <a:lnSpc>
                <a:spcPct val="100000"/>
              </a:lnSpc>
            </a:pPr>
            <a:r>
              <a:rPr lang="es-CL" sz="2400" dirty="0">
                <a:solidFill>
                  <a:schemeClr val="tx2"/>
                </a:solidFill>
              </a:rPr>
              <a:t>Obtener información para poder deducir cómo una máquina puede detectar el sarcasmo.</a:t>
            </a:r>
          </a:p>
          <a:p>
            <a:pPr algn="just">
              <a:lnSpc>
                <a:spcPct val="100000"/>
              </a:lnSpc>
            </a:pPr>
            <a:r>
              <a:rPr lang="es-CL" sz="2400" dirty="0">
                <a:solidFill>
                  <a:schemeClr val="tx2"/>
                </a:solidFill>
              </a:rPr>
              <a:t>Buscar soluciones a uno de los principales problemas del procesamiento de lenguaje natural.</a:t>
            </a:r>
          </a:p>
        </p:txBody>
      </p:sp>
    </p:spTree>
    <p:extLst>
      <p:ext uri="{BB962C8B-B14F-4D97-AF65-F5344CB8AC3E}">
        <p14:creationId xmlns:p14="http://schemas.microsoft.com/office/powerpoint/2010/main" val="20353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6">
            <a:extLst>
              <a:ext uri="{FF2B5EF4-FFF2-40B4-BE49-F238E27FC236}">
                <a16:creationId xmlns:a16="http://schemas.microsoft.com/office/drawing/2014/main" id="{38369844-B327-4D49-98E4-827203ADF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5249AA-E70E-4DAE-A265-2E3DE9D7C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D16B149-ADB4-41B1-A60E-1A0358879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B53998E5-48EB-4528-87CF-792F41468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870554EF-7AD0-4B55-9FFF-38E8FA10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2CB215DE-9630-439F-A0A9-1D96839C5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F73C83A3-9645-481D-A4C0-430939918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2FA98AB7-2E6E-4C28-BB73-33EA56364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C11A2791-813E-4B8A-BE6F-BF3F8979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DFFDA6E-1AB0-456D-9AFE-6CA686043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E3E1654-1512-4D06-9969-80D50078F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520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68C806A-B694-485E-A48C-EC757501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 err="1">
                <a:solidFill>
                  <a:schemeClr val="tx2"/>
                </a:solidFill>
              </a:rPr>
              <a:t>Preguntas</a:t>
            </a:r>
            <a:r>
              <a:rPr lang="en-US" sz="5400" dirty="0">
                <a:solidFill>
                  <a:schemeClr val="tx2"/>
                </a:solidFill>
              </a:rPr>
              <a:t> y </a:t>
            </a:r>
            <a:r>
              <a:rPr lang="en-US" sz="5400" dirty="0" err="1">
                <a:solidFill>
                  <a:schemeClr val="tx2"/>
                </a:solidFill>
              </a:rPr>
              <a:t>Problemas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0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E618BD0D-7A17-49E3-BCB3-1FF6E5290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563" y="1975282"/>
            <a:ext cx="6190873" cy="3914602"/>
          </a:xfrm>
        </p:spPr>
        <p:txBody>
          <a:bodyPr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s-CL" sz="3600" dirty="0">
                <a:solidFill>
                  <a:schemeClr val="tx2"/>
                </a:solidFill>
              </a:rPr>
              <a:t>¿Es posible predecir un comentario sarcástico a partir de su contenido? ¿Cuál es la mejor forma de predecir esto?</a:t>
            </a:r>
          </a:p>
        </p:txBody>
      </p:sp>
    </p:spTree>
    <p:extLst>
      <p:ext uri="{BB962C8B-B14F-4D97-AF65-F5344CB8AC3E}">
        <p14:creationId xmlns:p14="http://schemas.microsoft.com/office/powerpoint/2010/main" val="2835803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E618BD0D-7A17-49E3-BCB3-1FF6E5290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4059" y="1999375"/>
            <a:ext cx="6243882" cy="3914602"/>
          </a:xfrm>
        </p:spPr>
        <p:txBody>
          <a:bodyPr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s-CL" sz="3600" dirty="0">
                <a:solidFill>
                  <a:schemeClr val="tx2"/>
                </a:solidFill>
              </a:rPr>
              <a:t>¿El patrón de sarcasmo es constante entre un dominio y otro? ¿Influye el tópico en discusión al momento de detectar el sarcasmo?</a:t>
            </a:r>
          </a:p>
        </p:txBody>
      </p:sp>
    </p:spTree>
    <p:extLst>
      <p:ext uri="{BB962C8B-B14F-4D97-AF65-F5344CB8AC3E}">
        <p14:creationId xmlns:p14="http://schemas.microsoft.com/office/powerpoint/2010/main" val="27815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E618BD0D-7A17-49E3-BCB3-1FF6E5290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438" y="2052386"/>
            <a:ext cx="5759123" cy="3914602"/>
          </a:xfrm>
        </p:spPr>
        <p:txBody>
          <a:bodyPr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s-CL" sz="3600" dirty="0">
                <a:solidFill>
                  <a:schemeClr val="tx2"/>
                </a:solidFill>
              </a:rPr>
              <a:t>¿Existe alguna otra característica a través de la cual se puedan clasificar los comentarios además del sarcasmo?</a:t>
            </a:r>
          </a:p>
        </p:txBody>
      </p:sp>
    </p:spTree>
    <p:extLst>
      <p:ext uri="{BB962C8B-B14F-4D97-AF65-F5344CB8AC3E}">
        <p14:creationId xmlns:p14="http://schemas.microsoft.com/office/powerpoint/2010/main" val="142338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6">
            <a:extLst>
              <a:ext uri="{FF2B5EF4-FFF2-40B4-BE49-F238E27FC236}">
                <a16:creationId xmlns:a16="http://schemas.microsoft.com/office/drawing/2014/main" id="{38369844-B327-4D49-98E4-827203ADF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5249AA-E70E-4DAE-A265-2E3DE9D7C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D16B149-ADB4-41B1-A60E-1A0358879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B53998E5-48EB-4528-87CF-792F41468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870554EF-7AD0-4B55-9FFF-38E8FA10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2CB215DE-9630-439F-A0A9-1D96839C5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F73C83A3-9645-481D-A4C0-430939918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2FA98AB7-2E6E-4C28-BB73-33EA56364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C11A2791-813E-4B8A-BE6F-BF3F8979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DFFDA6E-1AB0-456D-9AFE-6CA686043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E3E1654-1512-4D06-9969-80D50078F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520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68C806A-B694-485E-A48C-EC757501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115" y="1282701"/>
            <a:ext cx="462228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 err="1">
                <a:solidFill>
                  <a:schemeClr val="tx2"/>
                </a:solidFill>
              </a:rPr>
              <a:t>Exploración</a:t>
            </a:r>
            <a:r>
              <a:rPr lang="en-US" sz="5400" dirty="0">
                <a:solidFill>
                  <a:schemeClr val="tx2"/>
                </a:solidFill>
              </a:rPr>
              <a:t> de </a:t>
            </a:r>
            <a:r>
              <a:rPr lang="en-US" sz="5400" dirty="0" err="1">
                <a:solidFill>
                  <a:schemeClr val="tx2"/>
                </a:solidFill>
              </a:rPr>
              <a:t>datos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273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Personalizado 11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D6E03"/>
      </a:accent1>
      <a:accent2>
        <a:srgbClr val="F46900"/>
      </a:accent2>
      <a:accent3>
        <a:srgbClr val="F46900"/>
      </a:accent3>
      <a:accent4>
        <a:srgbClr val="F46900"/>
      </a:accent4>
      <a:accent5>
        <a:srgbClr val="F46900"/>
      </a:accent5>
      <a:accent6>
        <a:srgbClr val="F46900"/>
      </a:accent6>
      <a:hlink>
        <a:srgbClr val="F46900"/>
      </a:hlink>
      <a:folHlink>
        <a:srgbClr val="FFC42F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407</TotalTime>
  <Words>432</Words>
  <Application>Microsoft Office PowerPoint</Application>
  <PresentationFormat>Panorámica</PresentationFormat>
  <Paragraphs>55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Wingdings 3</vt:lpstr>
      <vt:lpstr>Faceta</vt:lpstr>
      <vt:lpstr>Hito 3</vt:lpstr>
      <vt:lpstr>Presentación de PowerPoint</vt:lpstr>
      <vt:lpstr>Presentación de PowerPoint</vt:lpstr>
      <vt:lpstr>Objetivos Principales</vt:lpstr>
      <vt:lpstr>Preguntas y Problemas</vt:lpstr>
      <vt:lpstr>Presentación de PowerPoint</vt:lpstr>
      <vt:lpstr>Presentación de PowerPoint</vt:lpstr>
      <vt:lpstr>Presentación de PowerPoint</vt:lpstr>
      <vt:lpstr>Exploración de datos</vt:lpstr>
      <vt:lpstr>Exploración inicial</vt:lpstr>
      <vt:lpstr>Exploración inicial</vt:lpstr>
      <vt:lpstr>Exploración posterior</vt:lpstr>
      <vt:lpstr>Experimentos y resultados relevantes</vt:lpstr>
      <vt:lpstr>Exploración posterior</vt:lpstr>
      <vt:lpstr>Experimento 1</vt:lpstr>
      <vt:lpstr>Metodología</vt:lpstr>
      <vt:lpstr>Experimento 2</vt:lpstr>
      <vt:lpstr>Metodología</vt:lpstr>
      <vt:lpstr>Experimento 3</vt:lpstr>
      <vt:lpstr>Grafico con clusters?</vt:lpstr>
      <vt:lpstr>Metodología</vt:lpstr>
      <vt:lpstr>Futuras direcciones</vt:lpstr>
      <vt:lpstr>Metodología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Hito 1</dc:title>
  <dc:creator>José</dc:creator>
  <cp:lastModifiedBy>José</cp:lastModifiedBy>
  <cp:revision>19</cp:revision>
  <dcterms:created xsi:type="dcterms:W3CDTF">2021-04-17T19:53:26Z</dcterms:created>
  <dcterms:modified xsi:type="dcterms:W3CDTF">2021-07-19T03:02:36Z</dcterms:modified>
</cp:coreProperties>
</file>