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3" r:id="rId5"/>
    <p:sldId id="260" r:id="rId6"/>
    <p:sldId id="277" r:id="rId7"/>
    <p:sldId id="278" r:id="rId8"/>
    <p:sldId id="279" r:id="rId9"/>
    <p:sldId id="274" r:id="rId10"/>
    <p:sldId id="262" r:id="rId11"/>
    <p:sldId id="261" r:id="rId12"/>
    <p:sldId id="264" r:id="rId13"/>
    <p:sldId id="265" r:id="rId14"/>
    <p:sldId id="263" r:id="rId15"/>
    <p:sldId id="269" r:id="rId16"/>
    <p:sldId id="276" r:id="rId17"/>
    <p:sldId id="275" r:id="rId18"/>
    <p:sldId id="268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8"/>
    <a:srgbClr val="0067B8"/>
    <a:srgbClr val="93AFF5"/>
    <a:srgbClr val="171C27"/>
    <a:srgbClr val="508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0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0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2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5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AF4-58A3-4BD3-A15E-FB1E1456496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80B2-1DF2-4E4B-BAB1-829225E54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88070"/>
            <a:ext cx="12196688" cy="5062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713668" y="2327417"/>
            <a:ext cx="70447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ēKran</a:t>
            </a:r>
          </a:p>
        </p:txBody>
      </p:sp>
      <p:pic>
        <p:nvPicPr>
          <p:cNvPr id="1032" name="Picture 8" descr="Monitoramento de red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2" b="44365"/>
          <a:stretch/>
        </p:blipFill>
        <p:spPr bwMode="auto">
          <a:xfrm>
            <a:off x="0" y="4974295"/>
            <a:ext cx="12192000" cy="20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90147" y="2027613"/>
            <a:ext cx="224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71975669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aiba tudo sobre tecnologia da informação e qual a sua importância – Blog  da EAD Unipa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193" r="70788" b="-193"/>
          <a:stretch/>
        </p:blipFill>
        <p:spPr bwMode="auto">
          <a:xfrm>
            <a:off x="9895268" y="0"/>
            <a:ext cx="23096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88" y="0"/>
            <a:ext cx="989058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625389" y="5885645"/>
            <a:ext cx="3269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 User Story</a:t>
            </a:r>
          </a:p>
        </p:txBody>
      </p:sp>
    </p:spTree>
    <p:extLst>
      <p:ext uri="{BB962C8B-B14F-4D97-AF65-F5344CB8AC3E}">
        <p14:creationId xmlns:p14="http://schemas.microsoft.com/office/powerpoint/2010/main" val="12958640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iabilidade Jurídica | Nova Vida TI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83"/>
          <a:stretch/>
        </p:blipFill>
        <p:spPr bwMode="auto">
          <a:xfrm>
            <a:off x="-1" y="0"/>
            <a:ext cx="24109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410917" y="0"/>
            <a:ext cx="97810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715717" y="5882482"/>
            <a:ext cx="236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Planner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64BA2-AEF6-1224-7445-5C85E29B3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2"/>
          <a:stretch/>
        </p:blipFill>
        <p:spPr>
          <a:xfrm>
            <a:off x="2861143" y="1393795"/>
            <a:ext cx="8880629" cy="38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93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91402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49517" y="5798369"/>
            <a:ext cx="455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Product Backlog</a:t>
            </a:r>
          </a:p>
        </p:txBody>
      </p:sp>
      <p:pic>
        <p:nvPicPr>
          <p:cNvPr id="10242" name="Picture 2" descr="Tendências na advocacia: 10 mudanças que todo advogado precisa saber! -  Software Jurídico Software Jurídico Completo - ADVBOX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7" t="-188" r="12035" b="188"/>
          <a:stretch/>
        </p:blipFill>
        <p:spPr bwMode="auto">
          <a:xfrm>
            <a:off x="9914021" y="0"/>
            <a:ext cx="2277979" cy="68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0273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66021" y="895081"/>
            <a:ext cx="463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Protótipo de 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45E80C-7A5E-0CCA-319B-8B28B7AFB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30"/>
          <a:stretch/>
        </p:blipFill>
        <p:spPr>
          <a:xfrm>
            <a:off x="0" y="1790163"/>
            <a:ext cx="12192000" cy="50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71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4736" y="5458216"/>
            <a:ext cx="5093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Modelagem lógica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AFDD5D-77F9-4EEE-6535-732AAF8E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75" y="250590"/>
            <a:ext cx="7323541" cy="51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05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ED525D-EEDE-D1F5-F0DE-54686BF9ECDC}"/>
              </a:ext>
            </a:extLst>
          </p:cNvPr>
          <p:cNvSpPr/>
          <p:nvPr/>
        </p:nvSpPr>
        <p:spPr>
          <a:xfrm>
            <a:off x="0" y="0"/>
            <a:ext cx="12192000" cy="5149049"/>
          </a:xfrm>
          <a:prstGeom prst="rect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067837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52740" y="5301198"/>
            <a:ext cx="311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Client Linux</a:t>
            </a:r>
          </a:p>
        </p:txBody>
      </p:sp>
      <p:pic>
        <p:nvPicPr>
          <p:cNvPr id="3074" name="Picture 2" descr="Linux Logo – PNG e Vetor – Download de Logo">
            <a:extLst>
              <a:ext uri="{FF2B5EF4-FFF2-40B4-BE49-F238E27FC236}">
                <a16:creationId xmlns:a16="http://schemas.microsoft.com/office/drawing/2014/main" id="{E143C23B-5567-A46A-C873-F5E5F227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48" y="1377473"/>
            <a:ext cx="7989903" cy="28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6520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138473"/>
            <a:ext cx="12192000" cy="171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6" descr="Linguagem Python: o que é e para que serve | by Raísa Boing | portfoliorb |  Medium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37948" r="10250"/>
          <a:stretch/>
        </p:blipFill>
        <p:spPr bwMode="auto">
          <a:xfrm>
            <a:off x="0" y="0"/>
            <a:ext cx="12192000" cy="51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245768" y="5290350"/>
            <a:ext cx="6817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Simulação de máquinas</a:t>
            </a:r>
          </a:p>
        </p:txBody>
      </p:sp>
    </p:spTree>
    <p:extLst>
      <p:ext uri="{BB962C8B-B14F-4D97-AF65-F5344CB8AC3E}">
        <p14:creationId xmlns:p14="http://schemas.microsoft.com/office/powerpoint/2010/main" val="29680945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Fundamentos de TI: De Leigo a Expert – O Que você precisa sabe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5" r="21929"/>
          <a:stretch/>
        </p:blipFill>
        <p:spPr bwMode="auto">
          <a:xfrm>
            <a:off x="0" y="0"/>
            <a:ext cx="29838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165684" y="0"/>
            <a:ext cx="1002631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19231" y="5972634"/>
            <a:ext cx="498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Inovações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404716103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r que usar o Kotlin no desenvolvimento Android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24413" r="4191" b="13327"/>
          <a:stretch/>
        </p:blipFill>
        <p:spPr bwMode="auto">
          <a:xfrm>
            <a:off x="-60808" y="0"/>
            <a:ext cx="12252808" cy="51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5067837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06106" y="5782614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Desafio Kotlin</a:t>
            </a:r>
          </a:p>
        </p:txBody>
      </p:sp>
    </p:spTree>
    <p:extLst>
      <p:ext uri="{BB962C8B-B14F-4D97-AF65-F5344CB8AC3E}">
        <p14:creationId xmlns:p14="http://schemas.microsoft.com/office/powerpoint/2010/main" val="6000184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88" y="-88070"/>
            <a:ext cx="12192000" cy="4868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75972" y="2898832"/>
            <a:ext cx="7044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Obrigado(a)</a:t>
            </a:r>
          </a:p>
        </p:txBody>
      </p:sp>
      <p:pic>
        <p:nvPicPr>
          <p:cNvPr id="1032" name="Picture 8" descr="Monitoramento de red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2" b="44365"/>
          <a:stretch/>
        </p:blipFill>
        <p:spPr bwMode="auto">
          <a:xfrm>
            <a:off x="4688" y="4780547"/>
            <a:ext cx="12187312" cy="22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146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Setor de TI tem novo horário de atendimento - Campus Caxias do Sul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7"/>
          <a:stretch/>
        </p:blipFill>
        <p:spPr bwMode="auto">
          <a:xfrm>
            <a:off x="9839459" y="0"/>
            <a:ext cx="2352541" cy="68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020006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753726" y="5997714"/>
            <a:ext cx="332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05A3A-2F77-D4C7-85AD-6F39F6B14397}"/>
              </a:ext>
            </a:extLst>
          </p:cNvPr>
          <p:cNvSpPr/>
          <p:nvPr/>
        </p:nvSpPr>
        <p:spPr>
          <a:xfrm>
            <a:off x="892466" y="553530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"/>
                <a:ea typeface="Calibri"/>
                <a:cs typeface="Calibri"/>
              </a:rPr>
              <a:t>Necessidade de mercado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9A2C9B-371B-A7B2-5B29-731FEFCD6AE5}"/>
              </a:ext>
            </a:extLst>
          </p:cNvPr>
          <p:cNvSpPr/>
          <p:nvPr/>
        </p:nvSpPr>
        <p:spPr>
          <a:xfrm>
            <a:off x="4012353" y="553529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"/>
                <a:ea typeface="Calibri"/>
                <a:cs typeface="Calibri"/>
              </a:rPr>
              <a:t>Pandemia de Covid-19</a:t>
            </a:r>
            <a:endParaRPr lang="en-US" sz="2400" dirty="0">
              <a:latin typeface="Georgia"/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44BA1CF4-357A-8409-6438-BE1A7A7EE53C}"/>
              </a:ext>
            </a:extLst>
          </p:cNvPr>
          <p:cNvSpPr/>
          <p:nvPr/>
        </p:nvSpPr>
        <p:spPr>
          <a:xfrm>
            <a:off x="6830315" y="2178170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"/>
                <a:ea typeface="Calibri"/>
                <a:cs typeface="Calibri"/>
              </a:rPr>
              <a:t>Praticidade e segurança</a:t>
            </a: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3E14520-1312-5C6C-2282-37E86E18F8FF}"/>
              </a:ext>
            </a:extLst>
          </p:cNvPr>
          <p:cNvSpPr/>
          <p:nvPr/>
        </p:nvSpPr>
        <p:spPr>
          <a:xfrm>
            <a:off x="892465" y="3443377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"/>
                <a:ea typeface="Calibri"/>
                <a:cs typeface="Calibri"/>
              </a:rPr>
              <a:t>Monitoramento</a:t>
            </a:r>
            <a:endParaRPr lang="en-US" sz="2000" dirty="0">
              <a:latin typeface="Georgia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F387FBC-2799-1BE5-38D9-85E30D4D33AB}"/>
              </a:ext>
            </a:extLst>
          </p:cNvPr>
          <p:cNvSpPr/>
          <p:nvPr/>
        </p:nvSpPr>
        <p:spPr>
          <a:xfrm>
            <a:off x="4012351" y="3558396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"/>
                <a:ea typeface="Calibri"/>
                <a:cs typeface="Calibri"/>
              </a:rPr>
              <a:t>Plataforma de acesso</a:t>
            </a:r>
            <a:endParaRPr lang="en-US" sz="2400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920595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tor de TI tem novo horário de atendimento - Campus Caxias do Sul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7"/>
          <a:stretch/>
        </p:blipFill>
        <p:spPr bwMode="auto">
          <a:xfrm>
            <a:off x="0" y="0"/>
            <a:ext cx="2021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906072" y="0"/>
            <a:ext cx="102859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150772" y="5885646"/>
            <a:ext cx="245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Desafios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4DE91238-7875-067C-7DFE-DDE2D33A1390}"/>
              </a:ext>
            </a:extLst>
          </p:cNvPr>
          <p:cNvSpPr/>
          <p:nvPr/>
        </p:nvSpPr>
        <p:spPr>
          <a:xfrm>
            <a:off x="2532675" y="2055963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"/>
                <a:ea typeface="Calibri"/>
                <a:cs typeface="Calibri"/>
              </a:rPr>
              <a:t>Falhas e bugs </a:t>
            </a:r>
          </a:p>
          <a:p>
            <a:pPr algn="ctr"/>
            <a:r>
              <a:rPr lang="en-US" sz="2000" dirty="0">
                <a:latin typeface="Georgia"/>
                <a:ea typeface="Calibri"/>
                <a:cs typeface="Calibri"/>
              </a:rPr>
              <a:t>de Sistema Operacional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A8CB3359-89AF-C5B7-3331-38506D9D8C90}"/>
              </a:ext>
            </a:extLst>
          </p:cNvPr>
          <p:cNvSpPr/>
          <p:nvPr/>
        </p:nvSpPr>
        <p:spPr>
          <a:xfrm>
            <a:off x="5753202" y="2055962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"/>
                <a:ea typeface="Calibri"/>
                <a:cs typeface="Calibri"/>
              </a:rPr>
              <a:t>Falta de monitoramento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D8E5689-633C-0702-BD2C-F258C6098E5A}"/>
              </a:ext>
            </a:extLst>
          </p:cNvPr>
          <p:cNvSpPr/>
          <p:nvPr/>
        </p:nvSpPr>
        <p:spPr>
          <a:xfrm>
            <a:off x="8829958" y="2055963"/>
            <a:ext cx="2817961" cy="2746074"/>
          </a:xfrm>
          <a:prstGeom prst="ellipse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"/>
                <a:ea typeface="Calibri"/>
                <a:cs typeface="Calibri"/>
              </a:rPr>
              <a:t>Prejuízos silênciosos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63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Mulheres negras: desafios e conquistas - JSB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r="67526"/>
          <a:stretch/>
        </p:blipFill>
        <p:spPr bwMode="auto">
          <a:xfrm>
            <a:off x="9757893" y="0"/>
            <a:ext cx="2434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00326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31440" y="5905077"/>
            <a:ext cx="462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Visão do negócio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C3505C-35E6-B3CD-A7F0-DAA004D9C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"/>
          <a:stretch/>
        </p:blipFill>
        <p:spPr bwMode="auto">
          <a:xfrm>
            <a:off x="315428" y="545777"/>
            <a:ext cx="9368151" cy="5260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35149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H digital: novas tecnologias invadem a área de ... | Nube 12/04/2019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57590"/>
          <a:stretch/>
        </p:blipFill>
        <p:spPr bwMode="auto">
          <a:xfrm>
            <a:off x="-25758" y="0"/>
            <a:ext cx="3837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464416" y="0"/>
            <a:ext cx="87275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069551" y="5757816"/>
            <a:ext cx="274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Personas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05C9B-0542-C814-B767-58619745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4" y="2233612"/>
            <a:ext cx="26098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1E1A918-2EAA-B615-FAFF-6C2CA2BDBE34}"/>
              </a:ext>
            </a:extLst>
          </p:cNvPr>
          <p:cNvSpPr txBox="1"/>
          <p:nvPr/>
        </p:nvSpPr>
        <p:spPr>
          <a:xfrm>
            <a:off x="3972063" y="602945"/>
            <a:ext cx="7894320" cy="50306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Georgia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Organização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Georgia"/>
                <a:cs typeface="Calibri"/>
              </a:rPr>
              <a:t>Segue </a:t>
            </a:r>
            <a:r>
              <a:rPr lang="en-US" sz="2800" dirty="0" err="1">
                <a:latin typeface="Georgia"/>
                <a:cs typeface="Calibri"/>
              </a:rPr>
              <a:t>cronogramas</a:t>
            </a:r>
            <a:r>
              <a:rPr lang="en-US" sz="2800" dirty="0">
                <a:latin typeface="Georgia"/>
                <a:cs typeface="Calibri"/>
              </a:rPr>
              <a:t> e </a:t>
            </a:r>
            <a:r>
              <a:rPr lang="en-US" sz="2800" dirty="0" err="1">
                <a:latin typeface="Georgia"/>
                <a:cs typeface="Calibri"/>
              </a:rPr>
              <a:t>regras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Não</a:t>
            </a:r>
            <a:r>
              <a:rPr lang="en-US" sz="2800" dirty="0">
                <a:latin typeface="Georgia"/>
                <a:cs typeface="Calibri"/>
              </a:rPr>
              <a:t> </a:t>
            </a:r>
            <a:r>
              <a:rPr lang="en-US" sz="2800" dirty="0" err="1">
                <a:latin typeface="Georgia"/>
                <a:cs typeface="Calibri"/>
              </a:rPr>
              <a:t>gosta</a:t>
            </a:r>
            <a:r>
              <a:rPr lang="en-US" sz="2800" dirty="0">
                <a:latin typeface="Georgia"/>
                <a:cs typeface="Calibri"/>
              </a:rPr>
              <a:t> de </a:t>
            </a:r>
            <a:r>
              <a:rPr lang="en-US" sz="2800" dirty="0" err="1">
                <a:latin typeface="Georgia"/>
                <a:cs typeface="Calibri"/>
              </a:rPr>
              <a:t>impulsividade</a:t>
            </a:r>
            <a:r>
              <a:rPr lang="en-US" sz="2800" dirty="0">
                <a:latin typeface="Georgia"/>
                <a:cs typeface="Calibri"/>
              </a:rPr>
              <a:t> e age com </a:t>
            </a:r>
            <a:r>
              <a:rPr lang="en-US" sz="2800" dirty="0" err="1">
                <a:latin typeface="Georgia"/>
                <a:cs typeface="Calibri"/>
              </a:rPr>
              <a:t>planejamento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Georgia"/>
                <a:cs typeface="Calibri"/>
              </a:rPr>
              <a:t>Faz a </a:t>
            </a:r>
            <a:r>
              <a:rPr lang="en-US" sz="2800" dirty="0" err="1">
                <a:latin typeface="Georgia"/>
                <a:cs typeface="Calibri"/>
              </a:rPr>
              <a:t>solicitação</a:t>
            </a:r>
            <a:r>
              <a:rPr lang="en-US" sz="2800" dirty="0">
                <a:latin typeface="Georgia"/>
                <a:cs typeface="Calibri"/>
              </a:rPr>
              <a:t> para </a:t>
            </a:r>
            <a:r>
              <a:rPr lang="en-US" sz="2800" dirty="0" err="1">
                <a:latin typeface="Georgia"/>
                <a:cs typeface="Calibri"/>
              </a:rPr>
              <a:t>ajuste</a:t>
            </a:r>
            <a:r>
              <a:rPr lang="en-US" sz="2800" dirty="0">
                <a:latin typeface="Georgia"/>
                <a:cs typeface="Calibri"/>
              </a:rPr>
              <a:t> de </a:t>
            </a:r>
            <a:r>
              <a:rPr lang="en-US" sz="2800" dirty="0" err="1">
                <a:latin typeface="Georgia"/>
                <a:cs typeface="Calibri"/>
              </a:rPr>
              <a:t>problemas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Comprometimento</a:t>
            </a:r>
            <a:r>
              <a:rPr lang="en-US" sz="2800" dirty="0">
                <a:latin typeface="Georgia"/>
                <a:cs typeface="Calibri"/>
              </a:rPr>
              <a:t> total coma </a:t>
            </a:r>
            <a:r>
              <a:rPr lang="en-US" sz="2800" dirty="0" err="1">
                <a:latin typeface="Georgia"/>
                <a:cs typeface="Calibri"/>
              </a:rPr>
              <a:t>tarefa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Impaciente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AB26954-309D-8C26-12C8-EA29E90FE7C3}"/>
              </a:ext>
            </a:extLst>
          </p:cNvPr>
          <p:cNvSpPr txBox="1"/>
          <p:nvPr/>
        </p:nvSpPr>
        <p:spPr>
          <a:xfrm>
            <a:off x="3977640" y="411159"/>
            <a:ext cx="423672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Georgia"/>
                <a:cs typeface="Calibri"/>
              </a:rPr>
              <a:t>Caráter</a:t>
            </a:r>
            <a:r>
              <a:rPr lang="en-US" sz="3200" dirty="0">
                <a:latin typeface="Georgia"/>
                <a:cs typeface="Calibri"/>
              </a:rPr>
              <a:t> e </a:t>
            </a:r>
            <a:r>
              <a:rPr lang="en-US" sz="3200" dirty="0" err="1">
                <a:latin typeface="Georgia"/>
                <a:cs typeface="Calibri"/>
              </a:rPr>
              <a:t>definições</a:t>
            </a:r>
            <a:endParaRPr lang="en-US" sz="3200" dirty="0">
              <a:latin typeface="Georgia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1647C8-7484-B2B9-98C0-2236FF38E072}"/>
              </a:ext>
            </a:extLst>
          </p:cNvPr>
          <p:cNvSpPr txBox="1"/>
          <p:nvPr/>
        </p:nvSpPr>
        <p:spPr>
          <a:xfrm>
            <a:off x="208699" y="4707962"/>
            <a:ext cx="32875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Georgia"/>
                <a:cs typeface="Calibri"/>
              </a:rPr>
              <a:t>Monica Herrero </a:t>
            </a:r>
            <a:endParaRPr lang="en-US" sz="3200" dirty="0">
              <a:solidFill>
                <a:srgbClr val="FFFFFF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4062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H digital: novas tecnologias invadem a área de ... | Nube 12/04/2019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57590"/>
          <a:stretch/>
        </p:blipFill>
        <p:spPr bwMode="auto">
          <a:xfrm>
            <a:off x="-25758" y="0"/>
            <a:ext cx="3837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464416" y="0"/>
            <a:ext cx="87275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069551" y="5757816"/>
            <a:ext cx="274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Personas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05C9B-0542-C814-B767-58619745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4" y="2233612"/>
            <a:ext cx="26098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E10ACD10-A7D1-CB6D-2F8E-13AD6E078D48}"/>
              </a:ext>
            </a:extLst>
          </p:cNvPr>
          <p:cNvSpPr txBox="1"/>
          <p:nvPr/>
        </p:nvSpPr>
        <p:spPr>
          <a:xfrm>
            <a:off x="3846440" y="839331"/>
            <a:ext cx="8311263" cy="38415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Georgia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Já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tive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problemas</a:t>
            </a:r>
            <a:r>
              <a:rPr lang="en-US" sz="2400" dirty="0">
                <a:latin typeface="Georgia"/>
                <a:cs typeface="Calibri"/>
              </a:rPr>
              <a:t> com </a:t>
            </a:r>
            <a:r>
              <a:rPr lang="en-US" sz="2400" dirty="0" err="1">
                <a:latin typeface="Georgia"/>
                <a:cs typeface="Calibri"/>
              </a:rPr>
              <a:t>falhas</a:t>
            </a:r>
            <a:r>
              <a:rPr lang="en-US" sz="2400" dirty="0">
                <a:latin typeface="Georgia"/>
                <a:cs typeface="Calibri"/>
              </a:rPr>
              <a:t> e </a:t>
            </a:r>
            <a:r>
              <a:rPr lang="en-US" sz="2400" dirty="0" err="1">
                <a:latin typeface="Georgia"/>
                <a:cs typeface="Calibri"/>
              </a:rPr>
              <a:t>queda</a:t>
            </a:r>
            <a:r>
              <a:rPr lang="en-US" sz="2400" dirty="0">
                <a:latin typeface="Georgia"/>
                <a:cs typeface="Calibri"/>
              </a:rPr>
              <a:t> do </a:t>
            </a:r>
            <a:r>
              <a:rPr lang="en-US" sz="2400" dirty="0" err="1">
                <a:latin typeface="Georgia"/>
                <a:cs typeface="Calibri"/>
              </a:rPr>
              <a:t>sistema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Preciso</a:t>
            </a:r>
            <a:r>
              <a:rPr lang="en-US" sz="2400" dirty="0">
                <a:latin typeface="Georgia"/>
                <a:cs typeface="Calibri"/>
              </a:rPr>
              <a:t> de </a:t>
            </a:r>
            <a:r>
              <a:rPr lang="en-US" sz="2400" dirty="0" err="1">
                <a:latin typeface="Georgia"/>
                <a:cs typeface="Calibri"/>
              </a:rPr>
              <a:t>monitoramento</a:t>
            </a:r>
            <a:r>
              <a:rPr lang="en-US" sz="2400" dirty="0">
                <a:latin typeface="Georgia"/>
                <a:cs typeface="Calibri"/>
              </a:rPr>
              <a:t> 24/7 do </a:t>
            </a:r>
            <a:r>
              <a:rPr lang="en-US" sz="2400" dirty="0" err="1">
                <a:latin typeface="Georgia"/>
                <a:cs typeface="Calibri"/>
              </a:rPr>
              <a:t>sistema</a:t>
            </a:r>
            <a:r>
              <a:rPr lang="en-US" sz="2400" dirty="0">
                <a:latin typeface="Georgia"/>
                <a:cs typeface="Calibri"/>
              </a:rPr>
              <a:t> de check-in;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Congestionamento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por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muitas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utilizações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Transtorno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recorrente</a:t>
            </a:r>
            <a:r>
              <a:rPr lang="en-US" sz="2400" dirty="0">
                <a:latin typeface="Georgia"/>
                <a:cs typeface="Calibri"/>
              </a:rPr>
              <a:t> com </a:t>
            </a:r>
            <a:r>
              <a:rPr lang="en-US" sz="2400" dirty="0" err="1">
                <a:latin typeface="Georgia"/>
                <a:cs typeface="Calibri"/>
              </a:rPr>
              <a:t>usuários</a:t>
            </a:r>
            <a:r>
              <a:rPr lang="en-US" sz="2400" dirty="0">
                <a:latin typeface="Georgia"/>
                <a:cs typeface="Calibri"/>
              </a:rPr>
              <a:t> do </a:t>
            </a:r>
            <a:r>
              <a:rPr lang="en-US" sz="2400" dirty="0" err="1">
                <a:latin typeface="Georgia"/>
                <a:cs typeface="Calibri"/>
              </a:rPr>
              <a:t>sistema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Georgia"/>
                <a:cs typeface="Calibri"/>
              </a:rPr>
              <a:t>Falta de </a:t>
            </a:r>
            <a:r>
              <a:rPr lang="en-US" sz="2400" dirty="0" err="1">
                <a:latin typeface="Georgia"/>
                <a:cs typeface="Calibri"/>
              </a:rPr>
              <a:t>avisos</a:t>
            </a:r>
            <a:r>
              <a:rPr lang="en-US" sz="2400" dirty="0">
                <a:latin typeface="Georgia"/>
                <a:cs typeface="Calibri"/>
              </a:rPr>
              <a:t> de </a:t>
            </a:r>
            <a:r>
              <a:rPr lang="en-US" sz="2400" dirty="0" err="1">
                <a:latin typeface="Georgia"/>
                <a:cs typeface="Calibri"/>
              </a:rPr>
              <a:t>possiveis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falhas</a:t>
            </a:r>
            <a:r>
              <a:rPr lang="en-US" sz="2400" dirty="0">
                <a:latin typeface="Georgia"/>
                <a:cs typeface="Calibri"/>
              </a:rPr>
              <a:t> e </a:t>
            </a:r>
            <a:r>
              <a:rPr lang="en-US" sz="2400" dirty="0" err="1">
                <a:latin typeface="Georgia"/>
                <a:cs typeface="Calibri"/>
              </a:rPr>
              <a:t>predições</a:t>
            </a:r>
            <a:r>
              <a:rPr lang="en-US" sz="2400" dirty="0">
                <a:latin typeface="Georgia"/>
                <a:cs typeface="Calibri"/>
              </a:rPr>
              <a:t> do </a:t>
            </a:r>
            <a:r>
              <a:rPr lang="en-US" sz="2400" dirty="0" err="1">
                <a:latin typeface="Georgia"/>
                <a:cs typeface="Calibri"/>
              </a:rPr>
              <a:t>sistema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BCA574B-5055-EFC2-4042-609AECE3EA70}"/>
              </a:ext>
            </a:extLst>
          </p:cNvPr>
          <p:cNvSpPr txBox="1"/>
          <p:nvPr/>
        </p:nvSpPr>
        <p:spPr>
          <a:xfrm>
            <a:off x="3846440" y="546944"/>
            <a:ext cx="423672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>
                <a:latin typeface="Georgia"/>
                <a:cs typeface="Calibri"/>
              </a:rPr>
              <a:t>Dores</a:t>
            </a:r>
            <a:r>
              <a:rPr lang="en-US" sz="3200" dirty="0">
                <a:latin typeface="Georgia"/>
                <a:cs typeface="Calibri"/>
              </a:rPr>
              <a:t> e </a:t>
            </a:r>
            <a:r>
              <a:rPr lang="en-US" sz="3200" dirty="0" err="1">
                <a:latin typeface="Georgia"/>
                <a:cs typeface="Calibri"/>
              </a:rPr>
              <a:t>Necessidades</a:t>
            </a:r>
            <a:endParaRPr lang="en-US" sz="3200" dirty="0">
              <a:latin typeface="Georgi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F00403-E784-3AEA-EA77-C91C1E0B4016}"/>
              </a:ext>
            </a:extLst>
          </p:cNvPr>
          <p:cNvSpPr txBox="1"/>
          <p:nvPr/>
        </p:nvSpPr>
        <p:spPr>
          <a:xfrm>
            <a:off x="208699" y="4707962"/>
            <a:ext cx="32875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Georgia"/>
                <a:cs typeface="Calibri"/>
              </a:rPr>
              <a:t>Monica Herrero </a:t>
            </a:r>
            <a:endParaRPr lang="en-US" sz="3200" dirty="0">
              <a:solidFill>
                <a:srgbClr val="FFFFFF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926942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H digital: novas tecnologias invadem a área de ... | Nube 12/04/2019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57590"/>
          <a:stretch/>
        </p:blipFill>
        <p:spPr bwMode="auto">
          <a:xfrm flipH="1">
            <a:off x="8345909" y="0"/>
            <a:ext cx="3837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 flipH="1">
            <a:off x="-15641" y="0"/>
            <a:ext cx="87275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8286" y="5757816"/>
            <a:ext cx="274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Personas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C6AFB-4406-52AD-6EE1-1D74094E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04" y="2081213"/>
            <a:ext cx="28003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FE559AC-7996-4B16-1B60-4B635C3865ED}"/>
              </a:ext>
            </a:extLst>
          </p:cNvPr>
          <p:cNvSpPr txBox="1"/>
          <p:nvPr/>
        </p:nvSpPr>
        <p:spPr>
          <a:xfrm>
            <a:off x="8970982" y="4858880"/>
            <a:ext cx="32875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Georgia"/>
                <a:cs typeface="Calibri"/>
              </a:rPr>
              <a:t>Marise Miranda </a:t>
            </a:r>
            <a:endParaRPr lang="en-US" sz="32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C69B4C4-9182-26C0-E1AD-B154883BBFDE}"/>
              </a:ext>
            </a:extLst>
          </p:cNvPr>
          <p:cNvSpPr txBox="1"/>
          <p:nvPr/>
        </p:nvSpPr>
        <p:spPr>
          <a:xfrm>
            <a:off x="533106" y="322385"/>
            <a:ext cx="423672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Georgia"/>
                <a:cs typeface="Calibri"/>
              </a:rPr>
              <a:t>Caráter</a:t>
            </a:r>
            <a:r>
              <a:rPr lang="en-US" sz="3200" dirty="0">
                <a:latin typeface="Georgia"/>
                <a:cs typeface="Calibri"/>
              </a:rPr>
              <a:t> e </a:t>
            </a:r>
            <a:r>
              <a:rPr lang="en-US" sz="3200" dirty="0" err="1">
                <a:latin typeface="Georgia"/>
                <a:cs typeface="Calibri"/>
              </a:rPr>
              <a:t>definições</a:t>
            </a:r>
            <a:endParaRPr lang="en-US" sz="3200" dirty="0">
              <a:latin typeface="Georgia"/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0E838FE-D49C-C005-8A4C-AFDE31C285EB}"/>
              </a:ext>
            </a:extLst>
          </p:cNvPr>
          <p:cNvSpPr txBox="1"/>
          <p:nvPr/>
        </p:nvSpPr>
        <p:spPr>
          <a:xfrm>
            <a:off x="533106" y="790900"/>
            <a:ext cx="7894320" cy="30916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Georgia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Pronta</a:t>
            </a:r>
            <a:r>
              <a:rPr lang="en-US" sz="2800" dirty="0">
                <a:latin typeface="Georgia"/>
                <a:cs typeface="Calibri"/>
              </a:rPr>
              <a:t>- </a:t>
            </a:r>
            <a:r>
              <a:rPr lang="en-US" sz="2800" dirty="0" err="1">
                <a:latin typeface="Georgia"/>
                <a:cs typeface="Calibri"/>
              </a:rPr>
              <a:t>resposta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Ligação</a:t>
            </a:r>
            <a:r>
              <a:rPr lang="en-US" sz="2800" dirty="0">
                <a:latin typeface="Georgia"/>
                <a:cs typeface="Calibri"/>
              </a:rPr>
              <a:t> entre o </a:t>
            </a:r>
            <a:r>
              <a:rPr lang="en-US" sz="2800" dirty="0" err="1">
                <a:latin typeface="Georgia"/>
                <a:cs typeface="Calibri"/>
              </a:rPr>
              <a:t>sistema</a:t>
            </a:r>
            <a:r>
              <a:rPr lang="en-US" sz="2800" dirty="0">
                <a:latin typeface="Georgia"/>
                <a:cs typeface="Calibri"/>
              </a:rPr>
              <a:t> e a </a:t>
            </a:r>
            <a:r>
              <a:rPr lang="en-US" sz="2800" dirty="0" err="1">
                <a:latin typeface="Georgia"/>
                <a:cs typeface="Calibri"/>
              </a:rPr>
              <a:t>gerência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latin typeface="Georgia"/>
                <a:cs typeface="Calibri"/>
              </a:rPr>
              <a:t>Demanda</a:t>
            </a:r>
            <a:r>
              <a:rPr lang="en-US" sz="2800" dirty="0">
                <a:latin typeface="Georgia"/>
                <a:cs typeface="Calibri"/>
              </a:rPr>
              <a:t> </a:t>
            </a:r>
            <a:r>
              <a:rPr lang="en-US" sz="2800" dirty="0" err="1">
                <a:latin typeface="Georgia"/>
                <a:cs typeface="Calibri"/>
              </a:rPr>
              <a:t>estabilidade</a:t>
            </a:r>
            <a:r>
              <a:rPr lang="en-US" sz="2800" dirty="0">
                <a:latin typeface="Georgia"/>
                <a:cs typeface="Calibr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06378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H digital: novas tecnologias invadem a área de ... | Nube 12/04/2019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57590"/>
          <a:stretch/>
        </p:blipFill>
        <p:spPr bwMode="auto">
          <a:xfrm flipH="1">
            <a:off x="8345909" y="0"/>
            <a:ext cx="3837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 flipH="1">
            <a:off x="-15641" y="0"/>
            <a:ext cx="87275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8286" y="5757816"/>
            <a:ext cx="274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Personas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C6AFB-4406-52AD-6EE1-1D74094E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04" y="2081213"/>
            <a:ext cx="28003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FE559AC-7996-4B16-1B60-4B635C3865ED}"/>
              </a:ext>
            </a:extLst>
          </p:cNvPr>
          <p:cNvSpPr txBox="1"/>
          <p:nvPr/>
        </p:nvSpPr>
        <p:spPr>
          <a:xfrm>
            <a:off x="8970982" y="4858880"/>
            <a:ext cx="32875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Georgia"/>
                <a:cs typeface="Calibri"/>
              </a:rPr>
              <a:t>Marise Miranda </a:t>
            </a:r>
            <a:endParaRPr lang="en-US" sz="32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5E1B83A-FAB4-C4D1-ED48-283CA5F78E6C}"/>
              </a:ext>
            </a:extLst>
          </p:cNvPr>
          <p:cNvSpPr txBox="1"/>
          <p:nvPr/>
        </p:nvSpPr>
        <p:spPr>
          <a:xfrm>
            <a:off x="378286" y="242492"/>
            <a:ext cx="423672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>
                <a:latin typeface="Georgia"/>
                <a:cs typeface="Calibri"/>
              </a:rPr>
              <a:t>Necessidades</a:t>
            </a:r>
            <a:endParaRPr lang="en-US" sz="3200" dirty="0" err="1">
              <a:latin typeface="Georgia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984D512-DABA-51EA-ACA2-CE26F69FF90E}"/>
              </a:ext>
            </a:extLst>
          </p:cNvPr>
          <p:cNvSpPr txBox="1"/>
          <p:nvPr/>
        </p:nvSpPr>
        <p:spPr>
          <a:xfrm>
            <a:off x="378286" y="381289"/>
            <a:ext cx="7784791" cy="38415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Georgia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Não</a:t>
            </a:r>
            <a:r>
              <a:rPr lang="en-US" sz="2400" dirty="0">
                <a:latin typeface="Georgia"/>
                <a:cs typeface="Calibri"/>
              </a:rPr>
              <a:t> sou </a:t>
            </a:r>
            <a:r>
              <a:rPr lang="en-US" sz="2400" dirty="0" err="1">
                <a:latin typeface="Georgia"/>
                <a:cs typeface="Calibri"/>
              </a:rPr>
              <a:t>prontamente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avisada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quando</a:t>
            </a:r>
            <a:r>
              <a:rPr lang="en-US" sz="2400" dirty="0">
                <a:latin typeface="Georgia"/>
                <a:cs typeface="Calibri"/>
              </a:rPr>
              <a:t> a </a:t>
            </a:r>
            <a:r>
              <a:rPr lang="en-US" sz="2400" dirty="0" err="1">
                <a:latin typeface="Georgia"/>
                <a:cs typeface="Calibri"/>
              </a:rPr>
              <a:t>falha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em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algum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equipamento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latin typeface="Georgia"/>
                <a:cs typeface="Calibri"/>
              </a:rPr>
              <a:t>Preciso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monitorar</a:t>
            </a:r>
            <a:r>
              <a:rPr lang="en-US" sz="2400" dirty="0">
                <a:latin typeface="Georgia"/>
                <a:cs typeface="Calibri"/>
              </a:rPr>
              <a:t> o </a:t>
            </a:r>
            <a:r>
              <a:rPr lang="en-US" sz="2400" dirty="0" err="1">
                <a:latin typeface="Georgia"/>
                <a:cs typeface="Calibri"/>
              </a:rPr>
              <a:t>uso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em</a:t>
            </a:r>
            <a:r>
              <a:rPr lang="en-US" sz="2400" dirty="0">
                <a:latin typeface="Georgia"/>
                <a:cs typeface="Calibri"/>
              </a:rPr>
              <a:t> tempo real, para </a:t>
            </a:r>
            <a:r>
              <a:rPr lang="en-US" sz="2400" dirty="0" err="1">
                <a:latin typeface="Georgia"/>
                <a:cs typeface="Calibri"/>
              </a:rPr>
              <a:t>relatar</a:t>
            </a:r>
            <a:r>
              <a:rPr lang="en-US" sz="2400" dirty="0">
                <a:latin typeface="Georgia"/>
                <a:cs typeface="Calibri"/>
              </a:rPr>
              <a:t> se </a:t>
            </a:r>
            <a:r>
              <a:rPr lang="en-US" sz="2400" dirty="0" err="1">
                <a:latin typeface="Georgia"/>
                <a:cs typeface="Calibri"/>
              </a:rPr>
              <a:t>há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demanda</a:t>
            </a:r>
            <a:r>
              <a:rPr lang="en-US" sz="2400" dirty="0">
                <a:latin typeface="Georgia"/>
                <a:cs typeface="Calibri"/>
              </a:rPr>
              <a:t> para </a:t>
            </a:r>
            <a:r>
              <a:rPr lang="en-US" sz="2400" dirty="0" err="1">
                <a:latin typeface="Georgia"/>
                <a:cs typeface="Calibri"/>
              </a:rPr>
              <a:t>ampliar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ou</a:t>
            </a:r>
            <a:r>
              <a:rPr lang="en-US" sz="2400" dirty="0">
                <a:latin typeface="Georgia"/>
                <a:cs typeface="Calibri"/>
              </a:rPr>
              <a:t> </a:t>
            </a:r>
            <a:r>
              <a:rPr lang="en-US" sz="2400" dirty="0" err="1">
                <a:latin typeface="Georgia"/>
                <a:cs typeface="Calibri"/>
              </a:rPr>
              <a:t>retomar</a:t>
            </a:r>
            <a:r>
              <a:rPr lang="en-US" sz="2400" dirty="0">
                <a:latin typeface="Georgia"/>
                <a:cs typeface="Calibri"/>
              </a:rPr>
              <a:t> a </a:t>
            </a:r>
            <a:r>
              <a:rPr lang="en-US" sz="2400" dirty="0" err="1">
                <a:latin typeface="Georgia"/>
                <a:cs typeface="Calibri"/>
              </a:rPr>
              <a:t>capacidade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Georgia"/>
                <a:cs typeface="Calibri"/>
              </a:rPr>
              <a:t>Falta de </a:t>
            </a:r>
            <a:r>
              <a:rPr lang="en-US" sz="2400" dirty="0" err="1">
                <a:latin typeface="Georgia"/>
                <a:cs typeface="Calibri"/>
              </a:rPr>
              <a:t>avisos</a:t>
            </a:r>
            <a:r>
              <a:rPr lang="en-US" sz="2400" dirty="0">
                <a:latin typeface="Georgia"/>
                <a:cs typeface="Calibri"/>
              </a:rPr>
              <a:t> de </a:t>
            </a:r>
            <a:r>
              <a:rPr lang="en-US" sz="2400" dirty="0" err="1">
                <a:latin typeface="Georgia"/>
                <a:cs typeface="Calibri"/>
              </a:rPr>
              <a:t>falhas</a:t>
            </a:r>
            <a:r>
              <a:rPr lang="en-US" sz="2400" dirty="0">
                <a:latin typeface="Georgia"/>
                <a:cs typeface="Calibri"/>
              </a:rPr>
              <a:t> e </a:t>
            </a:r>
            <a:r>
              <a:rPr lang="en-US" sz="2400" dirty="0" err="1">
                <a:latin typeface="Georgia"/>
                <a:cs typeface="Calibri"/>
              </a:rPr>
              <a:t>predições</a:t>
            </a:r>
            <a:r>
              <a:rPr lang="en-US" sz="2400" dirty="0">
                <a:latin typeface="Georgia"/>
                <a:cs typeface="Calibri"/>
              </a:rPr>
              <a:t> do </a:t>
            </a:r>
            <a:r>
              <a:rPr lang="en-US" sz="2400" dirty="0" err="1">
                <a:latin typeface="Georgia"/>
                <a:cs typeface="Calibri"/>
              </a:rPr>
              <a:t>sistema</a:t>
            </a:r>
            <a:r>
              <a:rPr lang="en-US" sz="2400" dirty="0">
                <a:latin typeface="Georgia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97090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aiba tudo sobre tecnologia da informação e qual a sua importância – Blog  da EAD Unipa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r="63507"/>
          <a:stretch/>
        </p:blipFill>
        <p:spPr bwMode="auto">
          <a:xfrm>
            <a:off x="9914022" y="0"/>
            <a:ext cx="22908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89" y="0"/>
            <a:ext cx="990933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396103" y="5856724"/>
            <a:ext cx="4517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Lean UX Canvas </a:t>
            </a:r>
          </a:p>
        </p:txBody>
      </p:sp>
    </p:spTree>
    <p:extLst>
      <p:ext uri="{BB962C8B-B14F-4D97-AF65-F5344CB8AC3E}">
        <p14:creationId xmlns:p14="http://schemas.microsoft.com/office/powerpoint/2010/main" val="32227591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210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GABRIELA SOUZA DIAS .</cp:lastModifiedBy>
  <cp:revision>23</cp:revision>
  <dcterms:created xsi:type="dcterms:W3CDTF">2022-09-03T22:59:09Z</dcterms:created>
  <dcterms:modified xsi:type="dcterms:W3CDTF">2022-09-06T01:04:39Z</dcterms:modified>
</cp:coreProperties>
</file>