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6" r:id="rId1"/>
  </p:sldMasterIdLst>
  <p:notesMasterIdLst>
    <p:notesMasterId r:id="rId15"/>
  </p:notesMasterIdLst>
  <p:sldIdLst>
    <p:sldId id="256" r:id="rId2"/>
    <p:sldId id="273" r:id="rId3"/>
    <p:sldId id="275" r:id="rId4"/>
    <p:sldId id="279" r:id="rId5"/>
    <p:sldId id="280" r:id="rId6"/>
    <p:sldId id="282" r:id="rId7"/>
    <p:sldId id="278" r:id="rId8"/>
    <p:sldId id="283" r:id="rId9"/>
    <p:sldId id="286" r:id="rId10"/>
    <p:sldId id="284" r:id="rId11"/>
    <p:sldId id="276" r:id="rId12"/>
    <p:sldId id="285"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91429F4-0A25-46EF-8CA7-BB521940B897}">
          <p14:sldIdLst>
            <p14:sldId id="256"/>
            <p14:sldId id="273"/>
            <p14:sldId id="275"/>
            <p14:sldId id="279"/>
            <p14:sldId id="280"/>
            <p14:sldId id="282"/>
            <p14:sldId id="278"/>
            <p14:sldId id="283"/>
            <p14:sldId id="286"/>
            <p14:sldId id="284"/>
            <p14:sldId id="276"/>
            <p14:sldId id="285"/>
            <p14:sldId id="281"/>
          </p14:sldIdLst>
        </p14:section>
        <p14:section name="Section sans titre" id="{E761A35F-D370-42BA-8E4E-53EC9B0520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p:normalViewPr>
  <p:slideViewPr>
    <p:cSldViewPr snapToGrid="0">
      <p:cViewPr varScale="1">
        <p:scale>
          <a:sx n="64" d="100"/>
          <a:sy n="64" d="100"/>
        </p:scale>
        <p:origin x="3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13BF50-E5F5-4166-BFB6-B2C87F428AD6}" type="datetimeFigureOut">
              <a:rPr lang="fr-BE" smtClean="0"/>
              <a:t>14-05-17</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4C0E76-63D3-418F-9666-F3EC8855B232}" type="slidenum">
              <a:rPr lang="fr-BE" smtClean="0"/>
              <a:t>‹N°›</a:t>
            </a:fld>
            <a:endParaRPr lang="fr-BE"/>
          </a:p>
        </p:txBody>
      </p:sp>
    </p:spTree>
    <p:extLst>
      <p:ext uri="{BB962C8B-B14F-4D97-AF65-F5344CB8AC3E}">
        <p14:creationId xmlns:p14="http://schemas.microsoft.com/office/powerpoint/2010/main" val="1763631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todayschristianwoman.com/articles/2014/january-week-3/kim-phuc-picture-of-peace.html?share=&amp;paging=off"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A14C0E76-63D3-418F-9666-F3EC8855B232}" type="slidenum">
              <a:rPr lang="fr-BE" smtClean="0"/>
              <a:t>1</a:t>
            </a:fld>
            <a:endParaRPr lang="fr-BE"/>
          </a:p>
        </p:txBody>
      </p:sp>
    </p:spTree>
    <p:extLst>
      <p:ext uri="{BB962C8B-B14F-4D97-AF65-F5344CB8AC3E}">
        <p14:creationId xmlns:p14="http://schemas.microsoft.com/office/powerpoint/2010/main" val="3674934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sz="1200" b="0" i="0" kern="1200" dirty="0">
                <a:solidFill>
                  <a:schemeClr val="tx1"/>
                </a:solidFill>
                <a:effectLst/>
                <a:latin typeface="+mn-lt"/>
                <a:ea typeface="+mn-ea"/>
                <a:cs typeface="+mn-cs"/>
              </a:rPr>
              <a:t>K</a:t>
            </a:r>
            <a:endParaRPr lang="fr-BE" dirty="0"/>
          </a:p>
        </p:txBody>
      </p:sp>
      <p:sp>
        <p:nvSpPr>
          <p:cNvPr id="4" name="Espace réservé du numéro de diapositive 3"/>
          <p:cNvSpPr>
            <a:spLocks noGrp="1"/>
          </p:cNvSpPr>
          <p:nvPr>
            <p:ph type="sldNum" sz="quarter" idx="10"/>
          </p:nvPr>
        </p:nvSpPr>
        <p:spPr/>
        <p:txBody>
          <a:bodyPr/>
          <a:lstStyle/>
          <a:p>
            <a:fld id="{A14C0E76-63D3-418F-9666-F3EC8855B232}" type="slidenum">
              <a:rPr lang="fr-BE" smtClean="0"/>
              <a:t>3</a:t>
            </a:fld>
            <a:endParaRPr lang="fr-BE"/>
          </a:p>
        </p:txBody>
      </p:sp>
    </p:spTree>
    <p:extLst>
      <p:ext uri="{BB962C8B-B14F-4D97-AF65-F5344CB8AC3E}">
        <p14:creationId xmlns:p14="http://schemas.microsoft.com/office/powerpoint/2010/main" val="3692064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Édith du Tertre et Hélène Engel lancent un mouvement œcuménique</a:t>
            </a:r>
          </a:p>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Combattre la torture, Abolir la peine de mort, Défendre le droit d’asile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BE" dirty="0"/>
          </a:p>
          <a:p>
            <a:endParaRPr lang="fr-BE" dirty="0"/>
          </a:p>
        </p:txBody>
      </p:sp>
      <p:sp>
        <p:nvSpPr>
          <p:cNvPr id="4" name="Espace réservé du numéro de diapositive 3"/>
          <p:cNvSpPr>
            <a:spLocks noGrp="1"/>
          </p:cNvSpPr>
          <p:nvPr>
            <p:ph type="sldNum" sz="quarter" idx="10"/>
          </p:nvPr>
        </p:nvSpPr>
        <p:spPr/>
        <p:txBody>
          <a:bodyPr/>
          <a:lstStyle/>
          <a:p>
            <a:fld id="{A14C0E76-63D3-418F-9666-F3EC8855B232}" type="slidenum">
              <a:rPr lang="fr-BE" smtClean="0"/>
              <a:t>6</a:t>
            </a:fld>
            <a:endParaRPr lang="fr-BE"/>
          </a:p>
        </p:txBody>
      </p:sp>
    </p:spTree>
    <p:extLst>
      <p:ext uri="{BB962C8B-B14F-4D97-AF65-F5344CB8AC3E}">
        <p14:creationId xmlns:p14="http://schemas.microsoft.com/office/powerpoint/2010/main" val="272627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dirty="0">
                <a:hlinkClick r:id="rId3"/>
              </a:rPr>
              <a:t>http://www.todayschristianwoman.com/articles/2014/january-week-3/kim-phuc-picture-of-peace.html?share=&amp;paging=off</a:t>
            </a:r>
            <a:r>
              <a:rPr lang="fr-B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http://www.lemonde.fr/asie-pacifique/article/2012/06/15/la-fille-de-la-photo-sort-du-cliche_1718256_3216.html </a:t>
            </a:r>
          </a:p>
          <a:p>
            <a:endParaRPr lang="fr-BE" dirty="0"/>
          </a:p>
        </p:txBody>
      </p:sp>
      <p:sp>
        <p:nvSpPr>
          <p:cNvPr id="4" name="Espace réservé du numéro de diapositive 3"/>
          <p:cNvSpPr>
            <a:spLocks noGrp="1"/>
          </p:cNvSpPr>
          <p:nvPr>
            <p:ph type="sldNum" sz="quarter" idx="10"/>
          </p:nvPr>
        </p:nvSpPr>
        <p:spPr/>
        <p:txBody>
          <a:bodyPr/>
          <a:lstStyle/>
          <a:p>
            <a:fld id="{A14C0E76-63D3-418F-9666-F3EC8855B232}" type="slidenum">
              <a:rPr lang="fr-BE" smtClean="0"/>
              <a:t>13</a:t>
            </a:fld>
            <a:endParaRPr lang="fr-BE"/>
          </a:p>
        </p:txBody>
      </p:sp>
    </p:spTree>
    <p:extLst>
      <p:ext uri="{BB962C8B-B14F-4D97-AF65-F5344CB8AC3E}">
        <p14:creationId xmlns:p14="http://schemas.microsoft.com/office/powerpoint/2010/main" val="4239242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764DE79-268F-4C1A-8933-263129D2AF90}" type="datetimeFigureOut">
              <a:rPr lang="en-US" smtClean="0"/>
              <a:t>5/14/2017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8F63A3B-78C7-47BE-AE5E-E10140E04643}" type="slidenum">
              <a:rPr lang="en-US" smtClean="0"/>
              <a:t>‹N°›</a:t>
            </a:fld>
            <a:endParaRPr lang="en-US" dirty="0"/>
          </a:p>
        </p:txBody>
      </p:sp>
    </p:spTree>
    <p:extLst>
      <p:ext uri="{BB962C8B-B14F-4D97-AF65-F5344CB8AC3E}">
        <p14:creationId xmlns:p14="http://schemas.microsoft.com/office/powerpoint/2010/main" val="3037750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45200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764DE79-268F-4C1A-8933-263129D2AF90}" type="datetimeFigureOut">
              <a:rPr lang="en-US" smtClean="0"/>
              <a:t>5/14/2017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8F63A3B-78C7-47BE-AE5E-E10140E04643}" type="slidenum">
              <a:rPr lang="en-US" smtClean="0"/>
              <a:t>‹N°›</a:t>
            </a:fld>
            <a:endParaRPr lang="en-US" dirty="0"/>
          </a:p>
        </p:txBody>
      </p:sp>
    </p:spTree>
    <p:extLst>
      <p:ext uri="{BB962C8B-B14F-4D97-AF65-F5344CB8AC3E}">
        <p14:creationId xmlns:p14="http://schemas.microsoft.com/office/powerpoint/2010/main" val="450092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433182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764DE79-268F-4C1A-8933-263129D2AF90}" type="datetimeFigureOut">
              <a:rPr lang="en-US" smtClean="0"/>
              <a:t>5/14/2017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8F63A3B-78C7-47BE-AE5E-E10140E04643}" type="slidenum">
              <a:rPr lang="en-US" smtClean="0"/>
              <a:t>‹N°›</a:t>
            </a:fld>
            <a:endParaRPr lang="en-US" dirty="0"/>
          </a:p>
        </p:txBody>
      </p:sp>
    </p:spTree>
    <p:extLst>
      <p:ext uri="{BB962C8B-B14F-4D97-AF65-F5344CB8AC3E}">
        <p14:creationId xmlns:p14="http://schemas.microsoft.com/office/powerpoint/2010/main" val="2011961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3608984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2564398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764DE79-268F-4C1A-8933-263129D2AF90}" type="datetimeFigureOut">
              <a:rPr lang="en-US" smtClean="0"/>
              <a:t>5/14/2017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a:t>Modifiez le style du titre</a:t>
            </a:r>
            <a:endParaRPr lang="en-US" dirty="0"/>
          </a:p>
        </p:txBody>
      </p:sp>
    </p:spTree>
    <p:extLst>
      <p:ext uri="{BB962C8B-B14F-4D97-AF65-F5344CB8AC3E}">
        <p14:creationId xmlns:p14="http://schemas.microsoft.com/office/powerpoint/2010/main" val="178385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306556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64DE79-268F-4C1A-8933-263129D2AF90}" type="datetimeFigureOut">
              <a:rPr lang="en-US" smtClean="0"/>
              <a:t>5/14/2017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8F63A3B-78C7-47BE-AE5E-E10140E04643}" type="slidenum">
              <a:rPr lang="en-US" smtClean="0"/>
              <a:t>‹N°›</a:t>
            </a:fld>
            <a:endParaRPr lang="en-US" dirty="0"/>
          </a:p>
        </p:txBody>
      </p:sp>
    </p:spTree>
    <p:extLst>
      <p:ext uri="{BB962C8B-B14F-4D97-AF65-F5344CB8AC3E}">
        <p14:creationId xmlns:p14="http://schemas.microsoft.com/office/powerpoint/2010/main" val="1491453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764DE79-268F-4C1A-8933-263129D2AF90}" type="datetimeFigureOut">
              <a:rPr lang="en-US" smtClean="0"/>
              <a:t>5/14/2017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159225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764DE79-268F-4C1A-8933-263129D2AF90}" type="datetimeFigureOut">
              <a:rPr lang="en-US" smtClean="0"/>
              <a:t>5/14/2017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8F63A3B-78C7-47BE-AE5E-E10140E04643}" type="slidenum">
              <a:rPr lang="en-US" smtClean="0"/>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5198942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418449" y="1020431"/>
            <a:ext cx="8156291" cy="1475013"/>
          </a:xfrm>
        </p:spPr>
        <p:txBody>
          <a:bodyPr>
            <a:normAutofit fontScale="90000"/>
          </a:bodyPr>
          <a:lstStyle/>
          <a:p>
            <a:pPr algn="r"/>
            <a:r>
              <a:rPr lang="fr-BE" dirty="0"/>
              <a:t> </a:t>
            </a:r>
            <a:br>
              <a:rPr lang="fr-BE" dirty="0"/>
            </a:br>
            <a:r>
              <a:rPr lang="fr-BE" dirty="0"/>
              <a:t>La </a:t>
            </a:r>
            <a:r>
              <a:rPr lang="fr-BE" dirty="0" err="1"/>
              <a:t>NON-VIoLENCE</a:t>
            </a:r>
            <a:r>
              <a:rPr lang="fr-BE" dirty="0"/>
              <a:t>,  </a:t>
            </a:r>
            <a:br>
              <a:rPr lang="fr-BE" dirty="0"/>
            </a:br>
            <a:r>
              <a:rPr lang="fr-BE" dirty="0"/>
              <a:t>UNE PRATIQUE CHRETIENNE </a:t>
            </a:r>
            <a:br>
              <a:rPr lang="fr-BE" dirty="0"/>
            </a:br>
            <a:r>
              <a:rPr lang="fr-BE" dirty="0"/>
              <a:t>POUR AUJOURD’HUI </a:t>
            </a:r>
          </a:p>
        </p:txBody>
      </p:sp>
      <p:sp>
        <p:nvSpPr>
          <p:cNvPr id="3" name="Sous-titre 2"/>
          <p:cNvSpPr>
            <a:spLocks noGrp="1"/>
          </p:cNvSpPr>
          <p:nvPr>
            <p:ph type="subTitle" idx="1"/>
          </p:nvPr>
        </p:nvSpPr>
        <p:spPr/>
        <p:txBody>
          <a:bodyPr/>
          <a:lstStyle/>
          <a:p>
            <a:pPr algn="r"/>
            <a:r>
              <a:rPr lang="fr-BE" b="1" dirty="0"/>
              <a:t>CAS DE l’ACAT Belgique FRANCOPHONE</a:t>
            </a:r>
          </a:p>
        </p:txBody>
      </p:sp>
      <p:sp>
        <p:nvSpPr>
          <p:cNvPr id="5" name="ZoneTexte 4"/>
          <p:cNvSpPr txBox="1"/>
          <p:nvPr/>
        </p:nvSpPr>
        <p:spPr>
          <a:xfrm>
            <a:off x="450166" y="5449190"/>
            <a:ext cx="11303869" cy="923330"/>
          </a:xfrm>
          <a:prstGeom prst="rect">
            <a:avLst/>
          </a:prstGeom>
          <a:noFill/>
        </p:spPr>
        <p:txBody>
          <a:bodyPr wrap="square" rtlCol="0">
            <a:spAutoFit/>
          </a:bodyPr>
          <a:lstStyle/>
          <a:p>
            <a:endParaRPr lang="fr-BE" b="1" dirty="0">
              <a:solidFill>
                <a:schemeClr val="accent1"/>
              </a:solidFill>
            </a:endParaRPr>
          </a:p>
          <a:p>
            <a:endParaRPr lang="fr-BE" b="1" dirty="0">
              <a:solidFill>
                <a:schemeClr val="bg1"/>
              </a:solidFill>
            </a:endParaRPr>
          </a:p>
          <a:p>
            <a:pPr algn="r"/>
            <a:r>
              <a:rPr lang="fr-BE" b="1" dirty="0">
                <a:solidFill>
                  <a:schemeClr val="bg1"/>
                </a:solidFill>
              </a:rPr>
              <a:t>LTHEO 1000 – Méthodologie générale de la théologie - 	</a:t>
            </a:r>
            <a:r>
              <a:rPr lang="fr-BE" b="1" i="1" dirty="0">
                <a:solidFill>
                  <a:schemeClr val="bg1"/>
                </a:solidFill>
              </a:rPr>
              <a:t>Axe pratique</a:t>
            </a:r>
            <a:endParaRPr lang="fr-BE" b="1" dirty="0">
              <a:solidFill>
                <a:schemeClr val="accent1"/>
              </a:solidFill>
            </a:endParaRPr>
          </a:p>
        </p:txBody>
      </p:sp>
      <p:sp>
        <p:nvSpPr>
          <p:cNvPr id="6" name="ZoneTexte 5"/>
          <p:cNvSpPr txBox="1"/>
          <p:nvPr/>
        </p:nvSpPr>
        <p:spPr>
          <a:xfrm>
            <a:off x="6395251" y="4802859"/>
            <a:ext cx="4979963" cy="646331"/>
          </a:xfrm>
          <a:prstGeom prst="rect">
            <a:avLst/>
          </a:prstGeom>
          <a:noFill/>
        </p:spPr>
        <p:txBody>
          <a:bodyPr wrap="square" rtlCol="0">
            <a:spAutoFit/>
          </a:bodyPr>
          <a:lstStyle/>
          <a:p>
            <a:pPr algn="r"/>
            <a:r>
              <a:rPr lang="fr-BE" dirty="0">
                <a:solidFill>
                  <a:schemeClr val="bg1"/>
                </a:solidFill>
              </a:rPr>
              <a:t>Claire Guénon des Mesnards</a:t>
            </a:r>
          </a:p>
          <a:p>
            <a:pPr algn="r"/>
            <a:r>
              <a:rPr lang="fr-BE" dirty="0">
                <a:solidFill>
                  <a:schemeClr val="bg1"/>
                </a:solidFill>
              </a:rPr>
              <a:t>Exposé du 27.04.2017</a:t>
            </a:r>
          </a:p>
        </p:txBody>
      </p:sp>
      <p:pic>
        <p:nvPicPr>
          <p:cNvPr id="8" name="Image 7"/>
          <p:cNvPicPr>
            <a:picLocks noChangeAspect="1"/>
          </p:cNvPicPr>
          <p:nvPr/>
        </p:nvPicPr>
        <p:blipFill>
          <a:blip r:embed="rId3"/>
          <a:stretch>
            <a:fillRect/>
          </a:stretch>
        </p:blipFill>
        <p:spPr>
          <a:xfrm>
            <a:off x="182733" y="9612"/>
            <a:ext cx="4214300" cy="6742879"/>
          </a:xfrm>
          <a:prstGeom prst="rect">
            <a:avLst/>
          </a:prstGeom>
        </p:spPr>
      </p:pic>
    </p:spTree>
    <p:extLst>
      <p:ext uri="{BB962C8B-B14F-4D97-AF65-F5344CB8AC3E}">
        <p14:creationId xmlns:p14="http://schemas.microsoft.com/office/powerpoint/2010/main" val="94934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81192" y="703385"/>
            <a:ext cx="11029616" cy="1237957"/>
          </a:xfrm>
        </p:spPr>
        <p:txBody>
          <a:bodyPr>
            <a:normAutofit fontScale="90000"/>
          </a:bodyPr>
          <a:lstStyle/>
          <a:p>
            <a:r>
              <a:rPr lang="fr-BE" dirty="0"/>
              <a:t>Quels sont les ressorts de l’action non-violente, en tant qu’elle est assumée par des chrétiens?</a:t>
            </a:r>
            <a:br>
              <a:rPr lang="fr-BE" dirty="0">
                <a:solidFill>
                  <a:schemeClr val="accent2"/>
                </a:solidFill>
              </a:rPr>
            </a:br>
            <a:endParaRPr lang="fr-BE" dirty="0"/>
          </a:p>
        </p:txBody>
      </p:sp>
      <p:sp>
        <p:nvSpPr>
          <p:cNvPr id="3" name="Espace réservé du contenu 2"/>
          <p:cNvSpPr>
            <a:spLocks noGrp="1"/>
          </p:cNvSpPr>
          <p:nvPr>
            <p:ph idx="1"/>
          </p:nvPr>
        </p:nvSpPr>
        <p:spPr>
          <a:xfrm>
            <a:off x="581192" y="1941341"/>
            <a:ext cx="11029615" cy="4684541"/>
          </a:xfrm>
        </p:spPr>
        <p:txBody>
          <a:bodyPr>
            <a:normAutofit/>
          </a:bodyPr>
          <a:lstStyle/>
          <a:p>
            <a:pPr lvl="0">
              <a:buClr>
                <a:srgbClr val="DD8047"/>
              </a:buClr>
            </a:pPr>
            <a:r>
              <a:rPr lang="fr-BE" b="1" dirty="0">
                <a:solidFill>
                  <a:srgbClr val="775F55"/>
                </a:solidFill>
              </a:rPr>
              <a:t>Identification des armes de l’agresseur…</a:t>
            </a:r>
            <a:endParaRPr lang="fr-BE" b="1" dirty="0"/>
          </a:p>
          <a:p>
            <a:pPr>
              <a:buFontTx/>
              <a:buChar char="-"/>
            </a:pPr>
            <a:r>
              <a:rPr lang="fr-BE" dirty="0"/>
              <a:t>Négation de l’identité de l’autre</a:t>
            </a:r>
          </a:p>
          <a:p>
            <a:pPr>
              <a:buFontTx/>
              <a:buChar char="-"/>
            </a:pPr>
            <a:r>
              <a:rPr lang="fr-BE" dirty="0"/>
              <a:t>Négation de l’humanité de l’autre </a:t>
            </a:r>
          </a:p>
          <a:p>
            <a:pPr>
              <a:buFontTx/>
              <a:buChar char="-"/>
            </a:pPr>
            <a:r>
              <a:rPr lang="fr-BE" dirty="0"/>
              <a:t>Négation de son réseau familial et social </a:t>
            </a:r>
          </a:p>
          <a:p>
            <a:pPr>
              <a:buFontTx/>
              <a:buChar char="-"/>
            </a:pPr>
            <a:endParaRPr lang="fr-BE" dirty="0"/>
          </a:p>
          <a:p>
            <a:pPr lvl="0">
              <a:buClr>
                <a:srgbClr val="DD8047"/>
              </a:buClr>
            </a:pPr>
            <a:r>
              <a:rPr lang="fr-BE" b="1" dirty="0"/>
              <a:t>…et des possibles stratégies de désarmement</a:t>
            </a:r>
            <a:endParaRPr lang="fr-BE" dirty="0"/>
          </a:p>
          <a:p>
            <a:pPr marL="0" indent="0">
              <a:buNone/>
            </a:pPr>
            <a:r>
              <a:rPr lang="fr-BE" dirty="0"/>
              <a:t>- Armer la victime : rendue capable d’humanité envers ses agresseurs</a:t>
            </a:r>
          </a:p>
          <a:p>
            <a:pPr marL="0" indent="0">
              <a:buNone/>
            </a:pPr>
            <a:r>
              <a:rPr lang="fr-BE" dirty="0"/>
              <a:t>- Informer et former l’opinion publique : pour faire pression sur les agresseurs</a:t>
            </a:r>
          </a:p>
          <a:p>
            <a:pPr marL="0" indent="0">
              <a:buNone/>
            </a:pPr>
            <a:r>
              <a:rPr lang="fr-BE" dirty="0"/>
              <a:t>- Prier : pour une transformation des cœurs </a:t>
            </a:r>
          </a:p>
        </p:txBody>
      </p:sp>
      <p:sp>
        <p:nvSpPr>
          <p:cNvPr id="4" name="ZoneTexte 3"/>
          <p:cNvSpPr txBox="1"/>
          <p:nvPr/>
        </p:nvSpPr>
        <p:spPr>
          <a:xfrm>
            <a:off x="8173331" y="1835994"/>
            <a:ext cx="3535952" cy="4355038"/>
          </a:xfrm>
          <a:prstGeom prst="rect">
            <a:avLst/>
          </a:prstGeom>
          <a:noFill/>
        </p:spPr>
        <p:txBody>
          <a:bodyPr wrap="square" rtlCol="0">
            <a:spAutoFit/>
          </a:bodyPr>
          <a:lstStyle/>
          <a:p>
            <a:r>
              <a:rPr lang="fr-BE" sz="2000" b="1" dirty="0">
                <a:solidFill>
                  <a:schemeClr val="tx2"/>
                </a:solidFill>
              </a:rPr>
              <a:t>«</a:t>
            </a:r>
            <a:r>
              <a:rPr lang="fr-BE" sz="2000" b="1" dirty="0">
                <a:solidFill>
                  <a:schemeClr val="accent2"/>
                </a:solidFill>
              </a:rPr>
              <a:t> </a:t>
            </a:r>
            <a:r>
              <a:rPr lang="fr-BE" sz="2800" b="1" dirty="0">
                <a:solidFill>
                  <a:schemeClr val="accent2"/>
                </a:solidFill>
              </a:rPr>
              <a:t>La prière </a:t>
            </a:r>
          </a:p>
          <a:p>
            <a:r>
              <a:rPr lang="fr-BE" sz="2000" dirty="0">
                <a:solidFill>
                  <a:schemeClr val="accent2"/>
                </a:solidFill>
              </a:rPr>
              <a:t>ne fonctionne que par l’espérance, ancrée dans la conviction que Dieu peut changer les cœurs. </a:t>
            </a:r>
          </a:p>
          <a:p>
            <a:r>
              <a:rPr lang="fr-BE" sz="2000" dirty="0">
                <a:solidFill>
                  <a:schemeClr val="accent2"/>
                </a:solidFill>
              </a:rPr>
              <a:t>Il s’agit, dans une situation où l’on a prise sur rien et où l’on bute sur nos limites, de s’en remettre à quelqu’un qui est sans limites ; et qui agira, même si ça ne correspond pas à notre timing ou nos représentations. </a:t>
            </a:r>
            <a:r>
              <a:rPr lang="fr-BE" sz="2000" dirty="0">
                <a:solidFill>
                  <a:schemeClr val="tx2"/>
                </a:solidFill>
              </a:rPr>
              <a:t>»</a:t>
            </a:r>
          </a:p>
          <a:p>
            <a:endParaRPr lang="fr-BE" sz="900" dirty="0">
              <a:solidFill>
                <a:schemeClr val="tx2"/>
              </a:solidFill>
            </a:endParaRPr>
          </a:p>
          <a:p>
            <a:r>
              <a:rPr lang="fr-BE" sz="2000" dirty="0">
                <a:solidFill>
                  <a:schemeClr val="tx2"/>
                </a:solidFill>
              </a:rPr>
              <a:t>Isabelle </a:t>
            </a:r>
            <a:r>
              <a:rPr lang="fr-BE" sz="2000" dirty="0" err="1">
                <a:solidFill>
                  <a:schemeClr val="tx2"/>
                </a:solidFill>
              </a:rPr>
              <a:t>Detavernier</a:t>
            </a:r>
            <a:endParaRPr lang="fr-BE" sz="2000" dirty="0">
              <a:solidFill>
                <a:schemeClr val="tx2"/>
              </a:solidFill>
            </a:endParaRPr>
          </a:p>
        </p:txBody>
      </p:sp>
    </p:spTree>
    <p:extLst>
      <p:ext uri="{BB962C8B-B14F-4D97-AF65-F5344CB8AC3E}">
        <p14:creationId xmlns:p14="http://schemas.microsoft.com/office/powerpoint/2010/main" val="1723021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Quels sont les ressorts de l’action non-violente, en tant qu’elle est assumée par des chrétiens?</a:t>
            </a:r>
          </a:p>
        </p:txBody>
      </p:sp>
      <p:sp>
        <p:nvSpPr>
          <p:cNvPr id="3" name="Espace réservé du contenu 2"/>
          <p:cNvSpPr>
            <a:spLocks noGrp="1"/>
          </p:cNvSpPr>
          <p:nvPr>
            <p:ph idx="1"/>
          </p:nvPr>
        </p:nvSpPr>
        <p:spPr/>
        <p:txBody>
          <a:bodyPr/>
          <a:lstStyle/>
          <a:p>
            <a:r>
              <a:rPr lang="fr-BE" sz="2000" b="1" dirty="0"/>
              <a:t>Formellement</a:t>
            </a:r>
            <a:r>
              <a:rPr lang="fr-BE" sz="2000" dirty="0"/>
              <a:t> c’est aussi </a:t>
            </a:r>
          </a:p>
          <a:p>
            <a:pPr>
              <a:buFontTx/>
              <a:buChar char="-"/>
            </a:pPr>
            <a:r>
              <a:rPr lang="fr-BE" sz="2000" dirty="0"/>
              <a:t>La </a:t>
            </a:r>
            <a:r>
              <a:rPr lang="fr-BE" sz="2400" i="1" dirty="0">
                <a:solidFill>
                  <a:schemeClr val="accent2"/>
                </a:solidFill>
              </a:rPr>
              <a:t>non-professionnalisation</a:t>
            </a:r>
            <a:r>
              <a:rPr lang="fr-BE" sz="2000" dirty="0"/>
              <a:t> : l’action personnelle des bénévoles compte avant tout</a:t>
            </a:r>
          </a:p>
          <a:p>
            <a:pPr>
              <a:buFontTx/>
              <a:buChar char="-"/>
            </a:pPr>
            <a:r>
              <a:rPr lang="fr-BE" sz="2000" dirty="0"/>
              <a:t>La </a:t>
            </a:r>
            <a:r>
              <a:rPr lang="fr-BE" sz="2400" i="1" dirty="0">
                <a:solidFill>
                  <a:schemeClr val="accent2"/>
                </a:solidFill>
              </a:rPr>
              <a:t>collaboration désintéressée </a:t>
            </a:r>
            <a:r>
              <a:rPr lang="fr-BE" sz="2000" dirty="0"/>
              <a:t>avec d’autres réseaux, chrétiens ou non</a:t>
            </a:r>
          </a:p>
          <a:p>
            <a:pPr>
              <a:buFontTx/>
              <a:buChar char="-"/>
            </a:pPr>
            <a:r>
              <a:rPr lang="fr-BE" sz="2000" dirty="0"/>
              <a:t>Une </a:t>
            </a:r>
            <a:r>
              <a:rPr lang="fr-BE" sz="2400" i="1" dirty="0">
                <a:solidFill>
                  <a:schemeClr val="accent2"/>
                </a:solidFill>
              </a:rPr>
              <a:t>place pour la prière </a:t>
            </a:r>
            <a:r>
              <a:rPr lang="fr-BE" sz="2000" dirty="0"/>
              <a:t>dans les réunions de gestion et d’organisation</a:t>
            </a:r>
          </a:p>
          <a:p>
            <a:pPr>
              <a:buFontTx/>
              <a:buChar char="-"/>
            </a:pPr>
            <a:r>
              <a:rPr lang="fr-BE" sz="2000" dirty="0"/>
              <a:t>L’articulation des </a:t>
            </a:r>
            <a:r>
              <a:rPr lang="fr-BE" sz="2400" i="1" dirty="0">
                <a:solidFill>
                  <a:schemeClr val="accent2"/>
                </a:solidFill>
              </a:rPr>
              <a:t>dimensions personnelle et ecclésiale </a:t>
            </a:r>
            <a:r>
              <a:rPr lang="fr-BE" sz="2000" dirty="0"/>
              <a:t>: un condamné à mort est soutenu par un individu, lequel est accompagné par l’ensemble du groupe</a:t>
            </a:r>
          </a:p>
          <a:p>
            <a:pPr>
              <a:buFontTx/>
              <a:buChar char="-"/>
            </a:pPr>
            <a:endParaRPr lang="fr-BE" dirty="0"/>
          </a:p>
        </p:txBody>
      </p:sp>
    </p:spTree>
    <p:extLst>
      <p:ext uri="{BB962C8B-B14F-4D97-AF65-F5344CB8AC3E}">
        <p14:creationId xmlns:p14="http://schemas.microsoft.com/office/powerpoint/2010/main" val="4278467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Quels sont les ressorts de l’action non-violente, en tant qu’elle est assumée par des chrétiens?</a:t>
            </a:r>
          </a:p>
        </p:txBody>
      </p:sp>
      <p:sp>
        <p:nvSpPr>
          <p:cNvPr id="3" name="Espace réservé du contenu 2"/>
          <p:cNvSpPr>
            <a:spLocks noGrp="1"/>
          </p:cNvSpPr>
          <p:nvPr>
            <p:ph idx="1"/>
          </p:nvPr>
        </p:nvSpPr>
        <p:spPr>
          <a:xfrm>
            <a:off x="581193" y="2039816"/>
            <a:ext cx="11029615" cy="4375052"/>
          </a:xfrm>
        </p:spPr>
        <p:txBody>
          <a:bodyPr>
            <a:normAutofit/>
          </a:bodyPr>
          <a:lstStyle/>
          <a:p>
            <a:r>
              <a:rPr lang="fr-BE" sz="2000" b="1" dirty="0"/>
              <a:t>L’action non-violente </a:t>
            </a:r>
            <a:r>
              <a:rPr lang="fr-BE" sz="2000" b="1" dirty="0">
                <a:solidFill>
                  <a:schemeClr val="accent2"/>
                </a:solidFill>
              </a:rPr>
              <a:t>dans le temps</a:t>
            </a:r>
          </a:p>
          <a:p>
            <a:pPr>
              <a:buFontTx/>
              <a:buChar char="-"/>
            </a:pPr>
            <a:r>
              <a:rPr lang="fr-BE" sz="2000" dirty="0"/>
              <a:t>indispensable long terme </a:t>
            </a:r>
          </a:p>
          <a:p>
            <a:pPr>
              <a:buFontTx/>
              <a:buChar char="-"/>
            </a:pPr>
            <a:r>
              <a:rPr lang="fr-BE" sz="2000" dirty="0"/>
              <a:t>découragements quand l’action ne porte pas ses fruits</a:t>
            </a:r>
          </a:p>
          <a:p>
            <a:pPr>
              <a:buFontTx/>
              <a:buChar char="-"/>
            </a:pPr>
            <a:r>
              <a:rPr lang="fr-BE" sz="2000" dirty="0"/>
              <a:t>des encouragements: lettres-psaumes de condamnés; aboutissement de procédures </a:t>
            </a:r>
          </a:p>
          <a:p>
            <a:pPr>
              <a:buFontTx/>
              <a:buChar char="-"/>
            </a:pPr>
            <a:r>
              <a:rPr lang="fr-BE" sz="2000" dirty="0"/>
              <a:t>recherche d’alternatives à la punition : médiation bourreau-victime, justice réparatrice, </a:t>
            </a:r>
            <a:r>
              <a:rPr lang="fr-BE" sz="2000" dirty="0" err="1"/>
              <a:t>résinsertion</a:t>
            </a:r>
            <a:endParaRPr lang="fr-BE" sz="2000" dirty="0"/>
          </a:p>
          <a:p>
            <a:pPr>
              <a:buFontTx/>
              <a:buChar char="-"/>
            </a:pPr>
            <a:endParaRPr lang="fr-BE" sz="2000" dirty="0"/>
          </a:p>
          <a:p>
            <a:pPr>
              <a:buFont typeface="Symbol" panose="05050102010706020507" pitchFamily="18" charset="2"/>
              <a:buChar char="Þ"/>
            </a:pPr>
            <a:r>
              <a:rPr lang="fr-BE" sz="2000" dirty="0"/>
              <a:t>au-delà de luttes ponctuelles contre des injustices particulières</a:t>
            </a:r>
          </a:p>
          <a:p>
            <a:pPr marL="0" indent="0">
              <a:buNone/>
            </a:pPr>
            <a:r>
              <a:rPr lang="fr-BE" sz="2000" dirty="0"/>
              <a:t>un travail de longue haleine : </a:t>
            </a:r>
            <a:r>
              <a:rPr lang="fr-BE" sz="2000" b="1" dirty="0">
                <a:solidFill>
                  <a:schemeClr val="accent2"/>
                </a:solidFill>
              </a:rPr>
              <a:t>« l’acceptation de l’autre différent »</a:t>
            </a:r>
          </a:p>
          <a:p>
            <a:pPr marL="0" indent="0">
              <a:buNone/>
            </a:pPr>
            <a:r>
              <a:rPr lang="fr-BE" sz="2000" dirty="0"/>
              <a:t>condition structurelle de la paix.</a:t>
            </a:r>
          </a:p>
        </p:txBody>
      </p:sp>
      <p:sp>
        <p:nvSpPr>
          <p:cNvPr id="4" name="ZoneTexte 3"/>
          <p:cNvSpPr txBox="1"/>
          <p:nvPr/>
        </p:nvSpPr>
        <p:spPr>
          <a:xfrm rot="263653">
            <a:off x="8793476" y="4707559"/>
            <a:ext cx="2249603" cy="1754326"/>
          </a:xfrm>
          <a:prstGeom prst="rect">
            <a:avLst/>
          </a:prstGeom>
          <a:noFill/>
        </p:spPr>
        <p:txBody>
          <a:bodyPr wrap="square" rtlCol="0">
            <a:spAutoFit/>
          </a:bodyPr>
          <a:lstStyle/>
          <a:p>
            <a:r>
              <a:rPr lang="fr-BE" sz="3600" b="1" dirty="0">
                <a:solidFill>
                  <a:schemeClr val="accent4"/>
                </a:solidFill>
              </a:rPr>
              <a:t>world</a:t>
            </a:r>
          </a:p>
          <a:p>
            <a:r>
              <a:rPr lang="fr-BE" sz="3600" b="1" dirty="0" err="1">
                <a:solidFill>
                  <a:schemeClr val="accent4"/>
                </a:solidFill>
              </a:rPr>
              <a:t>without</a:t>
            </a:r>
            <a:endParaRPr lang="fr-BE" sz="3600" b="1" dirty="0">
              <a:solidFill>
                <a:schemeClr val="accent4"/>
              </a:solidFill>
            </a:endParaRPr>
          </a:p>
          <a:p>
            <a:r>
              <a:rPr lang="fr-BE" sz="3600" b="1" dirty="0">
                <a:solidFill>
                  <a:schemeClr val="accent4"/>
                </a:solidFill>
              </a:rPr>
              <a:t>hate.org</a:t>
            </a:r>
          </a:p>
        </p:txBody>
      </p:sp>
    </p:spTree>
    <p:extLst>
      <p:ext uri="{BB962C8B-B14F-4D97-AF65-F5344CB8AC3E}">
        <p14:creationId xmlns:p14="http://schemas.microsoft.com/office/powerpoint/2010/main" val="3297629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2275157" y="932131"/>
            <a:ext cx="7810500" cy="3333750"/>
          </a:xfrm>
          <a:prstGeom prst="rect">
            <a:avLst/>
          </a:prstGeom>
        </p:spPr>
      </p:pic>
      <p:sp>
        <p:nvSpPr>
          <p:cNvPr id="7" name="ZoneTexte 6"/>
          <p:cNvSpPr txBox="1"/>
          <p:nvPr/>
        </p:nvSpPr>
        <p:spPr>
          <a:xfrm>
            <a:off x="2275157" y="4512439"/>
            <a:ext cx="7909852" cy="2031325"/>
          </a:xfrm>
          <a:prstGeom prst="rect">
            <a:avLst/>
          </a:prstGeom>
          <a:noFill/>
        </p:spPr>
        <p:txBody>
          <a:bodyPr wrap="square" rtlCol="0">
            <a:spAutoFit/>
          </a:bodyPr>
          <a:lstStyle/>
          <a:p>
            <a:r>
              <a:rPr lang="en-US" dirty="0"/>
              <a:t>"With faith, with God's help, we can forgive," Kim says. "If you don't have peace, how can you share with people? We need to go out to share that peace, that joy with the world. No medication can take the place of that. I took medication, but when God healed me in my heart . . . wow!“</a:t>
            </a:r>
          </a:p>
          <a:p>
            <a:endParaRPr lang="en-US" dirty="0"/>
          </a:p>
          <a:p>
            <a:r>
              <a:rPr lang="en-US" b="1" dirty="0" err="1">
                <a:solidFill>
                  <a:schemeClr val="accent4"/>
                </a:solidFill>
              </a:rPr>
              <a:t>Propos</a:t>
            </a:r>
            <a:r>
              <a:rPr lang="en-US" b="1" dirty="0">
                <a:solidFill>
                  <a:schemeClr val="accent4"/>
                </a:solidFill>
              </a:rPr>
              <a:t> de Kim </a:t>
            </a:r>
            <a:r>
              <a:rPr lang="en-US" b="1" dirty="0" err="1">
                <a:solidFill>
                  <a:schemeClr val="accent4"/>
                </a:solidFill>
              </a:rPr>
              <a:t>Phuc</a:t>
            </a:r>
            <a:r>
              <a:rPr lang="en-US" b="1" dirty="0">
                <a:solidFill>
                  <a:schemeClr val="accent4"/>
                </a:solidFill>
              </a:rPr>
              <a:t> </a:t>
            </a:r>
            <a:r>
              <a:rPr lang="en-US" b="1" dirty="0" err="1">
                <a:solidFill>
                  <a:schemeClr val="accent4"/>
                </a:solidFill>
              </a:rPr>
              <a:t>rapportés</a:t>
            </a:r>
            <a:r>
              <a:rPr lang="en-US" b="1" dirty="0">
                <a:solidFill>
                  <a:schemeClr val="accent4"/>
                </a:solidFill>
              </a:rPr>
              <a:t> par Renee James </a:t>
            </a:r>
          </a:p>
          <a:p>
            <a:r>
              <a:rPr lang="fr-BE" b="1" i="1" dirty="0" err="1">
                <a:solidFill>
                  <a:schemeClr val="accent4"/>
                </a:solidFill>
              </a:rPr>
              <a:t>Today's</a:t>
            </a:r>
            <a:r>
              <a:rPr lang="fr-BE" b="1" i="1" dirty="0">
                <a:solidFill>
                  <a:schemeClr val="accent4"/>
                </a:solidFill>
              </a:rPr>
              <a:t> Christian </a:t>
            </a:r>
            <a:r>
              <a:rPr lang="fr-BE" b="1" i="1" dirty="0" err="1">
                <a:solidFill>
                  <a:schemeClr val="accent4"/>
                </a:solidFill>
              </a:rPr>
              <a:t>Woman</a:t>
            </a:r>
            <a:endParaRPr lang="fr-BE" b="1" dirty="0">
              <a:solidFill>
                <a:schemeClr val="accent4"/>
              </a:solidFill>
            </a:endParaRPr>
          </a:p>
        </p:txBody>
      </p:sp>
    </p:spTree>
    <p:extLst>
      <p:ext uri="{BB962C8B-B14F-4D97-AF65-F5344CB8AC3E}">
        <p14:creationId xmlns:p14="http://schemas.microsoft.com/office/powerpoint/2010/main" val="1812597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PLAN de l’EXPOSE</a:t>
            </a:r>
          </a:p>
        </p:txBody>
      </p:sp>
      <p:sp>
        <p:nvSpPr>
          <p:cNvPr id="3" name="Espace réservé du contenu 2"/>
          <p:cNvSpPr>
            <a:spLocks noGrp="1"/>
          </p:cNvSpPr>
          <p:nvPr>
            <p:ph idx="1"/>
          </p:nvPr>
        </p:nvSpPr>
        <p:spPr>
          <a:xfrm>
            <a:off x="6119446" y="2180496"/>
            <a:ext cx="5491361" cy="3678303"/>
          </a:xfrm>
        </p:spPr>
        <p:txBody>
          <a:bodyPr>
            <a:normAutofit/>
          </a:bodyPr>
          <a:lstStyle/>
          <a:p>
            <a:r>
              <a:rPr lang="fr-BE" sz="3200" dirty="0"/>
              <a:t>Choix de la méthode</a:t>
            </a:r>
          </a:p>
          <a:p>
            <a:r>
              <a:rPr lang="fr-BE" sz="3200" dirty="0"/>
              <a:t>L’ACAT en quelques mots</a:t>
            </a:r>
          </a:p>
          <a:p>
            <a:r>
              <a:rPr lang="fr-BE" sz="3200" dirty="0"/>
              <a:t>Interprétation des données</a:t>
            </a:r>
          </a:p>
        </p:txBody>
      </p:sp>
      <p:sp>
        <p:nvSpPr>
          <p:cNvPr id="4" name="ZoneTexte 3"/>
          <p:cNvSpPr txBox="1"/>
          <p:nvPr/>
        </p:nvSpPr>
        <p:spPr>
          <a:xfrm>
            <a:off x="2011681" y="2904144"/>
            <a:ext cx="3207434" cy="2954655"/>
          </a:xfrm>
          <a:prstGeom prst="rect">
            <a:avLst/>
          </a:prstGeom>
          <a:noFill/>
        </p:spPr>
        <p:txBody>
          <a:bodyPr wrap="square" rtlCol="0">
            <a:spAutoFit/>
          </a:bodyPr>
          <a:lstStyle/>
          <a:p>
            <a:r>
              <a:rPr lang="fr-BE" sz="2400" b="1" dirty="0">
                <a:solidFill>
                  <a:schemeClr val="accent2"/>
                </a:solidFill>
              </a:rPr>
              <a:t>Question de départ:</a:t>
            </a:r>
          </a:p>
          <a:p>
            <a:endParaRPr lang="fr-BE" sz="2400" dirty="0">
              <a:solidFill>
                <a:schemeClr val="accent2"/>
              </a:solidFill>
            </a:endParaRPr>
          </a:p>
          <a:p>
            <a:r>
              <a:rPr lang="fr-BE" sz="2400" dirty="0">
                <a:solidFill>
                  <a:schemeClr val="accent2"/>
                </a:solidFill>
              </a:rPr>
              <a:t>Quels sont les ressorts de l’action non-violente, en tant qu’elle est assumée par des chrétiens?</a:t>
            </a:r>
          </a:p>
          <a:p>
            <a:endParaRPr lang="fr-BE" dirty="0"/>
          </a:p>
        </p:txBody>
      </p:sp>
    </p:spTree>
    <p:extLst>
      <p:ext uri="{BB962C8B-B14F-4D97-AF65-F5344CB8AC3E}">
        <p14:creationId xmlns:p14="http://schemas.microsoft.com/office/powerpoint/2010/main" val="66178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sz="3100" b="1" dirty="0">
                <a:solidFill>
                  <a:schemeClr val="accent2"/>
                </a:solidFill>
              </a:rPr>
              <a:t>Pourquoi l’ACAT</a:t>
            </a:r>
            <a:br>
              <a:rPr lang="fr-BE" sz="4000" b="1" dirty="0">
                <a:solidFill>
                  <a:schemeClr val="accent2"/>
                </a:solidFill>
              </a:rPr>
            </a:br>
            <a:r>
              <a:rPr lang="fr-BE" sz="4000" b="1" dirty="0">
                <a:solidFill>
                  <a:schemeClr val="accent2"/>
                </a:solidFill>
              </a:rPr>
              <a:t>A</a:t>
            </a:r>
            <a:r>
              <a:rPr lang="fr-BE" dirty="0"/>
              <a:t>CTION des </a:t>
            </a:r>
            <a:r>
              <a:rPr lang="fr-BE" sz="4000" b="1" dirty="0">
                <a:solidFill>
                  <a:schemeClr val="accent2"/>
                </a:solidFill>
              </a:rPr>
              <a:t>C</a:t>
            </a:r>
            <a:r>
              <a:rPr lang="fr-BE" dirty="0"/>
              <a:t>HRETIENS pour l’</a:t>
            </a:r>
            <a:r>
              <a:rPr lang="fr-BE" sz="4000" b="1" dirty="0">
                <a:solidFill>
                  <a:schemeClr val="accent2"/>
                </a:solidFill>
              </a:rPr>
              <a:t>A</a:t>
            </a:r>
            <a:r>
              <a:rPr lang="fr-BE" dirty="0"/>
              <a:t>BOLITION DE LA </a:t>
            </a:r>
            <a:r>
              <a:rPr lang="fr-BE" sz="4000" b="1" dirty="0">
                <a:solidFill>
                  <a:schemeClr val="accent2"/>
                </a:solidFill>
              </a:rPr>
              <a:t>T</a:t>
            </a:r>
            <a:r>
              <a:rPr lang="fr-BE" dirty="0"/>
              <a:t>ORTURE</a:t>
            </a:r>
          </a:p>
        </p:txBody>
      </p:sp>
      <p:sp>
        <p:nvSpPr>
          <p:cNvPr id="3" name="Espace réservé du contenu 2"/>
          <p:cNvSpPr>
            <a:spLocks noGrp="1"/>
          </p:cNvSpPr>
          <p:nvPr>
            <p:ph idx="1"/>
          </p:nvPr>
        </p:nvSpPr>
        <p:spPr>
          <a:xfrm>
            <a:off x="436098" y="2180496"/>
            <a:ext cx="4960445" cy="4142843"/>
          </a:xfrm>
        </p:spPr>
        <p:txBody>
          <a:bodyPr>
            <a:normAutofit/>
          </a:bodyPr>
          <a:lstStyle/>
          <a:p>
            <a:r>
              <a:rPr lang="fr-BE" dirty="0"/>
              <a:t>Née en réaction aux violences d’une guerre :  le Vietnam (1963 – 1975)</a:t>
            </a:r>
          </a:p>
          <a:p>
            <a:r>
              <a:rPr lang="fr-BE" dirty="0"/>
              <a:t>Déploiement d’un éventail d’actions non-violentes pour construire la paix</a:t>
            </a:r>
          </a:p>
          <a:p>
            <a:r>
              <a:rPr lang="fr-BE" dirty="0"/>
              <a:t>Née d’un appel:  « Pendant combien de temps laisserons-nous défigurer le visage du Christ ? »</a:t>
            </a:r>
          </a:p>
          <a:p>
            <a:r>
              <a:rPr lang="fr-BE" dirty="0"/>
              <a:t>De la chaire d’une église locale à un mouvement œcuménique</a:t>
            </a:r>
          </a:p>
        </p:txBody>
      </p:sp>
      <p:pic>
        <p:nvPicPr>
          <p:cNvPr id="5" name="Image 4"/>
          <p:cNvPicPr>
            <a:picLocks noChangeAspect="1"/>
          </p:cNvPicPr>
          <p:nvPr/>
        </p:nvPicPr>
        <p:blipFill>
          <a:blip r:embed="rId3"/>
          <a:stretch>
            <a:fillRect/>
          </a:stretch>
        </p:blipFill>
        <p:spPr>
          <a:xfrm>
            <a:off x="5509085" y="1983549"/>
            <a:ext cx="6214264" cy="4142842"/>
          </a:xfrm>
          <a:prstGeom prst="rect">
            <a:avLst/>
          </a:prstGeom>
        </p:spPr>
      </p:pic>
      <p:sp>
        <p:nvSpPr>
          <p:cNvPr id="6" name="ZoneTexte 5"/>
          <p:cNvSpPr txBox="1"/>
          <p:nvPr/>
        </p:nvSpPr>
        <p:spPr>
          <a:xfrm>
            <a:off x="5509085" y="6126391"/>
            <a:ext cx="6214264" cy="369332"/>
          </a:xfrm>
          <a:prstGeom prst="rect">
            <a:avLst/>
          </a:prstGeom>
          <a:noFill/>
        </p:spPr>
        <p:txBody>
          <a:bodyPr wrap="square" rtlCol="0">
            <a:spAutoFit/>
          </a:bodyPr>
          <a:lstStyle/>
          <a:p>
            <a:pPr algn="r"/>
            <a:r>
              <a:rPr lang="fr-BE" i="1" dirty="0"/>
              <a:t>Phan </a:t>
            </a:r>
            <a:r>
              <a:rPr lang="fr-BE" i="1" dirty="0" err="1"/>
              <a:t>Thị</a:t>
            </a:r>
            <a:r>
              <a:rPr lang="fr-BE" i="1" dirty="0"/>
              <a:t> Kim </a:t>
            </a:r>
            <a:r>
              <a:rPr lang="fr-BE" i="1" dirty="0" err="1"/>
              <a:t>Phúc</a:t>
            </a:r>
            <a:r>
              <a:rPr lang="fr-BE" i="1" dirty="0"/>
              <a:t>, 8 juin 1972 à </a:t>
            </a:r>
            <a:r>
              <a:rPr lang="fr-BE" i="1" dirty="0" err="1"/>
              <a:t>Trang</a:t>
            </a:r>
            <a:r>
              <a:rPr lang="fr-BE" i="1" dirty="0"/>
              <a:t> Bang, Vietnam </a:t>
            </a:r>
          </a:p>
        </p:txBody>
      </p:sp>
    </p:spTree>
    <p:extLst>
      <p:ext uri="{BB962C8B-B14F-4D97-AF65-F5344CB8AC3E}">
        <p14:creationId xmlns:p14="http://schemas.microsoft.com/office/powerpoint/2010/main" val="194357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METHODOLOGIE</a:t>
            </a:r>
          </a:p>
        </p:txBody>
      </p:sp>
      <p:sp>
        <p:nvSpPr>
          <p:cNvPr id="3" name="Espace réservé du contenu 2"/>
          <p:cNvSpPr>
            <a:spLocks noGrp="1"/>
          </p:cNvSpPr>
          <p:nvPr>
            <p:ph sz="half" idx="1"/>
          </p:nvPr>
        </p:nvSpPr>
        <p:spPr>
          <a:xfrm>
            <a:off x="709877" y="2165472"/>
            <a:ext cx="5514807" cy="4285339"/>
          </a:xfrm>
        </p:spPr>
        <p:txBody>
          <a:bodyPr>
            <a:normAutofit fontScale="92500"/>
          </a:bodyPr>
          <a:lstStyle/>
          <a:p>
            <a:r>
              <a:rPr lang="fr-BE" sz="2000" b="1" dirty="0"/>
              <a:t>Rencontre avec l’ancienne présidente du CA de l’ACAT Belgique Francophone  (mars 2011 – mars 2016) : Isabelle </a:t>
            </a:r>
            <a:r>
              <a:rPr lang="fr-BE" sz="2000" b="1" dirty="0" err="1"/>
              <a:t>Detavernier</a:t>
            </a:r>
            <a:endParaRPr lang="fr-BE" sz="2000" b="1" dirty="0"/>
          </a:p>
          <a:p>
            <a:endParaRPr lang="fr-BE" b="1" dirty="0"/>
          </a:p>
          <a:p>
            <a:pPr marL="0" indent="0">
              <a:buClr>
                <a:srgbClr val="DD8047"/>
              </a:buClr>
              <a:buNone/>
            </a:pPr>
            <a:r>
              <a:rPr lang="fr-BE" dirty="0"/>
              <a:t> 	</a:t>
            </a:r>
            <a:r>
              <a:rPr lang="fr-BE" b="1" dirty="0"/>
              <a:t>Les raisons d’un choix…</a:t>
            </a:r>
          </a:p>
          <a:p>
            <a:pPr marL="0" indent="0">
              <a:buClr>
                <a:srgbClr val="DD8047"/>
              </a:buClr>
              <a:buNone/>
            </a:pPr>
            <a:r>
              <a:rPr lang="fr-BE" i="1" dirty="0"/>
              <a:t>Épistémologique:  </a:t>
            </a:r>
            <a:r>
              <a:rPr lang="fr-BE" dirty="0"/>
              <a:t>approcher le vécu réel d’un membre actif, capable d’une parole tant personnelle que collective</a:t>
            </a:r>
          </a:p>
          <a:p>
            <a:pPr marL="0" indent="0">
              <a:buClr>
                <a:srgbClr val="DD8047"/>
              </a:buClr>
              <a:buNone/>
            </a:pPr>
            <a:r>
              <a:rPr lang="fr-BE" i="1" dirty="0"/>
              <a:t>Pragmatique: </a:t>
            </a:r>
            <a:r>
              <a:rPr lang="fr-BE" dirty="0"/>
              <a:t>faisabilité et simplicité de l’entretien non-directif</a:t>
            </a:r>
          </a:p>
          <a:p>
            <a:pPr marL="0" lvl="0" indent="0">
              <a:buClr>
                <a:srgbClr val="DD8047"/>
              </a:buClr>
              <a:buNone/>
            </a:pPr>
            <a:endParaRPr lang="fr-BE" dirty="0"/>
          </a:p>
          <a:p>
            <a:pPr marL="0" lvl="0" indent="0">
              <a:buClr>
                <a:srgbClr val="DD8047"/>
              </a:buClr>
              <a:buNone/>
            </a:pPr>
            <a:r>
              <a:rPr lang="fr-BE" b="1" dirty="0"/>
              <a:t>…et leurs conséquences.</a:t>
            </a:r>
          </a:p>
          <a:p>
            <a:pPr marL="0" lvl="0" indent="0">
              <a:buClr>
                <a:srgbClr val="DD8047"/>
              </a:buClr>
              <a:buNone/>
            </a:pPr>
            <a:r>
              <a:rPr lang="fr-BE" dirty="0"/>
              <a:t>Présupposés liés à une relation préexistante</a:t>
            </a:r>
          </a:p>
          <a:p>
            <a:pPr marL="0" indent="0">
              <a:buNone/>
            </a:pPr>
            <a:endParaRPr lang="fr-BE" dirty="0"/>
          </a:p>
        </p:txBody>
      </p:sp>
      <p:sp>
        <p:nvSpPr>
          <p:cNvPr id="4" name="Espace réservé du contenu 3"/>
          <p:cNvSpPr>
            <a:spLocks noGrp="1"/>
          </p:cNvSpPr>
          <p:nvPr>
            <p:ph sz="half" idx="2"/>
          </p:nvPr>
        </p:nvSpPr>
        <p:spPr>
          <a:xfrm>
            <a:off x="6645227" y="2491619"/>
            <a:ext cx="5320595" cy="3633047"/>
          </a:xfrm>
        </p:spPr>
        <p:txBody>
          <a:bodyPr>
            <a:normAutofit fontScale="92500"/>
          </a:bodyPr>
          <a:lstStyle/>
          <a:p>
            <a:pPr marL="0" indent="0">
              <a:buClr>
                <a:srgbClr val="DD8047"/>
              </a:buClr>
              <a:buNone/>
            </a:pPr>
            <a:endParaRPr lang="fr-BE" b="1" dirty="0"/>
          </a:p>
          <a:p>
            <a:pPr marL="0" indent="0">
              <a:buClr>
                <a:srgbClr val="DD8047"/>
              </a:buClr>
              <a:buNone/>
            </a:pPr>
            <a:endParaRPr lang="fr-BE" b="1" dirty="0"/>
          </a:p>
          <a:p>
            <a:pPr marL="0" indent="0">
              <a:buNone/>
            </a:pPr>
            <a:endParaRPr lang="fr-BE" dirty="0"/>
          </a:p>
        </p:txBody>
      </p:sp>
      <p:sp>
        <p:nvSpPr>
          <p:cNvPr id="6" name="ZoneTexte 5"/>
          <p:cNvSpPr txBox="1"/>
          <p:nvPr/>
        </p:nvSpPr>
        <p:spPr>
          <a:xfrm rot="10800000" flipH="1" flipV="1">
            <a:off x="7486313" y="2461483"/>
            <a:ext cx="3218179" cy="3693319"/>
          </a:xfrm>
          <a:prstGeom prst="rect">
            <a:avLst/>
          </a:prstGeom>
          <a:noFill/>
        </p:spPr>
        <p:txBody>
          <a:bodyPr wrap="square" rtlCol="0">
            <a:spAutoFit/>
          </a:bodyPr>
          <a:lstStyle/>
          <a:p>
            <a:r>
              <a:rPr lang="fr-BE" sz="2400" b="1" dirty="0"/>
              <a:t>L’entretien non-directif</a:t>
            </a:r>
          </a:p>
          <a:p>
            <a:r>
              <a:rPr lang="fr-BE" sz="2800" dirty="0">
                <a:solidFill>
                  <a:schemeClr val="accent2"/>
                </a:solidFill>
                <a:latin typeface="AngsanaUPC" panose="02020603050405020304" pitchFamily="18" charset="-34"/>
                <a:cs typeface="AngsanaUPC" panose="02020603050405020304" pitchFamily="18" charset="-34"/>
              </a:rPr>
              <a:t>«</a:t>
            </a:r>
            <a:r>
              <a:rPr lang="fr-BE" sz="2800" dirty="0">
                <a:latin typeface="AngsanaUPC" panose="02020603050405020304" pitchFamily="18" charset="-34"/>
                <a:cs typeface="AngsanaUPC" panose="02020603050405020304" pitchFamily="18" charset="-34"/>
              </a:rPr>
              <a:t>une méthode qualitative de cueillette de données qui repose essentiellement sur la relation empathique qui se crée entre un chercheur et un répondant</a:t>
            </a:r>
            <a:r>
              <a:rPr lang="fr-BE" sz="2800" dirty="0">
                <a:solidFill>
                  <a:schemeClr val="accent2"/>
                </a:solidFill>
                <a:latin typeface="AngsanaUPC" panose="02020603050405020304" pitchFamily="18" charset="-34"/>
                <a:cs typeface="AngsanaUPC" panose="02020603050405020304" pitchFamily="18" charset="-34"/>
              </a:rPr>
              <a:t> »</a:t>
            </a:r>
          </a:p>
          <a:p>
            <a:r>
              <a:rPr lang="fr-BE" sz="2800" dirty="0">
                <a:solidFill>
                  <a:schemeClr val="accent2"/>
                </a:solidFill>
                <a:latin typeface="AngsanaUPC" panose="02020603050405020304" pitchFamily="18" charset="-34"/>
                <a:cs typeface="AngsanaUPC" panose="02020603050405020304" pitchFamily="18" charset="-34"/>
              </a:rPr>
              <a:t>(J. </a:t>
            </a:r>
            <a:r>
              <a:rPr lang="fr-BE" sz="2800" dirty="0" err="1">
                <a:solidFill>
                  <a:schemeClr val="accent2"/>
                </a:solidFill>
                <a:latin typeface="AngsanaUPC" panose="02020603050405020304" pitchFamily="18" charset="-34"/>
                <a:cs typeface="AngsanaUPC" panose="02020603050405020304" pitchFamily="18" charset="-34"/>
              </a:rPr>
              <a:t>Coutard</a:t>
            </a:r>
            <a:r>
              <a:rPr lang="fr-BE" sz="2800" dirty="0">
                <a:solidFill>
                  <a:schemeClr val="accent2"/>
                </a:solidFill>
                <a:latin typeface="AngsanaUPC" panose="02020603050405020304" pitchFamily="18" charset="-34"/>
                <a:cs typeface="AngsanaUPC" panose="02020603050405020304" pitchFamily="18" charset="-34"/>
              </a:rPr>
              <a:t>)</a:t>
            </a:r>
          </a:p>
          <a:p>
            <a:endParaRPr lang="fr-BE" dirty="0"/>
          </a:p>
        </p:txBody>
      </p:sp>
      <p:sp>
        <p:nvSpPr>
          <p:cNvPr id="8" name="Flèche : droite 7"/>
          <p:cNvSpPr/>
          <p:nvPr/>
        </p:nvSpPr>
        <p:spPr>
          <a:xfrm>
            <a:off x="709877" y="3558683"/>
            <a:ext cx="393896" cy="177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dirty="0"/>
          </a:p>
        </p:txBody>
      </p:sp>
      <p:sp>
        <p:nvSpPr>
          <p:cNvPr id="9" name="ZoneTexte 8"/>
          <p:cNvSpPr txBox="1"/>
          <p:nvPr/>
        </p:nvSpPr>
        <p:spPr>
          <a:xfrm rot="20386014">
            <a:off x="4367570" y="4728318"/>
            <a:ext cx="3456860" cy="707886"/>
          </a:xfrm>
          <a:prstGeom prst="rect">
            <a:avLst/>
          </a:prstGeom>
          <a:noFill/>
        </p:spPr>
        <p:txBody>
          <a:bodyPr wrap="square" rtlCol="0">
            <a:spAutoFit/>
          </a:bodyPr>
          <a:lstStyle/>
          <a:p>
            <a:r>
              <a:rPr lang="fr-BE" sz="4000" dirty="0">
                <a:solidFill>
                  <a:schemeClr val="accent2"/>
                </a:solidFill>
                <a:latin typeface="AngsanaUPC" panose="02020603050405020304" pitchFamily="18" charset="-34"/>
                <a:cs typeface="AngsanaUPC" panose="02020603050405020304" pitchFamily="18" charset="-34"/>
              </a:rPr>
              <a:t>Biais méthodologique?</a:t>
            </a:r>
          </a:p>
        </p:txBody>
      </p:sp>
    </p:spTree>
    <p:extLst>
      <p:ext uri="{BB962C8B-B14F-4D97-AF65-F5344CB8AC3E}">
        <p14:creationId xmlns:p14="http://schemas.microsoft.com/office/powerpoint/2010/main" val="380075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METHODOLOGIE</a:t>
            </a:r>
          </a:p>
        </p:txBody>
      </p:sp>
      <p:sp>
        <p:nvSpPr>
          <p:cNvPr id="4" name="Espace réservé du contenu 3"/>
          <p:cNvSpPr>
            <a:spLocks noGrp="1"/>
          </p:cNvSpPr>
          <p:nvPr>
            <p:ph sz="half" idx="2"/>
          </p:nvPr>
        </p:nvSpPr>
        <p:spPr>
          <a:xfrm>
            <a:off x="6188417" y="3183472"/>
            <a:ext cx="5422392" cy="3314798"/>
          </a:xfrm>
        </p:spPr>
        <p:txBody>
          <a:bodyPr/>
          <a:lstStyle/>
          <a:p>
            <a:r>
              <a:rPr lang="fr-BE" b="1" dirty="0"/>
              <a:t>L’ACAT Belgique francophone 1985 – 2015</a:t>
            </a:r>
            <a:r>
              <a:rPr lang="fr-BE" dirty="0"/>
              <a:t>,   30 années d’engagement pour un monde sans torture – par Dr. Laurent </a:t>
            </a:r>
            <a:r>
              <a:rPr lang="fr-BE" dirty="0" err="1"/>
              <a:t>Gambarotto</a:t>
            </a:r>
            <a:endParaRPr lang="fr-BE" dirty="0"/>
          </a:p>
          <a:p>
            <a:r>
              <a:rPr lang="fr-BE" b="1" dirty="0"/>
              <a:t>ACAT-info</a:t>
            </a:r>
            <a:r>
              <a:rPr lang="fr-BE" dirty="0"/>
              <a:t>, le magazine d’informations de l’ACAT</a:t>
            </a:r>
          </a:p>
          <a:p>
            <a:r>
              <a:rPr lang="fr-BE" b="1" dirty="0"/>
              <a:t>Sites web </a:t>
            </a:r>
            <a:r>
              <a:rPr lang="fr-BE" dirty="0"/>
              <a:t>ACAT France et FIACAT</a:t>
            </a:r>
          </a:p>
          <a:p>
            <a:r>
              <a:rPr lang="fr-BE" b="1" dirty="0"/>
              <a:t>Sources externes: </a:t>
            </a:r>
            <a:r>
              <a:rPr lang="fr-BE" dirty="0"/>
              <a:t>articles de presse en accès libre</a:t>
            </a:r>
          </a:p>
        </p:txBody>
      </p:sp>
      <p:sp>
        <p:nvSpPr>
          <p:cNvPr id="5" name="ZoneTexte 4"/>
          <p:cNvSpPr txBox="1"/>
          <p:nvPr/>
        </p:nvSpPr>
        <p:spPr>
          <a:xfrm rot="10800000" flipH="1" flipV="1">
            <a:off x="1633807" y="2371794"/>
            <a:ext cx="3218179" cy="3816429"/>
          </a:xfrm>
          <a:prstGeom prst="rect">
            <a:avLst/>
          </a:prstGeom>
          <a:noFill/>
        </p:spPr>
        <p:txBody>
          <a:bodyPr wrap="square" rtlCol="0">
            <a:spAutoFit/>
          </a:bodyPr>
          <a:lstStyle/>
          <a:p>
            <a:r>
              <a:rPr lang="fr-BE" sz="2400" b="1" dirty="0"/>
              <a:t>L’étude de cas </a:t>
            </a:r>
            <a:r>
              <a:rPr lang="fr-BE" sz="2800" dirty="0">
                <a:solidFill>
                  <a:schemeClr val="accent2"/>
                </a:solidFill>
                <a:latin typeface="AngsanaUPC" panose="02020603050405020304" pitchFamily="18" charset="-34"/>
                <a:cs typeface="AngsanaUPC" panose="02020603050405020304" pitchFamily="18" charset="-34"/>
              </a:rPr>
              <a:t>«</a:t>
            </a:r>
            <a:r>
              <a:rPr lang="fr-BE" sz="2800" dirty="0">
                <a:solidFill>
                  <a:schemeClr val="tx2"/>
                </a:solidFill>
                <a:latin typeface="AngsanaUPC" panose="02020603050405020304" pitchFamily="18" charset="-34"/>
                <a:cs typeface="AngsanaUPC" panose="02020603050405020304" pitchFamily="18" charset="-34"/>
              </a:rPr>
              <a:t>consiste donc à rapporter une situation réelle prise dans son contexte et à l’analyser pour voir comment se manifestent et évoluent les phénomènes auxquels le chercheur s’intéresse</a:t>
            </a:r>
            <a:r>
              <a:rPr lang="fr-BE" sz="2800" dirty="0">
                <a:solidFill>
                  <a:schemeClr val="accent2"/>
                </a:solidFill>
                <a:latin typeface="AngsanaUPC" panose="02020603050405020304" pitchFamily="18" charset="-34"/>
                <a:cs typeface="AngsanaUPC" panose="02020603050405020304" pitchFamily="18" charset="-34"/>
              </a:rPr>
              <a:t> »</a:t>
            </a:r>
          </a:p>
          <a:p>
            <a:r>
              <a:rPr lang="fr-BE" sz="2800" dirty="0">
                <a:solidFill>
                  <a:schemeClr val="accent2"/>
                </a:solidFill>
                <a:latin typeface="AngsanaUPC" panose="02020603050405020304" pitchFamily="18" charset="-34"/>
                <a:cs typeface="AngsanaUPC" panose="02020603050405020304" pitchFamily="18" charset="-34"/>
              </a:rPr>
              <a:t>(Collerette cité par M. Viau)</a:t>
            </a:r>
          </a:p>
          <a:p>
            <a:endParaRPr lang="fr-BE" dirty="0"/>
          </a:p>
        </p:txBody>
      </p:sp>
      <p:sp>
        <p:nvSpPr>
          <p:cNvPr id="7" name="ZoneTexte 6"/>
          <p:cNvSpPr txBox="1"/>
          <p:nvPr/>
        </p:nvSpPr>
        <p:spPr>
          <a:xfrm rot="462900">
            <a:off x="5248730" y="2225389"/>
            <a:ext cx="3456860" cy="1323439"/>
          </a:xfrm>
          <a:prstGeom prst="rect">
            <a:avLst/>
          </a:prstGeom>
          <a:noFill/>
        </p:spPr>
        <p:txBody>
          <a:bodyPr wrap="square" rtlCol="0">
            <a:spAutoFit/>
          </a:bodyPr>
          <a:lstStyle/>
          <a:p>
            <a:r>
              <a:rPr lang="fr-BE" sz="4000" dirty="0">
                <a:solidFill>
                  <a:schemeClr val="accent2"/>
                </a:solidFill>
                <a:latin typeface="AngsanaUPC" panose="02020603050405020304" pitchFamily="18" charset="-34"/>
                <a:cs typeface="AngsanaUPC" panose="02020603050405020304" pitchFamily="18" charset="-34"/>
              </a:rPr>
              <a:t>Contextualisation et croisement de données</a:t>
            </a:r>
          </a:p>
        </p:txBody>
      </p:sp>
    </p:spTree>
    <p:extLst>
      <p:ext uri="{BB962C8B-B14F-4D97-AF65-F5344CB8AC3E}">
        <p14:creationId xmlns:p14="http://schemas.microsoft.com/office/powerpoint/2010/main" val="305205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L’ACAT Belgique FRANCOPHONE – quelques faits</a:t>
            </a:r>
          </a:p>
        </p:txBody>
      </p:sp>
      <p:sp>
        <p:nvSpPr>
          <p:cNvPr id="3" name="Espace réservé du contenu 2"/>
          <p:cNvSpPr>
            <a:spLocks noGrp="1"/>
          </p:cNvSpPr>
          <p:nvPr>
            <p:ph idx="1"/>
          </p:nvPr>
        </p:nvSpPr>
        <p:spPr>
          <a:xfrm>
            <a:off x="581193" y="2180496"/>
            <a:ext cx="6818414" cy="3678303"/>
          </a:xfrm>
        </p:spPr>
        <p:txBody>
          <a:bodyPr>
            <a:normAutofit/>
          </a:bodyPr>
          <a:lstStyle/>
          <a:p>
            <a:r>
              <a:rPr lang="fr-BE" dirty="0"/>
              <a:t>1985: création d’une Asbl belge </a:t>
            </a:r>
          </a:p>
          <a:p>
            <a:r>
              <a:rPr lang="fr-BE" dirty="0"/>
              <a:t>2017: environ 200 membres (individuels et collectifs) </a:t>
            </a:r>
          </a:p>
          <a:p>
            <a:r>
              <a:rPr lang="fr-BE" dirty="0"/>
              <a:t>Agit en réseau: FIACAT (réseau des ACAT nationaux) et ONG partenaires (type Amnesty International)</a:t>
            </a:r>
          </a:p>
          <a:p>
            <a:endParaRPr lang="fr-BE" dirty="0"/>
          </a:p>
          <a:p>
            <a:r>
              <a:rPr lang="fr-BE" dirty="0"/>
              <a:t>93% de catholiques; 55% nés avant 1940</a:t>
            </a:r>
          </a:p>
          <a:p>
            <a:r>
              <a:rPr lang="fr-BE" dirty="0"/>
              <a:t>Fort refus de la torture et de la peine de mort</a:t>
            </a:r>
          </a:p>
          <a:p>
            <a:r>
              <a:rPr lang="fr-BE" dirty="0"/>
              <a:t>Engagement pour les droits humains et la justice</a:t>
            </a:r>
          </a:p>
          <a:p>
            <a:r>
              <a:rPr lang="fr-BE" dirty="0"/>
              <a:t>Défense des droits fondamentaux dans la guerre anti-terroriste</a:t>
            </a:r>
          </a:p>
        </p:txBody>
      </p:sp>
      <p:sp>
        <p:nvSpPr>
          <p:cNvPr id="4" name="ZoneTexte 3"/>
          <p:cNvSpPr txBox="1"/>
          <p:nvPr/>
        </p:nvSpPr>
        <p:spPr>
          <a:xfrm>
            <a:off x="7399607" y="2039815"/>
            <a:ext cx="3080824" cy="3385542"/>
          </a:xfrm>
          <a:prstGeom prst="rect">
            <a:avLst/>
          </a:prstGeom>
          <a:noFill/>
        </p:spPr>
        <p:txBody>
          <a:bodyPr wrap="square" rtlCol="0">
            <a:spAutoFit/>
          </a:bodyPr>
          <a:lstStyle/>
          <a:p>
            <a:r>
              <a:rPr lang="fr-BE" sz="2800" dirty="0">
                <a:solidFill>
                  <a:schemeClr val="tx2"/>
                </a:solidFill>
              </a:rPr>
              <a:t>«</a:t>
            </a:r>
            <a:r>
              <a:rPr lang="fr-BE" sz="2800" dirty="0">
                <a:solidFill>
                  <a:schemeClr val="accent4"/>
                </a:solidFill>
              </a:rPr>
              <a:t> Nul ne sera soumis à la torture, ni à des peines ou traitements cruels, inhumains ou dégradants. </a:t>
            </a:r>
            <a:r>
              <a:rPr lang="fr-BE" sz="2800" dirty="0">
                <a:solidFill>
                  <a:schemeClr val="tx2"/>
                </a:solidFill>
              </a:rPr>
              <a:t>»</a:t>
            </a:r>
            <a:r>
              <a:rPr lang="fr-BE" sz="2800" dirty="0">
                <a:solidFill>
                  <a:schemeClr val="accent4"/>
                </a:solidFill>
              </a:rPr>
              <a:t> </a:t>
            </a:r>
            <a:endParaRPr lang="fr-BE" sz="2800" b="1" dirty="0">
              <a:solidFill>
                <a:schemeClr val="accent4"/>
              </a:solidFill>
            </a:endParaRPr>
          </a:p>
          <a:p>
            <a:r>
              <a:rPr lang="fr-BE" sz="2800" b="1" dirty="0">
                <a:solidFill>
                  <a:schemeClr val="accent4"/>
                </a:solidFill>
              </a:rPr>
              <a:t>Art. 5 DUDH</a:t>
            </a:r>
          </a:p>
          <a:p>
            <a:endParaRPr lang="fr-BE" dirty="0"/>
          </a:p>
        </p:txBody>
      </p:sp>
    </p:spTree>
    <p:extLst>
      <p:ext uri="{BB962C8B-B14F-4D97-AF65-F5344CB8AC3E}">
        <p14:creationId xmlns:p14="http://schemas.microsoft.com/office/powerpoint/2010/main" val="3896150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STATUTS</a:t>
            </a:r>
          </a:p>
        </p:txBody>
      </p:sp>
      <p:sp>
        <p:nvSpPr>
          <p:cNvPr id="3" name="Espace réservé du contenu 2"/>
          <p:cNvSpPr>
            <a:spLocks noGrp="1"/>
          </p:cNvSpPr>
          <p:nvPr>
            <p:ph idx="1"/>
          </p:nvPr>
        </p:nvSpPr>
        <p:spPr>
          <a:xfrm>
            <a:off x="581192" y="2103120"/>
            <a:ext cx="11029615" cy="4754880"/>
          </a:xfrm>
        </p:spPr>
        <p:txBody>
          <a:bodyPr>
            <a:normAutofit lnSpcReduction="10000"/>
          </a:bodyPr>
          <a:lstStyle/>
          <a:p>
            <a:pPr marL="0" indent="0">
              <a:buNone/>
            </a:pPr>
            <a:r>
              <a:rPr lang="fr-BE" sz="2400" dirty="0"/>
              <a:t>«  Se référant à l’article 5 de la DUDH, en communion avec les personnes et organismes attachés à l’abolition de la torture et exécutions capitales, l’association a pour objet :</a:t>
            </a:r>
          </a:p>
          <a:p>
            <a:r>
              <a:rPr lang="fr-BE" sz="2400" dirty="0"/>
              <a:t>de sensibiliser dans un esprit œcuménique, les chrétiens et leurs Églises à ce problème ;</a:t>
            </a:r>
          </a:p>
          <a:p>
            <a:r>
              <a:rPr lang="fr-BE" sz="2400" dirty="0"/>
              <a:t>de les inciter à mettre en œuvre tous les moyens spirituels, principalement la prière, en vue de bannir tous traitements cruels, inhumains ou dégradants ;</a:t>
            </a:r>
          </a:p>
          <a:p>
            <a:r>
              <a:rPr lang="fr-BE" sz="2400" dirty="0"/>
              <a:t>de mener et soutenir toute action non violente en faveur des victimes de la torture et des exécutions capitales, sans distinction de pays, d’opinion politique et d’appartenance idéologique ou religieuse ;</a:t>
            </a:r>
          </a:p>
          <a:p>
            <a:r>
              <a:rPr lang="fr-BE" sz="2400" dirty="0"/>
              <a:t>d’exercer une action d’éducation et de vigilance en Belgique, pour prévenir et dénoncer tout acte pouvant conduire à la torture et aux exécutions capitales. »</a:t>
            </a:r>
          </a:p>
          <a:p>
            <a:endParaRPr lang="fr-BE" b="1" dirty="0"/>
          </a:p>
        </p:txBody>
      </p:sp>
    </p:spTree>
    <p:extLst>
      <p:ext uri="{BB962C8B-B14F-4D97-AF65-F5344CB8AC3E}">
        <p14:creationId xmlns:p14="http://schemas.microsoft.com/office/powerpoint/2010/main" val="316553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81192" y="703385"/>
            <a:ext cx="11029616" cy="1237957"/>
          </a:xfrm>
        </p:spPr>
        <p:txBody>
          <a:bodyPr>
            <a:normAutofit fontScale="90000"/>
          </a:bodyPr>
          <a:lstStyle/>
          <a:p>
            <a:r>
              <a:rPr lang="fr-BE" dirty="0"/>
              <a:t>Quels sont les ressorts de l’action non-violente, en tant qu’elle est assumée par des chrétiens?</a:t>
            </a:r>
            <a:br>
              <a:rPr lang="fr-BE" dirty="0">
                <a:solidFill>
                  <a:schemeClr val="accent2"/>
                </a:solidFill>
              </a:rPr>
            </a:br>
            <a:endParaRPr lang="fr-BE" dirty="0"/>
          </a:p>
        </p:txBody>
      </p:sp>
      <p:sp>
        <p:nvSpPr>
          <p:cNvPr id="3" name="Espace réservé du contenu 2"/>
          <p:cNvSpPr>
            <a:spLocks noGrp="1"/>
          </p:cNvSpPr>
          <p:nvPr>
            <p:ph idx="1"/>
          </p:nvPr>
        </p:nvSpPr>
        <p:spPr>
          <a:xfrm>
            <a:off x="581192" y="2180496"/>
            <a:ext cx="11029615" cy="4079627"/>
          </a:xfrm>
        </p:spPr>
        <p:txBody>
          <a:bodyPr>
            <a:normAutofit/>
          </a:bodyPr>
          <a:lstStyle/>
          <a:p>
            <a:pPr lvl="0">
              <a:buClr>
                <a:srgbClr val="DD8047"/>
              </a:buClr>
            </a:pPr>
            <a:r>
              <a:rPr lang="fr-BE" b="1" dirty="0">
                <a:solidFill>
                  <a:srgbClr val="775F55"/>
                </a:solidFill>
              </a:rPr>
              <a:t>Un déclencheur: L’indignation face aux injustices</a:t>
            </a:r>
            <a:endParaRPr lang="fr-BE" b="1" dirty="0"/>
          </a:p>
          <a:p>
            <a:pPr>
              <a:buFontTx/>
              <a:buChar char="-"/>
            </a:pPr>
            <a:r>
              <a:rPr lang="fr-BE" dirty="0"/>
              <a:t>exactions commises en temps de guerre</a:t>
            </a:r>
          </a:p>
          <a:p>
            <a:pPr>
              <a:buFontTx/>
              <a:buChar char="-"/>
            </a:pPr>
            <a:r>
              <a:rPr lang="fr-BE" dirty="0"/>
              <a:t>normalisation des mauvais traitements en temps de paix</a:t>
            </a:r>
          </a:p>
          <a:p>
            <a:pPr>
              <a:buFont typeface="Symbol" panose="05050102010706020507" pitchFamily="18" charset="2"/>
              <a:buChar char="Þ"/>
            </a:pPr>
            <a:r>
              <a:rPr lang="fr-BE" dirty="0">
                <a:solidFill>
                  <a:schemeClr val="accent2"/>
                </a:solidFill>
              </a:rPr>
              <a:t>Effraction à la justice divine, infractions à la justice humaine</a:t>
            </a:r>
          </a:p>
          <a:p>
            <a:pPr>
              <a:buFont typeface="Symbol" panose="05050102010706020507" pitchFamily="18" charset="2"/>
              <a:buChar char="Þ"/>
            </a:pPr>
            <a:endParaRPr lang="fr-BE" dirty="0"/>
          </a:p>
          <a:p>
            <a:r>
              <a:rPr lang="fr-BE" b="1" dirty="0"/>
              <a:t>Un fondement: conviction que l’image de Dieu en chacun peut être révélée </a:t>
            </a:r>
          </a:p>
          <a:p>
            <a:pPr>
              <a:buFontTx/>
              <a:buChar char="-"/>
            </a:pPr>
            <a:r>
              <a:rPr lang="fr-BE" dirty="0"/>
              <a:t>la victime, restaurée dans sa dignité humaine</a:t>
            </a:r>
          </a:p>
          <a:p>
            <a:pPr>
              <a:buFontTx/>
              <a:buChar char="-"/>
            </a:pPr>
            <a:r>
              <a:rPr lang="fr-BE" dirty="0"/>
              <a:t>l’agresseur, conscientisé et encouragé à s’extraire du système violent dont il est prisonnier</a:t>
            </a:r>
          </a:p>
          <a:p>
            <a:pPr>
              <a:buFontTx/>
              <a:buChar char="-"/>
            </a:pPr>
            <a:r>
              <a:rPr lang="fr-BE" dirty="0"/>
              <a:t>les témoins indifférents/ impuissants devenant </a:t>
            </a:r>
            <a:r>
              <a:rPr lang="fr-BE" dirty="0" err="1"/>
              <a:t>co</a:t>
            </a:r>
            <a:r>
              <a:rPr lang="fr-BE" dirty="0"/>
              <a:t>-créateurs, ordonnateurs d’une réalité perturbée</a:t>
            </a:r>
          </a:p>
          <a:p>
            <a:pPr marL="0" indent="0">
              <a:buNone/>
            </a:pPr>
            <a:r>
              <a:rPr lang="fr-BE" dirty="0">
                <a:solidFill>
                  <a:schemeClr val="accent2"/>
                </a:solidFill>
              </a:rPr>
              <a:t>=&gt; Transformation du mode de fonctionnement </a:t>
            </a:r>
            <a:r>
              <a:rPr lang="fr-BE" dirty="0"/>
              <a:t>est visée</a:t>
            </a:r>
          </a:p>
        </p:txBody>
      </p:sp>
    </p:spTree>
    <p:extLst>
      <p:ext uri="{BB962C8B-B14F-4D97-AF65-F5344CB8AC3E}">
        <p14:creationId xmlns:p14="http://schemas.microsoft.com/office/powerpoint/2010/main" val="1089686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81192" y="703385"/>
            <a:ext cx="11029616" cy="1237957"/>
          </a:xfrm>
        </p:spPr>
        <p:txBody>
          <a:bodyPr>
            <a:normAutofit fontScale="90000"/>
          </a:bodyPr>
          <a:lstStyle/>
          <a:p>
            <a:r>
              <a:rPr lang="fr-BE" dirty="0"/>
              <a:t>Quels sont les ressorts de l’action non-violente, en tant qu’elle est assumée par des chrétiens?</a:t>
            </a:r>
            <a:br>
              <a:rPr lang="fr-BE" dirty="0">
                <a:solidFill>
                  <a:schemeClr val="accent2"/>
                </a:solidFill>
              </a:rPr>
            </a:br>
            <a:endParaRPr lang="fr-BE" dirty="0"/>
          </a:p>
        </p:txBody>
      </p:sp>
      <p:sp>
        <p:nvSpPr>
          <p:cNvPr id="3" name="Espace réservé du contenu 2"/>
          <p:cNvSpPr>
            <a:spLocks noGrp="1"/>
          </p:cNvSpPr>
          <p:nvPr>
            <p:ph idx="1"/>
          </p:nvPr>
        </p:nvSpPr>
        <p:spPr>
          <a:xfrm>
            <a:off x="581192" y="2180496"/>
            <a:ext cx="11029615" cy="4079627"/>
          </a:xfrm>
        </p:spPr>
        <p:txBody>
          <a:bodyPr>
            <a:normAutofit/>
          </a:bodyPr>
          <a:lstStyle/>
          <a:p>
            <a:pPr lvl="0">
              <a:buClr>
                <a:srgbClr val="DD8047"/>
              </a:buClr>
            </a:pPr>
            <a:r>
              <a:rPr lang="fr-BE" sz="2000" b="1" dirty="0">
                <a:solidFill>
                  <a:srgbClr val="775F55"/>
                </a:solidFill>
              </a:rPr>
              <a:t>Des modes d’action variés</a:t>
            </a:r>
          </a:p>
          <a:p>
            <a:pPr lvl="0">
              <a:buClr>
                <a:srgbClr val="DD8047"/>
              </a:buClr>
            </a:pPr>
            <a:endParaRPr lang="fr-BE" b="1" dirty="0">
              <a:solidFill>
                <a:srgbClr val="775F55"/>
              </a:solidFill>
            </a:endParaRPr>
          </a:p>
          <a:p>
            <a:pPr lvl="0">
              <a:buClr>
                <a:srgbClr val="DD8047"/>
              </a:buClr>
            </a:pPr>
            <a:endParaRPr lang="fr-BE" b="1" dirty="0">
              <a:solidFill>
                <a:srgbClr val="775F55"/>
              </a:solidFill>
            </a:endParaRPr>
          </a:p>
          <a:p>
            <a:pPr lvl="0">
              <a:buClr>
                <a:srgbClr val="DD8047"/>
              </a:buClr>
            </a:pPr>
            <a:endParaRPr lang="fr-BE" b="1" dirty="0">
              <a:solidFill>
                <a:srgbClr val="775F55"/>
              </a:solidFill>
            </a:endParaRPr>
          </a:p>
          <a:p>
            <a:pPr lvl="0">
              <a:buClr>
                <a:srgbClr val="DD8047"/>
              </a:buClr>
            </a:pPr>
            <a:endParaRPr lang="fr-BE" b="1" dirty="0">
              <a:solidFill>
                <a:srgbClr val="775F55"/>
              </a:solidFill>
            </a:endParaRPr>
          </a:p>
          <a:p>
            <a:pPr lvl="0">
              <a:buClr>
                <a:srgbClr val="DD8047"/>
              </a:buClr>
            </a:pPr>
            <a:endParaRPr lang="fr-BE" b="1" dirty="0">
              <a:solidFill>
                <a:srgbClr val="775F55"/>
              </a:solidFill>
            </a:endParaRPr>
          </a:p>
          <a:p>
            <a:pPr lvl="0">
              <a:buClr>
                <a:srgbClr val="DD8047"/>
              </a:buClr>
            </a:pPr>
            <a:endParaRPr lang="fr-BE" b="1" dirty="0">
              <a:solidFill>
                <a:srgbClr val="775F55"/>
              </a:solidFill>
            </a:endParaRPr>
          </a:p>
          <a:p>
            <a:pPr lvl="0">
              <a:buClr>
                <a:srgbClr val="DD8047"/>
              </a:buClr>
            </a:pPr>
            <a:endParaRPr lang="fr-BE" b="1" dirty="0">
              <a:solidFill>
                <a:srgbClr val="775F55"/>
              </a:solidFill>
            </a:endParaRPr>
          </a:p>
          <a:p>
            <a:pPr lvl="0">
              <a:buClr>
                <a:srgbClr val="DD8047"/>
              </a:buClr>
            </a:pPr>
            <a:endParaRPr lang="fr-BE" b="1" dirty="0">
              <a:solidFill>
                <a:srgbClr val="775F55"/>
              </a:solidFill>
            </a:endParaRPr>
          </a:p>
        </p:txBody>
      </p:sp>
      <p:sp>
        <p:nvSpPr>
          <p:cNvPr id="4" name="Rectangle 3"/>
          <p:cNvSpPr/>
          <p:nvPr/>
        </p:nvSpPr>
        <p:spPr>
          <a:xfrm rot="336153">
            <a:off x="4271954" y="2945692"/>
            <a:ext cx="774179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fr-FR" sz="5400" b="1" dirty="0">
                <a:ln/>
                <a:solidFill>
                  <a:schemeClr val="accent3"/>
                </a:solidFill>
              </a:rPr>
              <a:t>Lettres aux condamnés</a:t>
            </a:r>
            <a:endParaRPr lang="fr-FR" sz="5400" b="1" cap="none" spc="0" dirty="0">
              <a:ln/>
              <a:solidFill>
                <a:schemeClr val="accent3"/>
              </a:solidFill>
              <a:effectLst/>
            </a:endParaRPr>
          </a:p>
        </p:txBody>
      </p:sp>
      <p:sp>
        <p:nvSpPr>
          <p:cNvPr id="5" name="Rectangle 4"/>
          <p:cNvSpPr/>
          <p:nvPr/>
        </p:nvSpPr>
        <p:spPr>
          <a:xfrm rot="21410477">
            <a:off x="6079629" y="4937530"/>
            <a:ext cx="6827109" cy="1323439"/>
          </a:xfrm>
          <a:prstGeom prst="rect">
            <a:avLst/>
          </a:prstGeom>
          <a:noFill/>
        </p:spPr>
        <p:txBody>
          <a:bodyPr wrap="square" lIns="91440" tIns="45720" rIns="91440" bIns="45720">
            <a:spAutoFit/>
          </a:bodyPr>
          <a:lstStyle/>
          <a:p>
            <a:pPr algn="ctr"/>
            <a:r>
              <a:rPr lang="fr-BE" sz="4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Plaidoyer auprès des gouvernements</a:t>
            </a:r>
          </a:p>
        </p:txBody>
      </p:sp>
      <p:sp>
        <p:nvSpPr>
          <p:cNvPr id="6" name="Rectangle 5"/>
          <p:cNvSpPr/>
          <p:nvPr/>
        </p:nvSpPr>
        <p:spPr>
          <a:xfrm>
            <a:off x="4028662" y="3514589"/>
            <a:ext cx="4229620" cy="923330"/>
          </a:xfrm>
          <a:prstGeom prst="rect">
            <a:avLst/>
          </a:prstGeom>
          <a:noFill/>
        </p:spPr>
        <p:txBody>
          <a:bodyPr wrap="none" lIns="91440" tIns="45720" rIns="91440" bIns="45720">
            <a:spAutoFit/>
          </a:bodyPr>
          <a:lstStyle/>
          <a:p>
            <a:pPr algn="ctr"/>
            <a:r>
              <a:rPr lang="fr-BE"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Conférences</a:t>
            </a:r>
          </a:p>
        </p:txBody>
      </p:sp>
      <p:sp>
        <p:nvSpPr>
          <p:cNvPr id="7" name="Rectangle 6"/>
          <p:cNvSpPr/>
          <p:nvPr/>
        </p:nvSpPr>
        <p:spPr>
          <a:xfrm>
            <a:off x="388570" y="5678617"/>
            <a:ext cx="4741939" cy="769441"/>
          </a:xfrm>
          <a:prstGeom prst="rect">
            <a:avLst/>
          </a:prstGeom>
          <a:noFill/>
        </p:spPr>
        <p:txBody>
          <a:bodyPr wrap="none" lIns="91440" tIns="45720" rIns="91440" bIns="45720">
            <a:spAutoFit/>
          </a:bodyPr>
          <a:lstStyle/>
          <a:p>
            <a:pPr lvl="0">
              <a:buClr>
                <a:srgbClr val="DD8047"/>
              </a:buClr>
            </a:pPr>
            <a:r>
              <a:rPr lang="fr-BE" sz="4400" b="1" dirty="0">
                <a:ln w="22225">
                  <a:solidFill>
                    <a:schemeClr val="accent2"/>
                  </a:solidFill>
                  <a:prstDash val="solid"/>
                </a:ln>
                <a:solidFill>
                  <a:schemeClr val="accent2">
                    <a:lumMod val="40000"/>
                    <a:lumOff val="60000"/>
                  </a:schemeClr>
                </a:solidFill>
              </a:rPr>
              <a:t>Nuit des veilleurs</a:t>
            </a:r>
            <a:endParaRPr lang="fr-BE" sz="4400" b="1" dirty="0">
              <a:solidFill>
                <a:srgbClr val="775F55"/>
              </a:solidFill>
            </a:endParaRPr>
          </a:p>
        </p:txBody>
      </p:sp>
      <p:sp>
        <p:nvSpPr>
          <p:cNvPr id="8" name="Rectangle 7"/>
          <p:cNvSpPr/>
          <p:nvPr/>
        </p:nvSpPr>
        <p:spPr>
          <a:xfrm rot="21098756">
            <a:off x="-142660" y="3348366"/>
            <a:ext cx="4461443" cy="156966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fr-FR" sz="4800" b="1" cap="none" spc="0" dirty="0">
                <a:ln/>
                <a:solidFill>
                  <a:schemeClr val="accent4"/>
                </a:solidFill>
                <a:effectLst/>
              </a:rPr>
              <a:t>Rapports publics</a:t>
            </a:r>
          </a:p>
        </p:txBody>
      </p:sp>
      <p:sp>
        <p:nvSpPr>
          <p:cNvPr id="9" name="Rectangle 8"/>
          <p:cNvSpPr/>
          <p:nvPr/>
        </p:nvSpPr>
        <p:spPr>
          <a:xfrm>
            <a:off x="1869246" y="4343158"/>
            <a:ext cx="6017500" cy="1446550"/>
          </a:xfrm>
          <a:prstGeom prst="rect">
            <a:avLst/>
          </a:prstGeom>
          <a:noFill/>
        </p:spPr>
        <p:txBody>
          <a:bodyPr wrap="square" lIns="91440" tIns="45720" rIns="91440" bIns="45720">
            <a:spAutoFit/>
          </a:bodyPr>
          <a:lstStyle/>
          <a:p>
            <a:pPr algn="ctr"/>
            <a:r>
              <a:rPr lang="fr-FR" sz="4400" b="0" cap="none" spc="0" dirty="0">
                <a:ln w="0"/>
                <a:solidFill>
                  <a:schemeClr val="tx1"/>
                </a:solidFill>
                <a:effectLst>
                  <a:outerShdw blurRad="38100" dist="19050" dir="2700000" algn="tl" rotWithShape="0">
                    <a:schemeClr val="dk1">
                      <a:alpha val="40000"/>
                    </a:schemeClr>
                  </a:outerShdw>
                </a:effectLst>
              </a:rPr>
              <a:t>Célébrations </a:t>
            </a:r>
            <a:r>
              <a:rPr lang="fr-FR" sz="4400" b="0" cap="none" spc="0" dirty="0" err="1">
                <a:ln w="0"/>
                <a:solidFill>
                  <a:schemeClr val="tx1"/>
                </a:solidFill>
                <a:effectLst>
                  <a:outerShdw blurRad="38100" dist="19050" dir="2700000" algn="tl" rotWithShape="0">
                    <a:schemeClr val="dk1">
                      <a:alpha val="40000"/>
                    </a:schemeClr>
                  </a:outerShdw>
                </a:effectLst>
              </a:rPr>
              <a:t>oecuméniques</a:t>
            </a:r>
            <a:endParaRPr lang="fr-FR" sz="4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582720" y="1931540"/>
            <a:ext cx="6760184"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Vérification des faits</a:t>
            </a:r>
          </a:p>
        </p:txBody>
      </p:sp>
    </p:spTree>
    <p:extLst>
      <p:ext uri="{BB962C8B-B14F-4D97-AF65-F5344CB8AC3E}">
        <p14:creationId xmlns:p14="http://schemas.microsoft.com/office/powerpoint/2010/main" val="1587901829"/>
      </p:ext>
    </p:extLst>
  </p:cSld>
  <p:clrMapOvr>
    <a:masterClrMapping/>
  </p:clrMapOvr>
</p:sld>
</file>

<file path=ppt/theme/theme1.xml><?xml version="1.0" encoding="utf-8"?>
<a:theme xmlns:a="http://schemas.openxmlformats.org/drawingml/2006/main" name="Dividende">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TM03457464[[fn=Dividende]]</Template>
  <TotalTime>938</TotalTime>
  <Words>863</Words>
  <Application>Microsoft Office PowerPoint</Application>
  <PresentationFormat>Grand écran</PresentationFormat>
  <Paragraphs>132</Paragraphs>
  <Slides>13</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AngsanaUPC</vt:lpstr>
      <vt:lpstr>Calibri</vt:lpstr>
      <vt:lpstr>Gill Sans MT</vt:lpstr>
      <vt:lpstr>Symbol</vt:lpstr>
      <vt:lpstr>Wingdings 2</vt:lpstr>
      <vt:lpstr>Dividende</vt:lpstr>
      <vt:lpstr>  La NON-VIoLENCE,   UNE PRATIQUE CHRETIENNE  POUR AUJOURD’HUI </vt:lpstr>
      <vt:lpstr>PLAN de l’EXPOSE</vt:lpstr>
      <vt:lpstr>Pourquoi l’ACAT ACTION des CHRETIENS pour l’ABOLITION DE LA TORTURE</vt:lpstr>
      <vt:lpstr>METHODOLOGIE</vt:lpstr>
      <vt:lpstr>METHODOLOGIE</vt:lpstr>
      <vt:lpstr>L’ACAT Belgique FRANCOPHONE – quelques faits</vt:lpstr>
      <vt:lpstr>STATUTS</vt:lpstr>
      <vt:lpstr>Quels sont les ressorts de l’action non-violente, en tant qu’elle est assumée par des chrétiens? </vt:lpstr>
      <vt:lpstr>Quels sont les ressorts de l’action non-violente, en tant qu’elle est assumée par des chrétiens? </vt:lpstr>
      <vt:lpstr>Quels sont les ressorts de l’action non-violente, en tant qu’elle est assumée par des chrétiens? </vt:lpstr>
      <vt:lpstr>Quels sont les ressorts de l’action non-violente, en tant qu’elle est assumée par des chrétiens?</vt:lpstr>
      <vt:lpstr>Quels sont les ressorts de l’action non-violente, en tant qu’elle est assumée par des chrétiens?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Pacifisme chrétien</dc:title>
  <dc:creator>Claire Guénon des Mesnards</dc:creator>
  <cp:lastModifiedBy>Claire Guénon des Mesnards</cp:lastModifiedBy>
  <cp:revision>125</cp:revision>
  <dcterms:created xsi:type="dcterms:W3CDTF">2017-03-22T16:42:20Z</dcterms:created>
  <dcterms:modified xsi:type="dcterms:W3CDTF">2017-05-14T15:16:01Z</dcterms:modified>
</cp:coreProperties>
</file>