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3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7649640" cy="6855840"/>
          </a:xfrm>
          <a:custGeom>
            <a:avLst/>
            <a:gdLst/>
            <a:ahLst/>
            <a:rect l="l" t="t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1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698200"/>
            <a:ext cx="6260040" cy="4157640"/>
          </a:xfrm>
          <a:custGeom>
            <a:avLst/>
            <a:gdLst/>
            <a:ahLst/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62480" y="1028160"/>
            <a:ext cx="2607120" cy="2463480"/>
          </a:xfrm>
          <a:custGeom>
            <a:avLst/>
            <a:gdLst/>
            <a:ah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Bildplatzhalter 8" descr="Ein Bild, das Text enthält.&#10;&#10;Mit sehr hoher Zuverlässigkeit generierte Beschreibung"/>
          <p:cNvPicPr/>
          <p:nvPr/>
        </p:nvPicPr>
        <p:blipFill>
          <a:blip r:embed="rId1"/>
          <a:srcRect l="1762" t="0" r="1762" b="0"/>
          <a:stretch/>
        </p:blipFill>
        <p:spPr>
          <a:xfrm>
            <a:off x="1902240" y="0"/>
            <a:ext cx="10287720" cy="685728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1"/>
          <p:cNvSpPr/>
          <p:nvPr/>
        </p:nvSpPr>
        <p:spPr>
          <a:xfrm rot="16200000">
            <a:off x="-1571040" y="1565280"/>
            <a:ext cx="5417280" cy="22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Skill profile template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840120" y="2651760"/>
            <a:ext cx="3747600" cy="4021560"/>
          </a:xfrm>
          <a:prstGeom prst="rect">
            <a:avLst/>
          </a:prstGeom>
          <a:solidFill>
            <a:srgbClr val="ffffff"/>
          </a:solidFill>
          <a:ln w="2844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7791480" y="376200"/>
            <a:ext cx="4345560" cy="6412320"/>
          </a:xfrm>
          <a:prstGeom prst="rect">
            <a:avLst/>
          </a:prstGeom>
          <a:solidFill>
            <a:srgbClr val="ffffff"/>
          </a:solidFill>
          <a:ln w="2844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3845880" y="392040"/>
            <a:ext cx="3697920" cy="2122560"/>
          </a:xfrm>
          <a:prstGeom prst="rect">
            <a:avLst/>
          </a:prstGeom>
          <a:solidFill>
            <a:srgbClr val="ffffff"/>
          </a:solidFill>
          <a:ln w="2844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3797280" y="458640"/>
            <a:ext cx="3750120" cy="2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ad"/>
                </a:solidFill>
                <a:latin typeface="Calibri"/>
                <a:ea typeface="DejaVu Sans"/>
              </a:rPr>
              <a:t>Education, Branch and Customer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63320" y="4902120"/>
            <a:ext cx="302148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Language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63320" y="3457440"/>
            <a:ext cx="302148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463320" y="3737880"/>
            <a:ext cx="291240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478800" y="5186160"/>
            <a:ext cx="30214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3874320" y="4353120"/>
            <a:ext cx="3675240" cy="18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Languages:</a:t>
            </a:r>
            <a:r>
              <a:rPr b="0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C++, Qt, Ada, Python, bash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Tools 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Doxygen, docker, Virtual Machine, QAC, cppcheck, Valgrid, gdb, MS Project, …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Methodology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 : Scrum, Agile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Coding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Standards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: Object Oriented Development, MISRA-C...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Configuration Management: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cmake, git, subversion, Jira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Requirement Management:</a:t>
            </a:r>
            <a:r>
              <a:rPr b="0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DOORS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Design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: MBSE, UML, Argo UML, Enterprise Architect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Operating system: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9039960" y="6478560"/>
            <a:ext cx="274104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EAE2DAB1-72BF-4227-96A4-ADA9E736CDD3}" type="datetime1">
              <a:rPr b="0" lang="en-US" sz="800" spc="-1" strike="noStrike">
                <a:solidFill>
                  <a:srgbClr val="8b8b8b"/>
                </a:solidFill>
                <a:latin typeface="Calibri"/>
                <a:ea typeface="DejaVu Sans"/>
              </a:rPr>
              <a:t>10/07/2024</a:t>
            </a:fld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93" name="Table 12"/>
          <p:cNvGraphicFramePr/>
          <p:nvPr/>
        </p:nvGraphicFramePr>
        <p:xfrm>
          <a:off x="3906360" y="734400"/>
          <a:ext cx="3650040" cy="1700280"/>
        </p:xfrm>
        <a:graphic>
          <a:graphicData uri="http://schemas.openxmlformats.org/drawingml/2006/table">
            <a:tbl>
              <a:tblPr/>
              <a:tblGrid>
                <a:gridCol w="766800"/>
                <a:gridCol w="2883240"/>
              </a:tblGrid>
              <a:tr h="360360">
                <a:tc>
                  <a:txBody>
                    <a:bodyPr lIns="45720" rIns="45720" anchor="t">
                      <a:noAutofit/>
                    </a:bodyPr>
                    <a:p>
                      <a:pPr>
                        <a:lnSpc>
                          <a:spcPct val="90000"/>
                        </a:lnSpc>
                        <a:spcAft>
                          <a:spcPts val="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Since 1999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99"/>
                        </a:spcAft>
                        <a:buNone/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Altran , Consultant (France, Bekgium, UK, Germany...)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7960">
                <a:tc>
                  <a:txBody>
                    <a:bodyPr lIns="45720" rIns="45720" anchor="t">
                      <a:noAutofit/>
                    </a:bodyPr>
                    <a:p>
                      <a:pPr>
                        <a:lnSpc>
                          <a:spcPct val="90000"/>
                        </a:lnSpc>
                        <a:spcAft>
                          <a:spcPts val="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1994 - 1999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SDI, (Paris) Consultant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3280">
                <a:tc>
                  <a:txBody>
                    <a:bodyPr lIns="45720" rIns="45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1993 - 1994 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	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99"/>
                        </a:spcAft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DCN Paris, Nuclear Safety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7080">
                <a:tc>
                  <a:txBody>
                    <a:bodyPr lIns="45720" rIns="45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1991 - 1993 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	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Graduated (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Diplôme d’Ingénieur, the French </a:t>
                      </a:r>
                      <a:r>
                        <a:rPr b="0" lang="de-DE" sz="900" spc="-1" strike="noStrike" u="sng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DejaVu Sans"/>
                        </a:rPr>
                        <a:t>Master’s degree in Engineering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)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from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ENSTA ParisTech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,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École Nationale Supérieure de Techniques Avancée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CustomShape 13"/>
          <p:cNvSpPr/>
          <p:nvPr/>
        </p:nvSpPr>
        <p:spPr>
          <a:xfrm>
            <a:off x="3942720" y="3283920"/>
            <a:ext cx="36694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ad"/>
                </a:solidFill>
                <a:latin typeface="Calibri"/>
                <a:ea typeface="DejaVu Sans"/>
              </a:rPr>
              <a:t>Competences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70ad"/>
                </a:solidFill>
                <a:latin typeface="Calibri"/>
                <a:ea typeface="Noto Sans CJK SC"/>
              </a:rPr>
              <a:t>As a software architect working in the field of embedded systems (</a:t>
            </a:r>
            <a:r>
              <a:rPr b="0" lang="en-US" sz="1200" spc="-1" strike="noStrike">
                <a:solidFill>
                  <a:srgbClr val="0070ad"/>
                </a:solidFill>
                <a:latin typeface="Calibri"/>
                <a:ea typeface="DejaVu Sans"/>
              </a:rPr>
              <a:t>medical equipment, car, train, plane, satellite, ...) for more than 20 years, I am enthusiastic about designing, developing, testing and maintaining high quality complex systems.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431280" y="5779800"/>
            <a:ext cx="356940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More than 30 years of experience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 Embedded software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7843320" y="783360"/>
            <a:ext cx="4338360" cy="56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Software Architect : 12 years of experiences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Software Developer : more than 20 years of experiences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Project Management : 4 years of experiences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Roles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Software Architect and Developer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Industries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Medical Devices, Automotive, Railroad,  Airplanes…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Projects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Heine Optotechnik, BMW, Bosh, Bombardier…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Responsibilities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Architecture, Object-Oriented Development, Team Management, sharing knowledge…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Role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Software Architect</a:t>
            </a:r>
            <a:br>
              <a:rPr sz="1800"/>
            </a:b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Industry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Automotive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Project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Mdf4 reader and interpreter software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Responsibility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Architecture for multiple executable, software quality and performance improvement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Role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Project Management</a:t>
            </a:r>
            <a:br>
              <a:rPr sz="1800"/>
            </a:b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Industry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Multi Platform Embedded Software (Automotive)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Project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Update the project management of the BMW simulator SPIDER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Responsibility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Conception and implementation of modern (cmake) software management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Role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Software Developer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Industry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Automotive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Project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BMW Connectivity Device Manager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Responsibility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Low-level module requirement, coding and testing (USB, Wifi)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Role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Software Architect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Industry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Automotive</a:t>
            </a:r>
            <a:br>
              <a:rPr sz="1800"/>
            </a:b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Project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BMW i8 Mirror Camera System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70ad"/>
                </a:solidFill>
                <a:latin typeface="Calibri"/>
                <a:ea typeface="DejaVu Sans"/>
              </a:rPr>
              <a:t>Responsibility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: Software Architecture, software quality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7832520" y="392040"/>
            <a:ext cx="381384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70ad"/>
                </a:solidFill>
                <a:latin typeface="Calibri"/>
                <a:ea typeface="DejaVu Sans"/>
              </a:rPr>
              <a:t>Work Experience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LibreOffice/7.3.7.2$Linux_X86_64 LibreOffice_project/30$Build-2</Application>
  <AppVersion>15.0000</AppVersion>
  <Company>Capgemini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2019-04-30T08:25:02Z</dcterms:created>
  <dc:creator>Vaka, Vasu Babu</dc:creator>
  <dc:description/>
  <dc:language>en-US</dc:language>
  <cp:lastModifiedBy/>
  <dcterms:modified xsi:type="dcterms:W3CDTF">2024-10-07T13:02:48Z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0x010100C11AB6CBE7CCA847897CCFB562565E39</vt:lpwstr>
  </property>
  <property fmtid="{D5CDD505-2E9C-101B-9397-08002B2CF9AE}" pid="3" name="HiddenSlides">
    <vt:r8>0</vt:r8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r8>2</vt:r8>
  </property>
</Properties>
</file>