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embeddings/oleObject1.bin" ContentType="application/vnd.openxmlformats-officedocument.oleObject"/>
  <Override PartName="/ppt/media/image1.wmf" ContentType="image/x-wmf"/>
  <Override PartName="/ppt/media/image2.png" ContentType="image/png"/>
  <Override PartName="/ppt/media/image3.png" ContentType="image/png"/>
  <Override PartName="/ppt/media/image4.wmf" ContentType="image/x-wmf"/>
  <Override PartName="/ppt/media/image5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dt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ftr" idx="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D77D8F8-1A2F-462B-92E1-A800748AE20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C39115-C9C6-4CA6-AC04-BE71F89C1FB2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8009C6-8BAB-4902-B6C0-060BD2BA846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A32C68-C5AC-4C81-A41A-96A962C1B060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DF38F2-8D37-4CF0-BED0-C866F07B008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6685BA-48F0-412B-B105-2ACA7EDC6B67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C84BF2-A884-4457-AD6F-74E4A4BCFFD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73E82C-3ED9-4603-9FFE-5190809DB829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11E247-398F-44EF-AAF5-5898A792C586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68F2433-CCB9-430C-B0B6-E26C5B09438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F3F01FF-4E64-4008-A54A-CB077559E104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C9F2BA8-0804-4B15-A85A-F49437C67E20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113FAD9-2CFF-44E6-87F8-4A9BC1004478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4E1468C-84D3-4E70-9737-C3CDDF2176E5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552F9AB-A601-4648-9073-1633748C80D8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EE05C54-A645-4285-B10E-06C01D359E2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E5911A-390D-45DE-BF21-4F3216F5CB1A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105CEBA-D8CA-4D5A-82FB-D00B7D50DCF1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AFA6E13-EC7B-4D7D-8AD1-FDBE67B65E97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DE4C298-22FD-4645-B75A-342A117BFB8E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55F7EC3-AAF3-402B-BE6E-24CD9B7E8348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9001ECF-FA5D-4F0A-850F-D36103775A5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F568CC-4CB3-4974-A0A1-E80D523BDF0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B7E9C7-258A-434A-BEBB-80624A79268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18A61A-CE48-4756-B56D-8E9767EAF027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62E494-E775-4AF1-AC27-1B3D816848CB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64DEE4-24A5-42EB-8D05-278C52FEFA9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E4C343-14F3-4E97-833F-0B4C7F5AAB0A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E95E52-0551-4362-97F2-53B3081CA8E1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1.w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4.wm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0" name="Object 30"/>
          <p:cNvGraphicFramePr/>
          <p:nvPr/>
        </p:nvGraphicFramePr>
        <p:xfrm>
          <a:off x="1440" y="1440"/>
          <a:ext cx="720" cy="720"/>
        </p:xfrm>
        <a:graphic>
          <a:graphicData uri="http://schemas.openxmlformats.org/presentationml/2006/ole">
            <p:oleObj progId="TCLayout.ActiveDocument.1" r:id="rId2" spid="">
              <p:embed/>
              <p:pic>
                <p:nvPicPr>
                  <p:cNvPr id="1" name="Object 30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440" y="1440"/>
                    <a:ext cx="720" cy="7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pic>
        <p:nvPicPr>
          <p:cNvPr id="2" name="Graphic 4" descr=""/>
          <p:cNvPicPr/>
          <p:nvPr/>
        </p:nvPicPr>
        <p:blipFill>
          <a:blip r:embed="rId4"/>
          <a:srcRect l="81836" t="-4712" r="0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 w="0">
            <a:noFill/>
          </a:ln>
        </p:spPr>
      </p:pic>
      <p:sp>
        <p:nvSpPr>
          <p:cNvPr id="3" name="Conector reto 49"/>
          <p:cNvSpPr/>
          <p:nvPr/>
        </p:nvSpPr>
        <p:spPr>
          <a:xfrm flipV="1">
            <a:off x="11568600" y="6587640"/>
            <a:ext cx="360" cy="155520"/>
          </a:xfrm>
          <a:prstGeom prst="line">
            <a:avLst/>
          </a:prstGeom>
          <a:ln cap="rnd" w="12700">
            <a:solidFill>
              <a:srgbClr val="12abd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TextBoxFileName"/>
          <p:cNvSpPr/>
          <p:nvPr/>
        </p:nvSpPr>
        <p:spPr>
          <a:xfrm>
            <a:off x="407880" y="6555960"/>
            <a:ext cx="3059280" cy="2188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da-DK" sz="800" spc="-1" strike="noStrike">
                <a:solidFill>
                  <a:srgbClr val="0070ad"/>
                </a:solidFill>
                <a:latin typeface="Verdana"/>
                <a:ea typeface="DejaVu Sans"/>
              </a:rPr>
              <a:t>1788316_EN_EN_OP_MLGO.pptx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" name="CapgeminiBox" hidden="1"/>
          <p:cNvSpPr/>
          <p:nvPr/>
        </p:nvSpPr>
        <p:spPr>
          <a:xfrm>
            <a:off x="-2232360" y="18720"/>
            <a:ext cx="223164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DejaVu Sans"/>
              </a:rPr>
              <a:t>Capgemini Global V8.0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" name="Freeform: Shape 11"/>
          <p:cNvSpPr/>
          <p:nvPr/>
        </p:nvSpPr>
        <p:spPr>
          <a:xfrm>
            <a:off x="0" y="2698200"/>
            <a:ext cx="6261480" cy="4159080"/>
          </a:xfrm>
          <a:custGeom>
            <a:avLst/>
            <a:gdLst/>
            <a:ahLst/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Oval 20"/>
          <p:cNvSpPr/>
          <p:nvPr/>
        </p:nvSpPr>
        <p:spPr>
          <a:xfrm>
            <a:off x="407880" y="1124640"/>
            <a:ext cx="2374920" cy="2303640"/>
          </a:xfrm>
          <a:custGeom>
            <a:avLst/>
            <a:gdLst/>
            <a:ah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Capgemini Logo" descr=""/>
          <p:cNvPicPr/>
          <p:nvPr/>
        </p:nvPicPr>
        <p:blipFill>
          <a:blip r:embed="rId5"/>
          <a:stretch/>
        </p:blipFill>
        <p:spPr>
          <a:xfrm>
            <a:off x="9685800" y="188640"/>
            <a:ext cx="2285640" cy="51156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ftr" idx="1"/>
          </p:nvPr>
        </p:nvSpPr>
        <p:spPr>
          <a:xfrm>
            <a:off x="9324000" y="6555600"/>
            <a:ext cx="2223000" cy="21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800" spc="-1" strike="noStrike">
                <a:solidFill>
                  <a:srgbClr val="767676"/>
                </a:solidFill>
                <a:latin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767676"/>
                </a:solidFill>
                <a:latin typeface="Verdana"/>
              </a:rPr>
              <a:t>&lt;footer&gt;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2"/>
          </p:nvPr>
        </p:nvSpPr>
        <p:spPr>
          <a:xfrm>
            <a:off x="11783880" y="6555600"/>
            <a:ext cx="123120" cy="21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767676"/>
                </a:solidFill>
                <a:latin typeface="Verdana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12EF419F-FB3C-4C79-8597-9DB981E6B205}" type="slidenum">
              <a:rPr b="0" lang="en-US" sz="800" spc="-1" strike="noStrike">
                <a:solidFill>
                  <a:srgbClr val="767676"/>
                </a:solidFill>
                <a:latin typeface="Verdana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</a:t>
            </a:r>
            <a:r>
              <a:rPr b="0" lang="en-US" sz="3200" spc="-1" strike="noStrike">
                <a:latin typeface="Arial"/>
              </a:rPr>
              <a:t>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</a:t>
            </a:r>
            <a:r>
              <a:rPr b="0" lang="en-US" sz="2800" spc="-1" strike="noStrike">
                <a:latin typeface="Arial"/>
              </a:rPr>
              <a:t>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</a:t>
            </a:r>
            <a:r>
              <a:rPr b="0" lang="en-US" sz="2400" spc="-1" strike="noStrike">
                <a:latin typeface="Arial"/>
              </a:rPr>
              <a:t>Outline </a:t>
            </a:r>
            <a:r>
              <a:rPr b="0" lang="en-US" sz="2400" spc="-1" strike="noStrike">
                <a:latin typeface="Arial"/>
              </a:rPr>
              <a:t>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</a:t>
            </a:r>
            <a:r>
              <a:rPr b="0" lang="en-US" sz="2000" spc="-1" strike="noStrike">
                <a:latin typeface="Arial"/>
              </a:rPr>
              <a:t>th </a:t>
            </a:r>
            <a:r>
              <a:rPr b="0" lang="en-US" sz="2000" spc="-1" strike="noStrike">
                <a:latin typeface="Arial"/>
              </a:rPr>
              <a:t>Out</a:t>
            </a:r>
            <a:r>
              <a:rPr b="0" lang="en-US" sz="2000" spc="-1" strike="noStrike">
                <a:latin typeface="Arial"/>
              </a:rPr>
              <a:t>line </a:t>
            </a:r>
            <a:r>
              <a:rPr b="0" lang="en-US" sz="2000" spc="-1" strike="noStrike">
                <a:latin typeface="Arial"/>
              </a:rPr>
              <a:t>Lev</a:t>
            </a:r>
            <a:r>
              <a:rPr b="0" lang="en-US" sz="2000" spc="-1" strike="noStrike">
                <a:latin typeface="Arial"/>
              </a:rPr>
              <a:t>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ct 30"/>
          <p:cNvGraphicFramePr/>
          <p:nvPr/>
        </p:nvGraphicFramePr>
        <p:xfrm>
          <a:off x="1440" y="1440"/>
          <a:ext cx="720" cy="720"/>
        </p:xfrm>
        <a:graphic>
          <a:graphicData uri="http://schemas.openxmlformats.org/presentationml/2006/ole">
            <p:oleObj r:id="rId2" spid="">
              <p:embed/>
              <p:pic>
                <p:nvPicPr>
                  <p:cNvPr id="50" name="Object 30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440" y="1440"/>
                    <a:ext cx="720" cy="7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pic>
        <p:nvPicPr>
          <p:cNvPr id="51" name="Graphic 4" descr=""/>
          <p:cNvPicPr/>
          <p:nvPr/>
        </p:nvPicPr>
        <p:blipFill>
          <a:blip r:embed="rId4"/>
          <a:srcRect l="81836" t="-4712" r="0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 w="0">
            <a:noFill/>
          </a:ln>
        </p:spPr>
      </p:pic>
      <p:sp>
        <p:nvSpPr>
          <p:cNvPr id="52" name="Conector reto 49"/>
          <p:cNvSpPr/>
          <p:nvPr/>
        </p:nvSpPr>
        <p:spPr>
          <a:xfrm flipV="1">
            <a:off x="11568600" y="6587640"/>
            <a:ext cx="360" cy="155520"/>
          </a:xfrm>
          <a:prstGeom prst="line">
            <a:avLst/>
          </a:prstGeom>
          <a:ln cap="rnd" w="12700">
            <a:solidFill>
              <a:srgbClr val="12abd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TextBoxFileName"/>
          <p:cNvSpPr/>
          <p:nvPr/>
        </p:nvSpPr>
        <p:spPr>
          <a:xfrm>
            <a:off x="407880" y="6555960"/>
            <a:ext cx="3059280" cy="2188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da-DK" sz="800" spc="-1" strike="noStrike">
                <a:solidFill>
                  <a:srgbClr val="0070ad"/>
                </a:solidFill>
                <a:latin typeface="Verdana"/>
                <a:ea typeface="DejaVu Sans"/>
              </a:rPr>
              <a:t>1788316_EN_EN_OP_MLGO.pptx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4" name="CapgeminiBox" hidden="1"/>
          <p:cNvSpPr/>
          <p:nvPr/>
        </p:nvSpPr>
        <p:spPr>
          <a:xfrm>
            <a:off x="-2232360" y="18720"/>
            <a:ext cx="223164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DejaVu Sans"/>
              </a:rPr>
              <a:t>Capgemini Global V8.0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" name="Freeform: Shape 11"/>
          <p:cNvSpPr/>
          <p:nvPr/>
        </p:nvSpPr>
        <p:spPr>
          <a:xfrm>
            <a:off x="0" y="2698200"/>
            <a:ext cx="6261480" cy="4159080"/>
          </a:xfrm>
          <a:custGeom>
            <a:avLst/>
            <a:gdLst/>
            <a:ahLst/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Oval 20"/>
          <p:cNvSpPr/>
          <p:nvPr/>
        </p:nvSpPr>
        <p:spPr>
          <a:xfrm>
            <a:off x="407880" y="1124640"/>
            <a:ext cx="2374920" cy="2303640"/>
          </a:xfrm>
          <a:custGeom>
            <a:avLst/>
            <a:gdLst/>
            <a:ah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" name="Capgemini Logo" descr=""/>
          <p:cNvPicPr/>
          <p:nvPr/>
        </p:nvPicPr>
        <p:blipFill>
          <a:blip r:embed="rId5"/>
          <a:stretch/>
        </p:blipFill>
        <p:spPr>
          <a:xfrm>
            <a:off x="9685800" y="188640"/>
            <a:ext cx="2285640" cy="511560"/>
          </a:xfrm>
          <a:prstGeom prst="rect">
            <a:avLst/>
          </a:prstGeom>
          <a:ln w="0">
            <a:noFill/>
          </a:ln>
        </p:spPr>
      </p:pic>
      <p:sp>
        <p:nvSpPr>
          <p:cNvPr id="58" name="PlaceHolder 1"/>
          <p:cNvSpPr>
            <a:spLocks noGrp="1"/>
          </p:cNvSpPr>
          <p:nvPr>
            <p:ph type="ftr" idx="3"/>
          </p:nvPr>
        </p:nvSpPr>
        <p:spPr>
          <a:xfrm>
            <a:off x="9324000" y="6555600"/>
            <a:ext cx="2223000" cy="21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800" spc="-1" strike="noStrike">
                <a:solidFill>
                  <a:srgbClr val="767676"/>
                </a:solidFill>
                <a:latin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767676"/>
                </a:solidFill>
                <a:latin typeface="Verdana"/>
              </a:rPr>
              <a:t>&lt;footer&gt;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ldNum" idx="4"/>
          </p:nvPr>
        </p:nvSpPr>
        <p:spPr>
          <a:xfrm>
            <a:off x="11783880" y="6555600"/>
            <a:ext cx="123120" cy="21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767676"/>
                </a:solidFill>
                <a:latin typeface="Verdana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05EB687E-D4F7-493F-8B01-61F385E49658}" type="slidenum">
              <a:rPr b="0" lang="en-US" sz="800" spc="-1" strike="noStrike">
                <a:solidFill>
                  <a:srgbClr val="767676"/>
                </a:solidFill>
                <a:latin typeface="Verdana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</a:t>
            </a:r>
            <a:r>
              <a:rPr b="0" lang="en-US" sz="3200" spc="-1" strike="noStrike">
                <a:latin typeface="Arial"/>
              </a:rPr>
              <a:t>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</a:t>
            </a:r>
            <a:r>
              <a:rPr b="0" lang="en-US" sz="2800" spc="-1" strike="noStrike">
                <a:latin typeface="Arial"/>
              </a:rPr>
              <a:t>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</a:t>
            </a:r>
            <a:r>
              <a:rPr b="0" lang="en-US" sz="2400" spc="-1" strike="noStrike">
                <a:latin typeface="Arial"/>
              </a:rPr>
              <a:t>Outline </a:t>
            </a:r>
            <a:r>
              <a:rPr b="0" lang="en-US" sz="2400" spc="-1" strike="noStrike">
                <a:latin typeface="Arial"/>
              </a:rPr>
              <a:t>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</a:t>
            </a:r>
            <a:r>
              <a:rPr b="0" lang="en-US" sz="2000" spc="-1" strike="noStrike">
                <a:latin typeface="Arial"/>
              </a:rPr>
              <a:t>th </a:t>
            </a:r>
            <a:r>
              <a:rPr b="0" lang="en-US" sz="2000" spc="-1" strike="noStrike">
                <a:latin typeface="Arial"/>
              </a:rPr>
              <a:t>Out</a:t>
            </a:r>
            <a:r>
              <a:rPr b="0" lang="en-US" sz="2000" spc="-1" strike="noStrike">
                <a:latin typeface="Arial"/>
              </a:rPr>
              <a:t>line </a:t>
            </a:r>
            <a:r>
              <a:rPr b="0" lang="en-US" sz="2000" spc="-1" strike="noStrike">
                <a:latin typeface="Arial"/>
              </a:rPr>
              <a:t>Lev</a:t>
            </a:r>
            <a:r>
              <a:rPr b="0" lang="en-US" sz="2000" spc="-1" strike="noStrike">
                <a:latin typeface="Arial"/>
              </a:rPr>
              <a:t>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 Placeholder 17"/>
          <p:cNvSpPr/>
          <p:nvPr/>
        </p:nvSpPr>
        <p:spPr>
          <a:xfrm>
            <a:off x="3529080" y="908640"/>
            <a:ext cx="4067280" cy="5472000"/>
          </a:xfrm>
          <a:prstGeom prst="rect">
            <a:avLst/>
          </a:prstGeom>
          <a:solidFill>
            <a:schemeClr val="bg1"/>
          </a:solidFill>
          <a:ln w="28575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Text Placeholder 17"/>
          <p:cNvSpPr/>
          <p:nvPr/>
        </p:nvSpPr>
        <p:spPr>
          <a:xfrm>
            <a:off x="7707960" y="914400"/>
            <a:ext cx="4219920" cy="5466240"/>
          </a:xfrm>
          <a:prstGeom prst="rect">
            <a:avLst/>
          </a:prstGeom>
          <a:solidFill>
            <a:schemeClr val="bg1"/>
          </a:solidFill>
          <a:ln w="28575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PlaceHolder 1"/>
          <p:cNvSpPr>
            <a:spLocks noGrp="1"/>
          </p:cNvSpPr>
          <p:nvPr>
            <p:ph/>
          </p:nvPr>
        </p:nvSpPr>
        <p:spPr>
          <a:xfrm>
            <a:off x="7747920" y="914400"/>
            <a:ext cx="4175640" cy="41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12abdb"/>
                </a:solidFill>
                <a:latin typeface="Verdana"/>
              </a:rPr>
              <a:t>Experience (1/4)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584160" y="959760"/>
            <a:ext cx="3959280" cy="41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12abdb"/>
                </a:solidFill>
                <a:latin typeface="Verdana"/>
              </a:rPr>
              <a:t>Education &amp; Employment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07880" y="5580720"/>
            <a:ext cx="3022920" cy="3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ffffff"/>
                </a:solidFill>
                <a:latin typeface="Verdana"/>
              </a:rPr>
              <a:t>Languages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07880" y="3601800"/>
            <a:ext cx="3022920" cy="41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Grosjean Nicolas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407880" y="4038120"/>
            <a:ext cx="3022920" cy="5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Software Architect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1" name="PlaceHolder 6"/>
          <p:cNvSpPr>
            <a:spLocks noGrp="1"/>
          </p:cNvSpPr>
          <p:nvPr>
            <p:ph/>
          </p:nvPr>
        </p:nvSpPr>
        <p:spPr>
          <a:xfrm>
            <a:off x="407880" y="5913360"/>
            <a:ext cx="3022920" cy="5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French(native), English (fluent), German(B2)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PlaceHolder 7"/>
          <p:cNvSpPr>
            <a:spLocks noGrp="1"/>
          </p:cNvSpPr>
          <p:nvPr>
            <p:ph/>
          </p:nvPr>
        </p:nvSpPr>
        <p:spPr>
          <a:xfrm>
            <a:off x="3584160" y="2559960"/>
            <a:ext cx="3959280" cy="41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12abdb"/>
                </a:solidFill>
                <a:latin typeface="Verdana"/>
              </a:rPr>
              <a:t>Qualification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PlaceHolder 8"/>
          <p:cNvSpPr>
            <a:spLocks noGrp="1"/>
          </p:cNvSpPr>
          <p:nvPr>
            <p:ph/>
          </p:nvPr>
        </p:nvSpPr>
        <p:spPr>
          <a:xfrm>
            <a:off x="407880" y="4484520"/>
            <a:ext cx="3022920" cy="3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ffffff"/>
                </a:solidFill>
                <a:latin typeface="Verdana"/>
              </a:rPr>
              <a:t>Key Competencies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4" name="PlaceHolder 9"/>
          <p:cNvSpPr>
            <a:spLocks noGrp="1"/>
          </p:cNvSpPr>
          <p:nvPr>
            <p:ph/>
          </p:nvPr>
        </p:nvSpPr>
        <p:spPr>
          <a:xfrm>
            <a:off x="408960" y="4833360"/>
            <a:ext cx="3021840" cy="5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Software Development, Integration, </a:t>
            </a: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test &amp; validation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5" name="PlaceHolder 10"/>
          <p:cNvSpPr>
            <a:spLocks noGrp="1"/>
          </p:cNvSpPr>
          <p:nvPr>
            <p:ph/>
          </p:nvPr>
        </p:nvSpPr>
        <p:spPr>
          <a:xfrm>
            <a:off x="3575880" y="4114800"/>
            <a:ext cx="3960000" cy="21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260280" indent="-170280">
              <a:lnSpc>
                <a:spcPct val="100000"/>
              </a:lnSpc>
              <a:spcBef>
                <a:spcPts val="601"/>
              </a:spcBef>
              <a:buClr>
                <a:srgbClr val="92d050"/>
              </a:buClr>
              <a:buFont typeface="Wingdings" charset="2"/>
              <a:buChar char=""/>
            </a:pPr>
            <a:r>
              <a:rPr b="1" lang="en-US" sz="1050" spc="-1" strike="noStrike">
                <a:solidFill>
                  <a:srgbClr val="0070ad"/>
                </a:solidFill>
                <a:latin typeface="Calibri"/>
                <a:ea typeface="DejaVu Sans"/>
              </a:rPr>
              <a:t>Languages:</a:t>
            </a:r>
            <a:r>
              <a:rPr b="0" lang="en-US" sz="1050" spc="-1" strike="noStrike">
                <a:solidFill>
                  <a:srgbClr val="0070ad"/>
                </a:solidFill>
                <a:latin typeface="Calibri"/>
                <a:ea typeface="DejaVu Sans"/>
              </a:rPr>
              <a:t>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C++, Qt, Ada, Python, bash script</a:t>
            </a:r>
            <a:endParaRPr b="0" lang="en-US" sz="1050" spc="-1" strike="noStrike">
              <a:latin typeface="Arial"/>
            </a:endParaRPr>
          </a:p>
          <a:p>
            <a:pPr lvl="1" marL="260280" indent="-170280">
              <a:lnSpc>
                <a:spcPct val="100000"/>
              </a:lnSpc>
              <a:spcBef>
                <a:spcPts val="601"/>
              </a:spcBef>
              <a:buClr>
                <a:srgbClr val="92d050"/>
              </a:buClr>
              <a:buFont typeface="Wingdings" charset="2"/>
              <a:buChar char=""/>
            </a:pPr>
            <a:r>
              <a:rPr b="1" lang="en-US" sz="1050" spc="-1" strike="noStrike">
                <a:solidFill>
                  <a:srgbClr val="0070ad"/>
                </a:solidFill>
                <a:latin typeface="Calibri"/>
                <a:ea typeface="DejaVu Sans"/>
              </a:rPr>
              <a:t>Tools :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Doxygen, docker, Virtual Machine, QAC, cppcheck, Valgrid,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gdb, MS Project, ...</a:t>
            </a:r>
            <a:endParaRPr b="0" lang="en-US" sz="1050" spc="-1" strike="noStrike">
              <a:latin typeface="Arial"/>
            </a:endParaRPr>
          </a:p>
          <a:p>
            <a:pPr lvl="1" marL="260280" indent="-170280">
              <a:lnSpc>
                <a:spcPct val="100000"/>
              </a:lnSpc>
              <a:spcBef>
                <a:spcPts val="601"/>
              </a:spcBef>
              <a:buClr>
                <a:srgbClr val="92d050"/>
              </a:buClr>
              <a:buFont typeface="Wingdings" charset="2"/>
              <a:buChar char=""/>
            </a:pPr>
            <a:r>
              <a:rPr b="1" lang="en-US" sz="1050" spc="-1" strike="noStrike">
                <a:solidFill>
                  <a:srgbClr val="0070ad"/>
                </a:solidFill>
                <a:latin typeface="Calibri"/>
                <a:ea typeface="DejaVu Sans"/>
              </a:rPr>
              <a:t>Coding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050" spc="-1" strike="noStrike">
                <a:solidFill>
                  <a:srgbClr val="0070ad"/>
                </a:solidFill>
                <a:latin typeface="Calibri"/>
                <a:ea typeface="DejaVu Sans"/>
              </a:rPr>
              <a:t>Standards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: Object Oriented Development, MISRA-C...</a:t>
            </a:r>
            <a:endParaRPr b="0" lang="en-US" sz="1050" spc="-1" strike="noStrike">
              <a:latin typeface="Arial"/>
            </a:endParaRPr>
          </a:p>
          <a:p>
            <a:pPr lvl="1" marL="260280" indent="-170280">
              <a:lnSpc>
                <a:spcPct val="100000"/>
              </a:lnSpc>
              <a:spcBef>
                <a:spcPts val="601"/>
              </a:spcBef>
              <a:buClr>
                <a:srgbClr val="92d050"/>
              </a:buClr>
              <a:buFont typeface="Wingdings" charset="2"/>
              <a:buChar char=""/>
            </a:pPr>
            <a:r>
              <a:rPr b="1" lang="en-US" sz="1050" spc="-1" strike="noStrike">
                <a:solidFill>
                  <a:srgbClr val="0070ad"/>
                </a:solidFill>
                <a:latin typeface="Calibri"/>
                <a:ea typeface="DejaVu Sans"/>
              </a:rPr>
              <a:t>Configuration Management: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cmake, git subversion, Jira</a:t>
            </a:r>
            <a:endParaRPr b="0" lang="en-US" sz="1050" spc="-1" strike="noStrike">
              <a:latin typeface="Arial"/>
            </a:endParaRPr>
          </a:p>
          <a:p>
            <a:pPr lvl="1" marL="260280" indent="-170280">
              <a:lnSpc>
                <a:spcPct val="100000"/>
              </a:lnSpc>
              <a:spcBef>
                <a:spcPts val="601"/>
              </a:spcBef>
              <a:buClr>
                <a:srgbClr val="92d050"/>
              </a:buClr>
              <a:buFont typeface="Wingdings" charset="2"/>
              <a:buChar char=""/>
            </a:pPr>
            <a:r>
              <a:rPr b="1" lang="en-US" sz="1050" spc="-1" strike="noStrike">
                <a:solidFill>
                  <a:srgbClr val="0070ad"/>
                </a:solidFill>
                <a:latin typeface="Calibri"/>
                <a:ea typeface="DejaVu Sans"/>
              </a:rPr>
              <a:t>Requirement Management:</a:t>
            </a:r>
            <a:r>
              <a:rPr b="0" lang="en-US" sz="1050" spc="-1" strike="noStrike">
                <a:solidFill>
                  <a:srgbClr val="0070ad"/>
                </a:solidFill>
                <a:latin typeface="Calibri"/>
                <a:ea typeface="DejaVu Sans"/>
              </a:rPr>
              <a:t>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DOORS</a:t>
            </a:r>
            <a:endParaRPr b="0" lang="en-US" sz="1050" spc="-1" strike="noStrike">
              <a:latin typeface="Arial"/>
            </a:endParaRPr>
          </a:p>
          <a:p>
            <a:pPr lvl="1" marL="260280" indent="-170280">
              <a:lnSpc>
                <a:spcPct val="100000"/>
              </a:lnSpc>
              <a:spcBef>
                <a:spcPts val="601"/>
              </a:spcBef>
              <a:buClr>
                <a:srgbClr val="92d050"/>
              </a:buClr>
              <a:buFont typeface="Wingdings" charset="2"/>
              <a:buChar char=""/>
            </a:pPr>
            <a:r>
              <a:rPr b="1" lang="en-US" sz="1050" spc="-1" strike="noStrike">
                <a:solidFill>
                  <a:srgbClr val="0070ad"/>
                </a:solidFill>
                <a:latin typeface="Calibri"/>
                <a:ea typeface="DejaVu Sans"/>
              </a:rPr>
              <a:t>Design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: Real Time System, MBSE, UML, Argo UML, Enterprise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Architect, coding / decoding mdf4 files, CAN, LIN...</a:t>
            </a:r>
            <a:endParaRPr b="0" lang="en-US" sz="1050" spc="-1" strike="noStrike">
              <a:latin typeface="Arial"/>
            </a:endParaRPr>
          </a:p>
          <a:p>
            <a:pPr lvl="1" marL="260280" indent="-170280">
              <a:lnSpc>
                <a:spcPct val="100000"/>
              </a:lnSpc>
              <a:spcBef>
                <a:spcPts val="601"/>
              </a:spcBef>
              <a:buClr>
                <a:srgbClr val="92d050"/>
              </a:buClr>
              <a:buFont typeface="Wingdings" charset="2"/>
              <a:buChar char=""/>
            </a:pPr>
            <a:r>
              <a:rPr b="1" lang="en-US" sz="1050" spc="-1" strike="noStrike">
                <a:solidFill>
                  <a:srgbClr val="0070ad"/>
                </a:solidFill>
                <a:latin typeface="Calibri"/>
                <a:ea typeface="DejaVu Sans"/>
              </a:rPr>
              <a:t>Operating system: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Linux (native or virtual machine), low level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interface (usb, wifi)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16" name="PlaceHolder 11"/>
          <p:cNvSpPr>
            <a:spLocks noGrp="1"/>
          </p:cNvSpPr>
          <p:nvPr>
            <p:ph/>
          </p:nvPr>
        </p:nvSpPr>
        <p:spPr>
          <a:xfrm>
            <a:off x="7747920" y="930960"/>
            <a:ext cx="4171320" cy="53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232920" indent="-228600">
              <a:lnSpc>
                <a:spcPct val="100000"/>
              </a:lnSpc>
              <a:spcBef>
                <a:spcPts val="601"/>
              </a:spcBef>
              <a:buClr>
                <a:srgbClr val="0070ad"/>
              </a:buClr>
              <a:buFont typeface="Wingdings" charset="2"/>
              <a:buChar char=""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Data Analyst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Industry: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Automotive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Project: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Updating MagicDraw Diagrams with new requirements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Tools: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 Virtual Machine, MagicDraw.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 check and draw the connection between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components</a:t>
            </a:r>
            <a:endParaRPr b="0" lang="en-US" sz="9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Requirement Analyst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 Automotive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 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Carrying out checks of the requirements and their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interconnection in the V-cycle 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Tools: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MATLAB, Simulink, Codebeamer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Detection of several logical or syntactic errors.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Analyse and Documentation of a un-documented library (part of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ICV-L Software)</a:t>
            </a:r>
            <a:endParaRPr b="0" lang="en-US" sz="1000" spc="-1" strike="noStrike">
              <a:latin typeface="Arial"/>
            </a:endParaRPr>
          </a:p>
          <a:p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Risk Manager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 Trucks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 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Risk Analysis 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Tools: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 FMEA.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A complete analyses was delivered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.</a:t>
            </a:r>
            <a:endParaRPr b="0" lang="en-US" sz="1000" spc="-1" strike="noStrike">
              <a:latin typeface="Arial"/>
            </a:endParaRPr>
          </a:p>
          <a:p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</a:t>
            </a:r>
            <a:r>
              <a:rPr b="0" lang="en-US" sz="1000" spc="-1" strike="noStrike">
                <a:latin typeface="Verdana"/>
                <a:ea typeface="Verdana"/>
              </a:rPr>
              <a:t>Software Architect / Lead Software Developer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 </a:t>
            </a:r>
            <a:r>
              <a:rPr b="0" lang="en-US" sz="1000" spc="-1" strike="noStrike">
                <a:latin typeface="Verdana"/>
                <a:ea typeface="Verdana"/>
              </a:rPr>
              <a:t>Automotive suppliers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 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Creation of MDF4 reader and interpreter software.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Tools: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C++, CAN, LIN, binaries analysis, Object Oriented, Linux,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Valgrind, mdf4 files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.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 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Software Architecture : multiple executable with a common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library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Quality Management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Performance Improvement (Memory leaks, optimisation)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Software development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17" name="Table 28"/>
          <p:cNvGraphicFramePr/>
          <p:nvPr/>
        </p:nvGraphicFramePr>
        <p:xfrm>
          <a:off x="3527640" y="1402560"/>
          <a:ext cx="4033800" cy="1189800"/>
        </p:xfrm>
        <a:graphic>
          <a:graphicData uri="http://schemas.openxmlformats.org/drawingml/2006/table">
            <a:tbl>
              <a:tblPr/>
              <a:tblGrid>
                <a:gridCol w="1113840"/>
                <a:gridCol w="2920320"/>
              </a:tblGrid>
              <a:tr h="2289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Since 1999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872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99"/>
                        </a:spcAft>
                        <a:buNone/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Altran , Consultant (France, Bekgium, UK, Germany...)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872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289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Aft>
                          <a:spcPts val="99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1994 - 1999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bfbfbf"/>
                      </a:solidFill>
                    </a:lnT>
                    <a:lnB w="1872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SDI, (Paris) Consultant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bfbfbf"/>
                      </a:solidFill>
                    </a:lnT>
                    <a:lnB w="1872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289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1993 - 1994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bfbfbf"/>
                      </a:solidFill>
                    </a:lnT>
                    <a:lnB w="1872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99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DCN Paris, Nuclear Safety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bfbfbf"/>
                      </a:solidFill>
                    </a:lnT>
                    <a:lnB w="1872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5032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1991 - 1993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bfbfbf"/>
                      </a:solidFill>
                    </a:lnT>
                    <a:lnB w="1872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Graduated (</a:t>
                      </a: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Diplôme d’Ingénieur, the French </a:t>
                      </a:r>
                      <a:r>
                        <a:rPr b="0" lang="de-DE" sz="900" spc="-1" strike="noStrike" u="sng">
                          <a:solidFill>
                            <a:srgbClr val="000000"/>
                          </a:solidFill>
                          <a:uFillTx/>
                          <a:latin typeface="Times New Roman"/>
                          <a:ea typeface="DejaVu Sans"/>
                        </a:rPr>
                        <a:t>Master’s degree in Engineering</a:t>
                      </a: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) </a:t>
                      </a: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from </a:t>
                      </a: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ENSTA ParisTech</a:t>
                      </a: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, </a:t>
                      </a: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École Nationale Supérieure de Techniques Avancée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bfbfbf"/>
                      </a:solidFill>
                    </a:lnT>
                    <a:lnB w="1872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" name="TextBox 22"/>
          <p:cNvSpPr/>
          <p:nvPr/>
        </p:nvSpPr>
        <p:spPr>
          <a:xfrm>
            <a:off x="44640" y="6503040"/>
            <a:ext cx="5830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767676"/>
                </a:solidFill>
                <a:latin typeface="Verdana"/>
                <a:ea typeface="DejaVu Sans"/>
              </a:rPr>
              <a:t>This document contains personal data to a not inconsiderable extent. It shall be used in accordance with the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767676"/>
                </a:solidFill>
                <a:latin typeface="Verdana"/>
                <a:ea typeface="DejaVu Sans"/>
              </a:rPr>
              <a:t>need-to-know principle and only for the agreed purpose, after which deletion shall be considered immediately.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9" name="Text Placeholder 1"/>
          <p:cNvSpPr/>
          <p:nvPr/>
        </p:nvSpPr>
        <p:spPr>
          <a:xfrm>
            <a:off x="3584160" y="2971800"/>
            <a:ext cx="3959280" cy="109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70ad"/>
                </a:solidFill>
                <a:latin typeface="Calibri"/>
                <a:ea typeface="Noto Sans CJK SC"/>
              </a:rPr>
              <a:t>As a software architect working in the field of embedded systems (</a:t>
            </a:r>
            <a:r>
              <a:rPr b="0" lang="en-US" sz="1200" spc="-1" strike="noStrike">
                <a:solidFill>
                  <a:srgbClr val="0070ad"/>
                </a:solidFill>
                <a:latin typeface="Calibri"/>
                <a:ea typeface="DejaVu Sans"/>
              </a:rPr>
              <a:t>medical equipment, car, train, plane, satellite, ...) for more than 20 years, I am enthusiastic about designing, developing, testing and maintaining high quality complex systems. With new requirements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 Placeholder 5"/>
          <p:cNvSpPr/>
          <p:nvPr/>
        </p:nvSpPr>
        <p:spPr>
          <a:xfrm>
            <a:off x="7604640" y="914400"/>
            <a:ext cx="4219920" cy="5486400"/>
          </a:xfrm>
          <a:prstGeom prst="rect">
            <a:avLst/>
          </a:prstGeom>
          <a:solidFill>
            <a:schemeClr val="bg1"/>
          </a:solidFill>
          <a:ln w="28575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1"/>
          <p:cNvSpPr>
            <a:spLocks noGrp="1"/>
          </p:cNvSpPr>
          <p:nvPr>
            <p:ph/>
          </p:nvPr>
        </p:nvSpPr>
        <p:spPr>
          <a:xfrm>
            <a:off x="3429000" y="313200"/>
            <a:ext cx="4175640" cy="41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12abdb"/>
                </a:solidFill>
                <a:latin typeface="Verdana"/>
              </a:rPr>
              <a:t>Experience (2/4)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07880" y="5580720"/>
            <a:ext cx="3022920" cy="3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ffffff"/>
                </a:solidFill>
                <a:latin typeface="Verdana"/>
              </a:rPr>
              <a:t>Languages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07880" y="3601800"/>
            <a:ext cx="3022920" cy="41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Grosjean Nicolas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07880" y="4038120"/>
            <a:ext cx="3022920" cy="5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Software Architect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07880" y="5913360"/>
            <a:ext cx="3022920" cy="5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French(native), English (fluent), German(B2)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407880" y="4484520"/>
            <a:ext cx="3022920" cy="3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ffffff"/>
                </a:solidFill>
                <a:latin typeface="Verdana"/>
              </a:rPr>
              <a:t>Key Competencies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408960" y="4833360"/>
            <a:ext cx="3021840" cy="5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Software Development, Integration, </a:t>
            </a: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test &amp; validation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" name="PlaceHolder 8"/>
          <p:cNvSpPr>
            <a:spLocks noGrp="1"/>
          </p:cNvSpPr>
          <p:nvPr>
            <p:ph/>
          </p:nvPr>
        </p:nvSpPr>
        <p:spPr>
          <a:xfrm>
            <a:off x="7707960" y="685800"/>
            <a:ext cx="4171320" cy="53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232920" indent="-228600">
              <a:lnSpc>
                <a:spcPct val="100000"/>
              </a:lnSpc>
              <a:spcBef>
                <a:spcPts val="601"/>
              </a:spcBef>
              <a:buClr>
                <a:srgbClr val="0070ad"/>
              </a:buClr>
              <a:buFont typeface="Wingdings" charset="2"/>
              <a:buChar char=""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Software Tester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Industry: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Automotive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Project: </a:t>
            </a:r>
            <a:r>
              <a:rPr b="0" lang="en-US" sz="950" spc="-1" strike="noStrike">
                <a:latin typeface="Verdana"/>
                <a:ea typeface="Verdana"/>
              </a:rPr>
              <a:t>A Software with poor quality should be </a:t>
            </a:r>
            <a:r>
              <a:rPr b="0" lang="en-US" sz="950" spc="-1" strike="noStrike">
                <a:latin typeface="Verdana"/>
                <a:ea typeface="Verdana"/>
              </a:rPr>
              <a:t>tested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Tools: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c++, cmake, gdb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.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Make drastic choice about the tools,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Test implementation,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Test Coverage management,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Bug Management,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Bug, test and requirement Documentation,</a:t>
            </a:r>
            <a:endParaRPr b="0" lang="en-US" sz="950" spc="-1" strike="noStrike">
              <a:latin typeface="Arial"/>
            </a:endParaRPr>
          </a:p>
          <a:p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Software Tester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 Automotive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 </a:t>
            </a:r>
            <a:r>
              <a:rPr b="0" lang="en-US" sz="1000" spc="-1" strike="noStrike">
                <a:latin typeface="Verdana"/>
                <a:ea typeface="Verdana"/>
              </a:rPr>
              <a:t>From objects positions, this software </a:t>
            </a:r>
            <a:r>
              <a:rPr b="0" lang="en-US" sz="1000" spc="-1" strike="noStrike">
                <a:latin typeface="Verdana"/>
                <a:ea typeface="Verdana"/>
              </a:rPr>
              <a:t>compute the objects trajectories. It should be </a:t>
            </a:r>
            <a:r>
              <a:rPr b="0" lang="en-US" sz="1000" spc="-1" strike="noStrike">
                <a:latin typeface="Verdana"/>
                <a:ea typeface="Verdana"/>
              </a:rPr>
              <a:t>tested.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Tools: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DOORS, gdb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Check of requirements (incomplete or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contradictory)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Test plan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Test report</a:t>
            </a:r>
            <a:endParaRPr b="0" lang="en-US" sz="1000" spc="-1" strike="noStrike">
              <a:latin typeface="Arial"/>
            </a:endParaRPr>
          </a:p>
          <a:p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Software Integrator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 Automotive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 </a:t>
            </a:r>
            <a:r>
              <a:rPr b="0" lang="en-US" sz="1000" spc="-1" strike="noStrike">
                <a:latin typeface="Verdana"/>
                <a:ea typeface="Verdana"/>
              </a:rPr>
              <a:t>Integration of incompatible libraries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Tools: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C++, QAC, gvim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.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integration of BMW library with Bosh Software.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The Interface were incompatible.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very short delay (deadline has already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passed!)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Report error and bug,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Interface adaptation,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Unit and Integration Test,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Interface with supplier.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  <p:sp>
        <p:nvSpPr>
          <p:cNvPr id="129" name="TextBox 2"/>
          <p:cNvSpPr/>
          <p:nvPr/>
        </p:nvSpPr>
        <p:spPr>
          <a:xfrm>
            <a:off x="44640" y="6503040"/>
            <a:ext cx="5830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767676"/>
                </a:solidFill>
                <a:latin typeface="Verdana"/>
                <a:ea typeface="DejaVu Sans"/>
              </a:rPr>
              <a:t>This document contains personal data to a not inconsiderable extent. It shall be used in accordance with the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767676"/>
                </a:solidFill>
                <a:latin typeface="Verdana"/>
                <a:ea typeface="DejaVu Sans"/>
              </a:rPr>
              <a:t>need-to-know principle and only for the agreed purpose, after which deletion shall be considered immediately.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 Placeholder 3"/>
          <p:cNvSpPr/>
          <p:nvPr/>
        </p:nvSpPr>
        <p:spPr>
          <a:xfrm>
            <a:off x="3323880" y="914400"/>
            <a:ext cx="4280760" cy="5486400"/>
          </a:xfrm>
          <a:prstGeom prst="rect">
            <a:avLst/>
          </a:prstGeom>
          <a:solidFill>
            <a:schemeClr val="bg1"/>
          </a:solidFill>
          <a:ln w="28575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PlaceHolder 15"/>
          <p:cNvSpPr txBox="1"/>
          <p:nvPr/>
        </p:nvSpPr>
        <p:spPr>
          <a:xfrm>
            <a:off x="3433320" y="685800"/>
            <a:ext cx="4171320" cy="51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232920" indent="-228600">
              <a:lnSpc>
                <a:spcPct val="100000"/>
              </a:lnSpc>
              <a:spcBef>
                <a:spcPts val="601"/>
              </a:spcBef>
              <a:buClr>
                <a:srgbClr val="0070ad"/>
              </a:buClr>
              <a:buFont typeface="Wingdings" charset="2"/>
              <a:buChar char=""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</a:t>
            </a:r>
            <a:r>
              <a:rPr b="0" lang="en-US" sz="950" spc="-1" strike="noStrike">
                <a:latin typeface="Verdana"/>
                <a:ea typeface="Verdana"/>
              </a:rPr>
              <a:t>Lead Software Engineer, Software </a:t>
            </a:r>
            <a:r>
              <a:rPr b="0" lang="en-US" sz="950" spc="-1" strike="noStrike">
                <a:latin typeface="Verdana"/>
                <a:ea typeface="Verdana"/>
              </a:rPr>
              <a:t>Management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Industry: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Automotive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Project: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Updating </a:t>
            </a:r>
            <a:r>
              <a:rPr b="0" lang="en-US" sz="950" spc="-1" strike="noStrike">
                <a:latin typeface="Verdana"/>
                <a:ea typeface="Verdana"/>
              </a:rPr>
              <a:t>driving simulation software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Tools: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 CMake, bash script, Gvim, Linux, Makefile 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Design and complete update of the build and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software dependency management tool (&gt;400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Makefile converted to cmake),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Development of new functionality related to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the synchronization of sound, image and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vibration</a:t>
            </a:r>
            <a:endParaRPr b="0" lang="en-US" sz="950" spc="-1" strike="noStrike">
              <a:latin typeface="Arial"/>
            </a:endParaRPr>
          </a:p>
          <a:p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</a:t>
            </a:r>
            <a:r>
              <a:rPr b="0" lang="en-US" sz="1000" spc="-1" strike="noStrike">
                <a:latin typeface="Verdana"/>
                <a:ea typeface="Verdana"/>
              </a:rPr>
              <a:t>Software Engineer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 Automotive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 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Automotive suppliers –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Infotainment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 Software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Tools: </a:t>
            </a:r>
            <a:r>
              <a:rPr b="0" lang="en-US" sz="1000" spc="-1" strike="noStrike">
                <a:latin typeface="Verdana"/>
                <a:ea typeface="Verdana"/>
              </a:rPr>
              <a:t>libusb, c++, wifi, coding and decoding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Module Requirement, coding and testing (usb /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wifi),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Create USB bus simulator (libusb, UDisk2),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Manage BMW CommAPI Interface,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Teaching to the team the art of testing,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Test Implementation,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Coding and Decoding Wifi messages (apple,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miramax...)</a:t>
            </a:r>
            <a:endParaRPr b="0" lang="en-US" sz="1000" spc="-1" strike="noStrike">
              <a:latin typeface="Arial"/>
            </a:endParaRPr>
          </a:p>
          <a:p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</a:t>
            </a:r>
            <a:r>
              <a:rPr b="0" lang="en-US" sz="1000" spc="-1" strike="noStrike">
                <a:latin typeface="Verdana"/>
                <a:ea typeface="Verdana"/>
              </a:rPr>
              <a:t>Software Architect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Automotive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 </a:t>
            </a:r>
            <a:r>
              <a:rPr b="0" lang="en-US" sz="1000" spc="-1" strike="noStrike">
                <a:latin typeface="Verdana"/>
                <a:ea typeface="Verdana"/>
              </a:rPr>
              <a:t>Camera system to replace mirrors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Tools: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Entreprise Architect, c++, cmake, gdb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.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Define the software architecture,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Define the milestones,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Manage the requirement in a R&amp;D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environment,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Check the software quality (5 people),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Coding and Testing the module,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Bug Management,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Documentation.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 Placeholder 2"/>
          <p:cNvSpPr/>
          <p:nvPr/>
        </p:nvSpPr>
        <p:spPr>
          <a:xfrm>
            <a:off x="7543800" y="685800"/>
            <a:ext cx="4384080" cy="5817240"/>
          </a:xfrm>
          <a:prstGeom prst="rect">
            <a:avLst/>
          </a:prstGeom>
          <a:solidFill>
            <a:schemeClr val="bg1"/>
          </a:solidFill>
          <a:ln w="28575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laceHolder 1"/>
          <p:cNvSpPr>
            <a:spLocks noGrp="1"/>
          </p:cNvSpPr>
          <p:nvPr>
            <p:ph/>
          </p:nvPr>
        </p:nvSpPr>
        <p:spPr>
          <a:xfrm>
            <a:off x="3429000" y="310320"/>
            <a:ext cx="4175640" cy="41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12abdb"/>
                </a:solidFill>
                <a:latin typeface="Verdana"/>
              </a:rPr>
              <a:t>Experience (3/4)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07880" y="5580720"/>
            <a:ext cx="3022920" cy="3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ffffff"/>
                </a:solidFill>
                <a:latin typeface="Verdana"/>
              </a:rPr>
              <a:t>Languages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07880" y="3601800"/>
            <a:ext cx="3022920" cy="41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Grosjean Nicolas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07880" y="4038120"/>
            <a:ext cx="3022920" cy="5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Software Architect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/>
          </p:nvPr>
        </p:nvSpPr>
        <p:spPr>
          <a:xfrm>
            <a:off x="407880" y="5913360"/>
            <a:ext cx="3022920" cy="5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French(native), English (fluent), German(B2)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/>
          </p:nvPr>
        </p:nvSpPr>
        <p:spPr>
          <a:xfrm>
            <a:off x="407880" y="4484520"/>
            <a:ext cx="3022920" cy="3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ffffff"/>
                </a:solidFill>
                <a:latin typeface="Verdana"/>
              </a:rPr>
              <a:t>Key Competencies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/>
          </p:nvPr>
        </p:nvSpPr>
        <p:spPr>
          <a:xfrm>
            <a:off x="408960" y="4833360"/>
            <a:ext cx="3021840" cy="5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Software Development, Integration, test &amp; validation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0" name="PlaceHolder 8"/>
          <p:cNvSpPr>
            <a:spLocks noGrp="1"/>
          </p:cNvSpPr>
          <p:nvPr>
            <p:ph/>
          </p:nvPr>
        </p:nvSpPr>
        <p:spPr>
          <a:xfrm>
            <a:off x="7714080" y="551520"/>
            <a:ext cx="4171320" cy="53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232920" indent="-228600">
              <a:lnSpc>
                <a:spcPct val="100000"/>
              </a:lnSpc>
              <a:spcBef>
                <a:spcPts val="601"/>
              </a:spcBef>
              <a:buClr>
                <a:srgbClr val="0070ad"/>
              </a:buClr>
              <a:buFont typeface="Wingdings" charset="2"/>
              <a:buChar char=""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Software Architect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Industry: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Railroad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Project: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IP Train NAT (Nouvelle Automotrice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Transilien/Spacium 3.06)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Tools: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Embedded Linux, C++, Qt.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.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1100" spc="-1" strike="noStrike">
                <a:solidFill>
                  <a:srgbClr val="595959"/>
                </a:solidFill>
                <a:latin typeface="Arial"/>
                <a:ea typeface="Verdana"/>
              </a:rPr>
              <a:t>T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eam coordinator for the development of the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NAT HMI software embedded in trains,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Software design, coordination of several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software,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Integrator for IHM Version,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Maintenance of linux,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PPC hardware validation,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Creation of a cooperative wiki on a server, in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order to centralize the team knowledge.</a:t>
            </a:r>
            <a:endParaRPr b="0" lang="en-US" sz="950" spc="-1" strike="noStrike">
              <a:latin typeface="Arial"/>
            </a:endParaRPr>
          </a:p>
          <a:p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Software Engineer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Railroad UK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 </a:t>
            </a:r>
            <a:r>
              <a:rPr b="0" lang="en-US" sz="1000" spc="-1" strike="noStrike">
                <a:latin typeface="Verdana"/>
                <a:ea typeface="Verdana"/>
              </a:rPr>
              <a:t>“Virgin Train” class consists in a new </a:t>
            </a:r>
            <a:r>
              <a:rPr b="0" lang="en-US" sz="1000" spc="-1" strike="noStrike">
                <a:latin typeface="Verdana"/>
                <a:ea typeface="Verdana"/>
              </a:rPr>
              <a:t>generation of trains in United Kingdom, and will </a:t>
            </a:r>
            <a:r>
              <a:rPr b="0" lang="en-US" sz="1000" spc="-1" strike="noStrike">
                <a:latin typeface="Verdana"/>
                <a:ea typeface="Verdana"/>
              </a:rPr>
              <a:t>be quite a big step for the embedded software in </a:t>
            </a:r>
            <a:r>
              <a:rPr b="0" lang="en-US" sz="1000" spc="-1" strike="noStrike">
                <a:latin typeface="Verdana"/>
                <a:ea typeface="Verdana"/>
              </a:rPr>
              <a:t>general.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Tools: </a:t>
            </a:r>
            <a:r>
              <a:rPr b="0" lang="en-US" sz="1000" spc="-1" strike="noStrike">
                <a:latin typeface="Verdana"/>
                <a:ea typeface="Verdana"/>
              </a:rPr>
              <a:t>Embedded Windows CE, C++, MFC.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Design, development and tests of a HMI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software embedded in trains.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HMI software development and integration.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Supplier technical interface (PEP / Kontron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Belgium).</a:t>
            </a:r>
            <a:endParaRPr b="0" lang="en-US" sz="1000" spc="-1" strike="noStrike">
              <a:latin typeface="Arial"/>
            </a:endParaRPr>
          </a:p>
          <a:p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Software Developer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 Aircraft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 </a:t>
            </a:r>
            <a:r>
              <a:rPr b="0" lang="en-US" sz="1000" spc="-1" strike="noStrike">
                <a:latin typeface="Verdana"/>
                <a:ea typeface="Verdana"/>
              </a:rPr>
              <a:t>In the realm of air control, Thomson </a:t>
            </a:r>
            <a:r>
              <a:rPr b="0" lang="en-US" sz="1000" spc="-1" strike="noStrike">
                <a:latin typeface="Verdana"/>
                <a:ea typeface="Verdana"/>
              </a:rPr>
              <a:t>upgraded its software 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Tools: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C++, QAC, gvim, ASTERIX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.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Design, development and tests of software.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Programming of the coding / decoding layer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within flexible software.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  <p:sp>
        <p:nvSpPr>
          <p:cNvPr id="141" name="TextBox 3"/>
          <p:cNvSpPr/>
          <p:nvPr/>
        </p:nvSpPr>
        <p:spPr>
          <a:xfrm>
            <a:off x="44640" y="6503040"/>
            <a:ext cx="5830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767676"/>
                </a:solidFill>
                <a:latin typeface="Verdana"/>
                <a:ea typeface="DejaVu Sans"/>
              </a:rPr>
              <a:t>This document contains personal data to a not inconsiderable extent. It shall be used in accordance with the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767676"/>
                </a:solidFill>
                <a:latin typeface="Verdana"/>
                <a:ea typeface="DejaVu Sans"/>
              </a:rPr>
              <a:t>need-to-know principle and only for the agreed purpose, after which deletion shall be considered immediately.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2" name="Text Placeholder 4"/>
          <p:cNvSpPr/>
          <p:nvPr/>
        </p:nvSpPr>
        <p:spPr>
          <a:xfrm>
            <a:off x="3200400" y="685800"/>
            <a:ext cx="4343400" cy="5817240"/>
          </a:xfrm>
          <a:prstGeom prst="rect">
            <a:avLst/>
          </a:prstGeom>
          <a:solidFill>
            <a:schemeClr val="bg1"/>
          </a:solidFill>
          <a:ln w="28575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PlaceHolder 29"/>
          <p:cNvSpPr txBox="1"/>
          <p:nvPr/>
        </p:nvSpPr>
        <p:spPr>
          <a:xfrm>
            <a:off x="3372480" y="390240"/>
            <a:ext cx="4171320" cy="51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232920" indent="-228600">
              <a:lnSpc>
                <a:spcPct val="100000"/>
              </a:lnSpc>
              <a:spcBef>
                <a:spcPts val="601"/>
              </a:spcBef>
              <a:buClr>
                <a:srgbClr val="0070ad"/>
              </a:buClr>
              <a:buFont typeface="Wingdings" charset="2"/>
              <a:buChar char=""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Software Architect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Industry: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Automotive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Project: </a:t>
            </a:r>
            <a:r>
              <a:rPr b="0" lang="en-US" sz="950" spc="-1" strike="noStrike">
                <a:latin typeface="Verdana"/>
                <a:ea typeface="Verdana"/>
              </a:rPr>
              <a:t>3d Top View System Software manage </a:t>
            </a:r>
            <a:r>
              <a:rPr b="0" lang="en-US" sz="950" spc="-1" strike="noStrike">
                <a:latin typeface="Verdana"/>
                <a:ea typeface="Verdana"/>
              </a:rPr>
              <a:t>the vehicle surroundings : a virtual camera </a:t>
            </a:r>
            <a:r>
              <a:rPr b="0" lang="en-US" sz="950" spc="-1" strike="noStrike">
                <a:latin typeface="Verdana"/>
                <a:ea typeface="Verdana"/>
              </a:rPr>
              <a:t>displays the car itself and the surroundings, </a:t>
            </a:r>
            <a:r>
              <a:rPr b="0" lang="en-US" sz="950" spc="-1" strike="noStrike">
                <a:latin typeface="Verdana"/>
                <a:ea typeface="Verdana"/>
              </a:rPr>
              <a:t>helping the drivers to avoid obstacle (Driving </a:t>
            </a:r>
            <a:r>
              <a:rPr b="0" lang="en-US" sz="950" spc="-1" strike="noStrike">
                <a:latin typeface="Verdana"/>
                <a:ea typeface="Verdana"/>
              </a:rPr>
              <a:t>Assistance System).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Tools: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Entreprise Architect, C++, CAN, Linux,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Windows.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Software architect for the embedded software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(model view architectural pattern),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CAN (Controller Area Network) library,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Development Multi Platform software,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Improving software quality,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Team support,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Improving team communication (web site),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Maintenance of Linux system,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Test-oriented development.</a:t>
            </a:r>
            <a:endParaRPr b="0" lang="en-US" sz="950" spc="-1" strike="noStrike">
              <a:latin typeface="Arial"/>
            </a:endParaRPr>
          </a:p>
          <a:p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</a:t>
            </a:r>
            <a:r>
              <a:rPr b="0" lang="en-US" sz="1000" spc="-1" strike="noStrike">
                <a:latin typeface="Verdana"/>
                <a:ea typeface="Verdana"/>
              </a:rPr>
              <a:t>Software Engineer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Railroad UK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 </a:t>
            </a:r>
            <a:r>
              <a:rPr b="0" lang="en-US" sz="1000" spc="-1" strike="noStrike">
                <a:latin typeface="Verdana"/>
                <a:ea typeface="Verdana"/>
              </a:rPr>
              <a:t>Long term support for this embedded </a:t>
            </a:r>
            <a:r>
              <a:rPr b="0" lang="en-US" sz="1000" spc="-1" strike="noStrike">
                <a:latin typeface="Verdana"/>
                <a:ea typeface="Verdana"/>
              </a:rPr>
              <a:t>software (&gt;10 years)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Tools: </a:t>
            </a:r>
            <a:r>
              <a:rPr b="0" lang="en-US" sz="1000" spc="-1" strike="noStrike">
                <a:latin typeface="Verdana"/>
                <a:ea typeface="Verdana"/>
              </a:rPr>
              <a:t>C++, Embedded Windows CE.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Update and Support on location</a:t>
            </a:r>
            <a:endParaRPr b="0" lang="en-US" sz="1000" spc="-1" strike="noStrike">
              <a:latin typeface="Arial"/>
            </a:endParaRPr>
          </a:p>
          <a:p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</a:t>
            </a:r>
            <a:r>
              <a:rPr b="0" lang="en-US" sz="1000" spc="-1" strike="noStrike">
                <a:latin typeface="Verdana"/>
                <a:ea typeface="Verdana"/>
              </a:rPr>
              <a:t>Software Architect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Medical devices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 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ew generation of high tech medical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instrument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Tools: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C++, Qt, QtEmu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.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Software architect for the embedded software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(model view architectural pattern),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State machine conception and development,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Conception and development of several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functionalities,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Code documentation with doxygen,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Participation of wiki,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Maintenance of linux system.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 Placeholder 6"/>
          <p:cNvSpPr/>
          <p:nvPr/>
        </p:nvSpPr>
        <p:spPr>
          <a:xfrm>
            <a:off x="7543800" y="685800"/>
            <a:ext cx="4384080" cy="5817240"/>
          </a:xfrm>
          <a:prstGeom prst="rect">
            <a:avLst/>
          </a:prstGeom>
          <a:solidFill>
            <a:schemeClr val="bg1"/>
          </a:solidFill>
          <a:ln w="28575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PlaceHolder 1"/>
          <p:cNvSpPr>
            <a:spLocks noGrp="1"/>
          </p:cNvSpPr>
          <p:nvPr>
            <p:ph/>
          </p:nvPr>
        </p:nvSpPr>
        <p:spPr>
          <a:xfrm>
            <a:off x="3429000" y="310320"/>
            <a:ext cx="4175640" cy="41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12abdb"/>
                </a:solidFill>
                <a:latin typeface="Verdana"/>
              </a:rPr>
              <a:t>Experience (4/4)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07880" y="5580720"/>
            <a:ext cx="3022920" cy="3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ffffff"/>
                </a:solidFill>
                <a:latin typeface="Verdana"/>
              </a:rPr>
              <a:t>Languages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07880" y="3601800"/>
            <a:ext cx="3022920" cy="41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Grosjean Nicolas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07880" y="4038120"/>
            <a:ext cx="3022920" cy="5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Software Architect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407880" y="5913360"/>
            <a:ext cx="3022920" cy="5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French(native), English (fluent), German(B2)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/>
          </p:nvPr>
        </p:nvSpPr>
        <p:spPr>
          <a:xfrm>
            <a:off x="407880" y="4484520"/>
            <a:ext cx="3022920" cy="3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ffffff"/>
                </a:solidFill>
                <a:latin typeface="Verdana"/>
              </a:rPr>
              <a:t>Key Competencies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/>
          </p:nvPr>
        </p:nvSpPr>
        <p:spPr>
          <a:xfrm>
            <a:off x="408960" y="4833360"/>
            <a:ext cx="3021840" cy="5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Software Development, Integration, </a:t>
            </a: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test &amp; validation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2" name="PlaceHolder 8"/>
          <p:cNvSpPr>
            <a:spLocks noGrp="1"/>
          </p:cNvSpPr>
          <p:nvPr>
            <p:ph/>
          </p:nvPr>
        </p:nvSpPr>
        <p:spPr>
          <a:xfrm>
            <a:off x="7714080" y="551520"/>
            <a:ext cx="4171320" cy="53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232920" indent="-228600">
              <a:lnSpc>
                <a:spcPct val="100000"/>
              </a:lnSpc>
              <a:spcBef>
                <a:spcPts val="601"/>
              </a:spcBef>
              <a:buClr>
                <a:srgbClr val="0070ad"/>
              </a:buClr>
              <a:buFont typeface="Wingdings" charset="2"/>
              <a:buChar char=""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Project manager associate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Industry: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Public Sector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Project: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 M</a:t>
            </a:r>
            <a:r>
              <a:rPr b="0" lang="en-US" sz="950" spc="-1" strike="noStrike">
                <a:latin typeface="Verdana"/>
                <a:ea typeface="Verdana"/>
              </a:rPr>
              <a:t>oving an headquarters, bringing 600 </a:t>
            </a:r>
            <a:r>
              <a:rPr b="0" lang="en-US" sz="950" spc="-1" strike="noStrike">
                <a:latin typeface="Verdana"/>
                <a:ea typeface="Verdana"/>
              </a:rPr>
              <a:t>new PCs at the new headquarters.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Tools: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 MS Project, Windows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Management of the project under MS Project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(50 people, 300 tasks).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Safeguard, then migration of the data,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Software standardization.</a:t>
            </a:r>
            <a:endParaRPr b="0" lang="en-US" sz="950" spc="-1" strike="noStrike">
              <a:latin typeface="Arial"/>
            </a:endParaRPr>
          </a:p>
          <a:p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Analyst and Software Engineer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Defense - Aircraft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 </a:t>
            </a:r>
            <a:r>
              <a:rPr b="0" lang="en-US" sz="1000" spc="-1" strike="noStrike">
                <a:latin typeface="Verdana"/>
                <a:ea typeface="Verdana"/>
              </a:rPr>
              <a:t>Embedded software development for a </a:t>
            </a:r>
            <a:r>
              <a:rPr b="0" lang="en-US" sz="1000" spc="-1" strike="noStrike">
                <a:latin typeface="Verdana"/>
                <a:ea typeface="Verdana"/>
              </a:rPr>
              <a:t>French fighter, within a team of 50 engineers.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Tools: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 Ada, Unix</a:t>
            </a:r>
            <a:r>
              <a:rPr b="0" lang="en-US" sz="1000" spc="-1" strike="noStrike">
                <a:latin typeface="Verdana"/>
                <a:ea typeface="Verdana"/>
              </a:rPr>
              <a:t>.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Management of various data-processing tools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according to an object-oriented software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development. The program exceeded one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million lines. </a:t>
            </a:r>
            <a:endParaRPr b="0" lang="en-US" sz="1000" spc="-1" strike="noStrike">
              <a:latin typeface="Arial"/>
            </a:endParaRPr>
          </a:p>
          <a:p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Software Developer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en-US" sz="1000" spc="-1" strike="noStrike">
                <a:latin typeface="Verdana"/>
                <a:ea typeface="Verdana"/>
              </a:rPr>
              <a:t>Nuclear Safety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 </a:t>
            </a:r>
            <a:r>
              <a:rPr b="0" lang="en-US" sz="1000" spc="-1" strike="noStrike">
                <a:latin typeface="Verdana"/>
                <a:ea typeface="Verdana"/>
              </a:rPr>
              <a:t>Safety studies for the carrier the </a:t>
            </a:r>
            <a:r>
              <a:rPr b="0" lang="en-US" sz="1000" spc="-1" strike="noStrike">
                <a:latin typeface="Verdana"/>
                <a:ea typeface="Verdana"/>
              </a:rPr>
              <a:t>"Charles of Gaulle". Updating the file of the </a:t>
            </a:r>
            <a:r>
              <a:rPr b="0" lang="en-US" sz="1000" spc="-1" strike="noStrike">
                <a:latin typeface="Verdana"/>
                <a:ea typeface="Verdana"/>
              </a:rPr>
              <a:t>safety options concerning the services ensured </a:t>
            </a:r>
            <a:r>
              <a:rPr b="0" lang="en-US" sz="1000" spc="-1" strike="noStrike">
                <a:latin typeface="Verdana"/>
                <a:ea typeface="Verdana"/>
              </a:rPr>
              <a:t>by the ship to the two nuclear boilers.</a:t>
            </a:r>
            <a:endParaRPr b="0" lang="en-US" sz="1000" spc="-1" strike="noStrike">
              <a:latin typeface="Arial"/>
            </a:endParaRPr>
          </a:p>
          <a:p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Scientific Engineer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en-US" sz="1000" spc="-1" strike="noStrike">
                <a:latin typeface="Verdana"/>
                <a:ea typeface="Verdana"/>
              </a:rPr>
              <a:t>Research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 </a:t>
            </a:r>
            <a:r>
              <a:rPr b="0" lang="en-US" sz="1000" spc="-1" strike="noStrike">
                <a:latin typeface="Verdana"/>
                <a:ea typeface="Verdana"/>
              </a:rPr>
              <a:t>Analysis and comparison of </a:t>
            </a:r>
            <a:r>
              <a:rPr b="0" i="1" lang="en-US" sz="900" spc="-1" strike="noStrike">
                <a:solidFill>
                  <a:srgbClr val="464669"/>
                </a:solidFill>
                <a:latin typeface="Arial"/>
                <a:ea typeface="Calibri"/>
              </a:rPr>
              <a:t>in situ</a:t>
            </a:r>
            <a:r>
              <a:rPr b="0" lang="en-US" sz="1000" spc="-1" strike="noStrike">
                <a:latin typeface="Verdana"/>
                <a:ea typeface="Verdana"/>
              </a:rPr>
              <a:t> data </a:t>
            </a:r>
            <a:r>
              <a:rPr b="0" lang="en-US" sz="1000" spc="-1" strike="noStrike">
                <a:latin typeface="Verdana"/>
                <a:ea typeface="Verdana"/>
              </a:rPr>
              <a:t>regarding the Tropical Atlantic's long waves, in </a:t>
            </a:r>
            <a:r>
              <a:rPr b="0" lang="en-US" sz="1000" spc="-1" strike="noStrike">
                <a:latin typeface="Verdana"/>
                <a:ea typeface="Verdana"/>
              </a:rPr>
              <a:t>accordance with a digital model of general </a:t>
            </a:r>
            <a:r>
              <a:rPr b="0" lang="en-US" sz="1000" spc="-1" strike="noStrike">
                <a:latin typeface="Verdana"/>
                <a:ea typeface="Verdana"/>
              </a:rPr>
              <a:t>oceanographic flowing, providing therefore a </a:t>
            </a:r>
            <a:r>
              <a:rPr b="0" lang="en-US" sz="1000" spc="-1" strike="noStrike">
                <a:latin typeface="Verdana"/>
                <a:ea typeface="Verdana"/>
              </a:rPr>
              <a:t>scientific expedition with fundamental source </a:t>
            </a:r>
            <a:r>
              <a:rPr b="0" lang="en-US" sz="1000" spc="-1" strike="noStrike">
                <a:latin typeface="Verdana"/>
                <a:ea typeface="Verdana"/>
              </a:rPr>
              <a:t>documents</a:t>
            </a:r>
            <a:r>
              <a:rPr b="0" lang="en-US" sz="1000" spc="-1" strike="noStrike">
                <a:latin typeface="Verdana"/>
                <a:ea typeface="Verdana"/>
              </a:rPr>
              <a:t>.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  <p:sp>
        <p:nvSpPr>
          <p:cNvPr id="153" name="TextBox 4"/>
          <p:cNvSpPr/>
          <p:nvPr/>
        </p:nvSpPr>
        <p:spPr>
          <a:xfrm>
            <a:off x="44640" y="6503040"/>
            <a:ext cx="5830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767676"/>
                </a:solidFill>
                <a:latin typeface="Verdana"/>
                <a:ea typeface="DejaVu Sans"/>
              </a:rPr>
              <a:t>This document contains personal data to a not inconsiderable extent. It shall be used in accordance with the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767676"/>
                </a:solidFill>
                <a:latin typeface="Verdana"/>
                <a:ea typeface="DejaVu Sans"/>
              </a:rPr>
              <a:t>need-to-know principle and only for the agreed purpose, after which deletion shall be considered immediately.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4" name="Text Placeholder 7"/>
          <p:cNvSpPr/>
          <p:nvPr/>
        </p:nvSpPr>
        <p:spPr>
          <a:xfrm>
            <a:off x="3200400" y="685800"/>
            <a:ext cx="4343400" cy="5817240"/>
          </a:xfrm>
          <a:prstGeom prst="rect">
            <a:avLst/>
          </a:prstGeom>
          <a:solidFill>
            <a:schemeClr val="bg1"/>
          </a:solidFill>
          <a:ln w="28575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PlaceHolder 44"/>
          <p:cNvSpPr txBox="1"/>
          <p:nvPr/>
        </p:nvSpPr>
        <p:spPr>
          <a:xfrm>
            <a:off x="3433320" y="372600"/>
            <a:ext cx="4171320" cy="613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232920" indent="-228600">
              <a:lnSpc>
                <a:spcPct val="100000"/>
              </a:lnSpc>
              <a:spcBef>
                <a:spcPts val="601"/>
              </a:spcBef>
              <a:buClr>
                <a:srgbClr val="0070ad"/>
              </a:buClr>
              <a:buFont typeface="Wingdings" charset="2"/>
              <a:buChar char=""/>
              <a:tabLst>
                <a:tab algn="l" pos="408240"/>
              </a:tabLst>
            </a:pPr>
            <a:endParaRPr b="0" lang="en-US" sz="1000" spc="-1" strike="noStrike">
              <a:latin typeface="Arial"/>
            </a:endParaRPr>
          </a:p>
          <a:p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Software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Developer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Industry: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Aircraft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Project: </a:t>
            </a:r>
            <a:r>
              <a:rPr b="0" lang="en-US" sz="950" spc="-1" strike="noStrike">
                <a:latin typeface="Verdana"/>
                <a:ea typeface="Verdana"/>
              </a:rPr>
              <a:t>Development of a macro-generated software for the </a:t>
            </a:r>
            <a:r>
              <a:rPr b="0" lang="en-US" sz="950" spc="-1" strike="noStrike">
                <a:latin typeface="Verdana"/>
                <a:ea typeface="Verdana"/>
              </a:rPr>
              <a:t>management of air traffic (Management of several parallel </a:t>
            </a:r>
            <a:r>
              <a:rPr b="0" lang="en-US" sz="950" spc="-1" strike="noStrike">
                <a:latin typeface="Verdana"/>
                <a:ea typeface="Verdana"/>
              </a:rPr>
              <a:t>businesses), in order to cope with denser aircraft traffic.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Tools: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C++, Linux.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br>
              <a:rPr sz="950"/>
            </a:br>
            <a:r>
              <a:rPr b="1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br>
              <a:rPr sz="950"/>
            </a:b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950" spc="-1" strike="noStrike">
                <a:solidFill>
                  <a:srgbClr val="000000"/>
                </a:solidFill>
                <a:latin typeface="Verdana"/>
                <a:ea typeface="Verdana"/>
              </a:rPr>
              <a:t>Development and tests of software.</a:t>
            </a:r>
            <a:endParaRPr b="0" lang="en-US" sz="950" spc="-1" strike="noStrike">
              <a:latin typeface="Arial"/>
            </a:endParaRPr>
          </a:p>
          <a:p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</a:t>
            </a:r>
            <a:r>
              <a:rPr b="0" lang="en-US" sz="1000" spc="-1" strike="noStrike">
                <a:latin typeface="Verdana"/>
                <a:ea typeface="Verdana"/>
              </a:rPr>
              <a:t>Software Engineer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Space</a:t>
            </a: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 Correction of a embedded software</a:t>
            </a:r>
            <a:r>
              <a:rPr b="0" lang="en-US" sz="1000" spc="-1" strike="noStrike">
                <a:latin typeface="Verdana"/>
                <a:ea typeface="Verdana"/>
              </a:rPr>
              <a:t> 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Tools: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Ada, Assembleur</a:t>
            </a:r>
            <a:r>
              <a:rPr b="0" lang="en-US" sz="1000" spc="-1" strike="noStrike">
                <a:latin typeface="Verdana"/>
                <a:ea typeface="Verdana"/>
              </a:rPr>
              <a:t>.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Software workaround of a bugged hardware embedded on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satellite.</a:t>
            </a:r>
            <a:endParaRPr b="0" lang="en-US" sz="1000" spc="-1" strike="noStrike">
              <a:latin typeface="Arial"/>
            </a:endParaRPr>
          </a:p>
          <a:p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 manager associate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Pharmaceuticals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 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Hoechst starts out-sourcing its internal IT support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Tools: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Windows, Visual Basic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.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Test of new Software.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Drafting of procedures for software installations, as well as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setting environments Windows (NT3.51, NT4.0, 95, 3.xx...) on PCs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connected in network.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Installation of the network LOTUS Notes for the whole company.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Creation of quality indicators for the hot line.</a:t>
            </a:r>
            <a:endParaRPr b="0" lang="en-US" sz="1000" spc="-1" strike="noStrike">
              <a:latin typeface="Arial"/>
            </a:endParaRPr>
          </a:p>
          <a:p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Role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: </a:t>
            </a:r>
            <a:r>
              <a:rPr b="0" lang="en-US" sz="1000" spc="-1" strike="noStrike">
                <a:latin typeface="Verdana"/>
                <a:ea typeface="Verdana"/>
              </a:rPr>
              <a:t>Financial data processing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Industry: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Banking</a:t>
            </a: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Project: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 S</a:t>
            </a:r>
            <a:r>
              <a:rPr b="0" lang="en-US" sz="1000" spc="-1" strike="noStrike">
                <a:latin typeface="Verdana"/>
                <a:ea typeface="Verdana"/>
              </a:rPr>
              <a:t>oftware upgrade</a:t>
            </a:r>
            <a:r>
              <a:rPr b="0" lang="en-US" sz="1000" spc="-1" strike="noStrike">
                <a:latin typeface="Verdana"/>
                <a:ea typeface="Verdana"/>
              </a:rPr>
              <a:t> 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Tools: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en-US" sz="1000" spc="-1" strike="noStrike">
                <a:latin typeface="Verdana"/>
                <a:ea typeface="Verdana"/>
              </a:rPr>
              <a:t>MS Excel, Visual Basic</a:t>
            </a:r>
            <a:r>
              <a:rPr b="0" lang="en-US" sz="1000" spc="-1" strike="noStrike">
                <a:latin typeface="Verdana"/>
                <a:ea typeface="Verdana"/>
              </a:rPr>
              <a:t>.</a:t>
            </a:r>
            <a:br>
              <a:rPr sz="1000"/>
            </a:br>
            <a:r>
              <a:rPr b="1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Responsibility: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* </a:t>
            </a:r>
            <a:r>
              <a:rPr b="0" lang="en-US" sz="1000" spc="-1" strike="noStrike">
                <a:solidFill>
                  <a:srgbClr val="000000"/>
                </a:solidFill>
                <a:latin typeface="Verdana"/>
                <a:ea typeface="Verdana"/>
              </a:rPr>
              <a:t>Development of financial software.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80b8d6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f999c"/>
      </a:accent6>
      <a:hlink>
        <a:srgbClr val="0070ad"/>
      </a:hlink>
      <a:folHlink>
        <a:srgbClr val="86086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80b8d6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f999c"/>
      </a:accent6>
      <a:hlink>
        <a:srgbClr val="0070ad"/>
      </a:hlink>
      <a:folHlink>
        <a:srgbClr val="86086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80b8d6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f999c"/>
      </a:accent6>
      <a:hlink>
        <a:srgbClr val="0070ad"/>
      </a:hlink>
      <a:folHlink>
        <a:srgbClr val="86086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AD7CCD9309A40A93237B95FD3CCF3" ma:contentTypeVersion="17" ma:contentTypeDescription="Create a new document." ma:contentTypeScope="" ma:versionID="d57a9f2bf89b7f43ec4b13fd8b52541b">
  <xsd:schema xmlns:xsd="http://www.w3.org/2001/XMLSchema" xmlns:xs="http://www.w3.org/2001/XMLSchema" xmlns:p="http://schemas.microsoft.com/office/2006/metadata/properties" xmlns:ns2="1054ac26-85d3-4a93-8ee6-8b53566d365e" xmlns:ns3="ee67b47f-9706-4343-8c14-d4b70a5ee703" targetNamespace="http://schemas.microsoft.com/office/2006/metadata/properties" ma:root="true" ma:fieldsID="68590f1bca15e7a91ff2aca4a16f2115" ns2:_="" ns3:_="">
    <xsd:import namespace="1054ac26-85d3-4a93-8ee6-8b53566d365e"/>
    <xsd:import namespace="ee67b47f-9706-4343-8c14-d4b70a5ee7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Team" minOccurs="0"/>
                <xsd:element ref="ns2:Remark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54ac26-85d3-4a93-8ee6-8b53566d36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5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Team" ma:index="17" nillable="true" ma:displayName="Team" ma:format="Dropdown" ma:internalName="Team">
      <xsd:simpleType>
        <xsd:union memberTypes="dms:Text">
          <xsd:simpleType>
            <xsd:restriction base="dms:Choice">
              <xsd:enumeration value="AI Solutions"/>
              <xsd:enumeration value="Test"/>
              <xsd:enumeration value="AIM"/>
              <xsd:enumeration value="Auswahl 4"/>
              <xsd:enumeration value="Auswahl 5"/>
              <xsd:enumeration value="Auswahl 6"/>
            </xsd:restriction>
          </xsd:simpleType>
        </xsd:union>
      </xsd:simpleType>
    </xsd:element>
    <xsd:element name="Remark" ma:index="18" nillable="true" ma:displayName="Remark" ma:format="Dropdown" ma:internalName="Remark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7b47f-9706-4343-8c14-d4b70a5ee703" elementFormDefault="qualified">
    <xsd:import namespace="http://schemas.microsoft.com/office/2006/documentManagement/types"/>
    <xsd:import namespace="http://schemas.microsoft.com/office/infopath/2007/PartnerControls"/>
    <xsd:element name="SharedWithUsers" ma:index="6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054ac26-85d3-4a93-8ee6-8b53566d365e">
      <Terms xmlns="http://schemas.microsoft.com/office/infopath/2007/PartnerControls"/>
    </lcf76f155ced4ddcb4097134ff3c332f>
    <SharedWithUsers xmlns="ee67b47f-9706-4343-8c14-d4b70a5ee703">
      <UserInfo>
        <DisplayName>Montgomery, Shannon</DisplayName>
        <AccountId>70</AccountId>
        <AccountType/>
      </UserInfo>
      <UserInfo>
        <DisplayName>Gubko, Mikhail</DisplayName>
        <AccountId>77</AccountId>
        <AccountType/>
      </UserInfo>
      <UserInfo>
        <DisplayName>Lütticken, Ruth</DisplayName>
        <AccountId>41</AccountId>
        <AccountType/>
      </UserInfo>
    </SharedWithUsers>
    <Remark xmlns="1054ac26-85d3-4a93-8ee6-8b53566d365e" xsi:nil="true"/>
    <Team xmlns="1054ac26-85d3-4a93-8ee6-8b53566d365e">AI for R&amp;D</Team>
  </documentManagement>
</p:properties>
</file>

<file path=customXml/itemProps1.xml><?xml version="1.0" encoding="utf-8"?>
<ds:datastoreItem xmlns:ds="http://schemas.openxmlformats.org/officeDocument/2006/customXml" ds:itemID="{961CC494-1748-40EA-9111-856FABD4E5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54ac26-85d3-4a93-8ee6-8b53566d365e"/>
    <ds:schemaRef ds:uri="ee67b47f-9706-4343-8c14-d4b70a5ee7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407804-FE11-4112-8799-CF115E6EF5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1A43CD-0E4E-4B91-9912-B2910D3ED88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e67b47f-9706-4343-8c14-d4b70a5ee703"/>
    <ds:schemaRef ds:uri="1054ac26-85d3-4a93-8ee6-8b53566d365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Capgemini Standard Template</Template>
  <TotalTime>228</TotalTime>
  <Application>LibreOffice/7.3.7.2$Linux_X86_64 LibreOffice_project/30$Build-2</Application>
  <AppVersion>15.0000</AppVersion>
  <Words>1076</Words>
  <Paragraphs>61</Paragraphs>
  <Company>Capgemini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2017-11-09T08:51:59Z</dcterms:created>
  <dc:creator>Raikar, Isabel Beatrice</dc:creator>
  <dc:description/>
  <dc:language>en-US</dc:language>
  <cp:lastModifiedBy/>
  <dcterms:modified xsi:type="dcterms:W3CDTF">2024-10-08T22:42:32Z</dcterms:modified>
  <cp:revision>292</cp:revision>
  <dc:subject/>
  <dc:title>Title of the presentation 2 lines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0x010100B02AD7CCD9309A40A93237B95FD3CCF3</vt:lpwstr>
  </property>
  <property fmtid="{D5CDD505-2E9C-101B-9397-08002B2CF9AE}" pid="3" name="MediaServiceImageTags">
    <vt:lpwstr/>
  </property>
  <property fmtid="{D5CDD505-2E9C-101B-9397-08002B2CF9AE}" pid="4" name="Notes">
    <vt:i4>2</vt:i4>
  </property>
  <property fmtid="{D5CDD505-2E9C-101B-9397-08002B2CF9AE}" pid="5" name="PresentationFormat">
    <vt:lpwstr>Breitbild</vt:lpwstr>
  </property>
  <property fmtid="{D5CDD505-2E9C-101B-9397-08002B2CF9AE}" pid="6" name="Slides">
    <vt:i4>2</vt:i4>
  </property>
</Properties>
</file>