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embeddings/oleObject1.bin" ContentType="application/vnd.openxmlformats-officedocument.oleObject"/>
  <Override PartName="/ppt/media/image1.wmf" ContentType="image/x-wmf"/>
  <Override PartName="/ppt/media/image2.png" ContentType="image/png"/>
  <Override PartName="/ppt/media/image3.png" ContentType="image/png"/>
  <Override PartName="/ppt/media/image4.wmf" ContentType="image/x-wmf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79715CF-72D5-4362-A066-DDA33206B6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8398D-56FE-4BBF-BFEF-9B64015C707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756A79-74E4-4BB6-A5DE-AA4FEF7531F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BDDEEC-C28E-46A4-9F53-C88B8E5E858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FEC734-3D4A-4D00-9FB8-8378876668A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41AFFF-1E90-43B5-B5AF-EBC319C41AC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C66F0-FDB7-437C-A802-C25CEB55527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0602F5-E2CB-4816-8415-1A0459426A4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83201-8751-409E-9078-0F0C15C8520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3D44C5-CE9E-4712-879D-3DC88636482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2E2659-59C4-44F5-9AAF-CCDE3221144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DF596D3-F55C-4889-B9D1-4163C0C02B7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A993CA-1C93-4C58-9EE7-92D43E579C0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EE9DC5-E634-49FB-A45F-BBE76CD6923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D64CC8-1940-4BBB-9555-AD4C8170A97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1F8420-CF37-41E5-8238-11137166BC0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985574-8197-4B2D-A2FB-11C6199D557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E69F42-A593-4337-9756-F435BD36FDB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9F5D8A-3330-4EC4-B4BC-47EA2A7D779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9ADCAF-3BD8-4EB2-B785-9BD2F870D01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2F9051-0230-44F7-A2F4-D3476C8EB20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BCBE915-DC90-4C0A-B014-40D92CBC63C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2136E-8BC7-4CD1-A193-99783BC1EBB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9B4F77-F74E-4A27-86D7-D78B1477EB2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4C4DF-93BD-4537-A39D-A94404623EA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A62676-B27C-48C5-ABB8-94313766246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15D1F-F2F1-4522-A720-7BB30FA3121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B56DE-8831-41CB-B398-1A5BDB3A7E0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C1EDB-41CA-420F-8829-28310005A87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4.w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Object 30"/>
          <p:cNvGraphicFramePr/>
          <p:nvPr/>
        </p:nvGraphicFramePr>
        <p:xfrm>
          <a:off x="1440" y="1440"/>
          <a:ext cx="36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1" name="Object 30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440"/>
                    <a:ext cx="36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" name="Graphic 4" descr=""/>
          <p:cNvPicPr/>
          <p:nvPr/>
        </p:nvPicPr>
        <p:blipFill>
          <a:blip r:embed="rId4"/>
          <a:srcRect l="81836" t="-4712" r="0" b="16530"/>
          <a:stretch/>
        </p:blipFill>
        <p:spPr>
          <a:xfrm>
            <a:off x="11547720" y="188640"/>
            <a:ext cx="423360" cy="458640"/>
          </a:xfrm>
          <a:prstGeom prst="rect">
            <a:avLst/>
          </a:prstGeom>
          <a:ln w="0">
            <a:noFill/>
          </a:ln>
        </p:spPr>
      </p:pic>
      <p:sp>
        <p:nvSpPr>
          <p:cNvPr id="3" name="Conector reto 49"/>
          <p:cNvSpPr/>
          <p:nvPr/>
        </p:nvSpPr>
        <p:spPr>
          <a:xfrm flipV="1">
            <a:off x="11568600" y="6587640"/>
            <a:ext cx="360" cy="155520"/>
          </a:xfrm>
          <a:prstGeom prst="line">
            <a:avLst/>
          </a:prstGeom>
          <a:ln cap="rnd" w="12700">
            <a:solidFill>
              <a:srgbClr val="12abd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FileName"/>
          <p:cNvSpPr/>
          <p:nvPr/>
        </p:nvSpPr>
        <p:spPr>
          <a:xfrm>
            <a:off x="407880" y="6555960"/>
            <a:ext cx="3058920" cy="2185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a-DK" sz="800" spc="-1" strike="noStrike">
                <a:solidFill>
                  <a:srgbClr val="0070ad"/>
                </a:solidFill>
                <a:latin typeface="Verdana"/>
                <a:ea typeface="DejaVu Sans"/>
              </a:rPr>
              <a:t>1788316_EN_EN_OP_MLGO.pptx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" name="CapgeminiBox" hidden="1"/>
          <p:cNvSpPr/>
          <p:nvPr/>
        </p:nvSpPr>
        <p:spPr>
          <a:xfrm>
            <a:off x="-2232360" y="18720"/>
            <a:ext cx="22312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Capgemini Global V8.0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" name="Freeform: Shape 11"/>
          <p:cNvSpPr/>
          <p:nvPr/>
        </p:nvSpPr>
        <p:spPr>
          <a:xfrm>
            <a:off x="0" y="2698200"/>
            <a:ext cx="6261120" cy="4158720"/>
          </a:xfrm>
          <a:custGeom>
            <a:avLst/>
            <a:gdLst/>
            <a:ahLst/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Oval 20"/>
          <p:cNvSpPr/>
          <p:nvPr/>
        </p:nvSpPr>
        <p:spPr>
          <a:xfrm>
            <a:off x="407880" y="1124640"/>
            <a:ext cx="2374560" cy="2303280"/>
          </a:xfrm>
          <a:custGeom>
            <a:avLst/>
            <a:gdLst/>
            <a:ah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Capgemini Logo" descr=""/>
          <p:cNvPicPr/>
          <p:nvPr/>
        </p:nvPicPr>
        <p:blipFill>
          <a:blip r:embed="rId5"/>
          <a:stretch/>
        </p:blipFill>
        <p:spPr>
          <a:xfrm>
            <a:off x="9685800" y="188640"/>
            <a:ext cx="2285280" cy="511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9324000" y="6555600"/>
            <a:ext cx="2222640" cy="2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11783880" y="6555600"/>
            <a:ext cx="122760" cy="2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46FCCD5-17BC-42D2-802F-E285DA057572}" type="slidenum">
              <a:rPr b="0" lang="en-US" sz="800" spc="-1" strike="noStrike">
                <a:solidFill>
                  <a:srgbClr val="767676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30"/>
          <p:cNvGraphicFramePr/>
          <p:nvPr/>
        </p:nvGraphicFramePr>
        <p:xfrm>
          <a:off x="1440" y="1440"/>
          <a:ext cx="36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50" name="Object 30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440"/>
                    <a:ext cx="36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51" name="Graphic 4" descr=""/>
          <p:cNvPicPr/>
          <p:nvPr/>
        </p:nvPicPr>
        <p:blipFill>
          <a:blip r:embed="rId4"/>
          <a:srcRect l="81836" t="-4712" r="0" b="16530"/>
          <a:stretch/>
        </p:blipFill>
        <p:spPr>
          <a:xfrm>
            <a:off x="11547720" y="188640"/>
            <a:ext cx="423360" cy="458640"/>
          </a:xfrm>
          <a:prstGeom prst="rect">
            <a:avLst/>
          </a:prstGeom>
          <a:ln w="0">
            <a:noFill/>
          </a:ln>
        </p:spPr>
      </p:pic>
      <p:sp>
        <p:nvSpPr>
          <p:cNvPr id="52" name="Conector reto 49"/>
          <p:cNvSpPr/>
          <p:nvPr/>
        </p:nvSpPr>
        <p:spPr>
          <a:xfrm flipV="1">
            <a:off x="11568600" y="6587640"/>
            <a:ext cx="360" cy="155520"/>
          </a:xfrm>
          <a:prstGeom prst="line">
            <a:avLst/>
          </a:prstGeom>
          <a:ln cap="rnd" w="12700">
            <a:solidFill>
              <a:srgbClr val="12abd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BoxFileName"/>
          <p:cNvSpPr/>
          <p:nvPr/>
        </p:nvSpPr>
        <p:spPr>
          <a:xfrm>
            <a:off x="407880" y="6555960"/>
            <a:ext cx="3058920" cy="2185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a-DK" sz="800" spc="-1" strike="noStrike">
                <a:solidFill>
                  <a:srgbClr val="0070ad"/>
                </a:solidFill>
                <a:latin typeface="Verdana"/>
                <a:ea typeface="DejaVu Sans"/>
              </a:rPr>
              <a:t>1788316_EN_EN_OP_MLGO.pptx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CapgeminiBox" hidden="1"/>
          <p:cNvSpPr/>
          <p:nvPr/>
        </p:nvSpPr>
        <p:spPr>
          <a:xfrm>
            <a:off x="-2232360" y="18720"/>
            <a:ext cx="2231280" cy="2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Capgemini Global V8.0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Freeform: Shape 11"/>
          <p:cNvSpPr/>
          <p:nvPr/>
        </p:nvSpPr>
        <p:spPr>
          <a:xfrm>
            <a:off x="0" y="2698200"/>
            <a:ext cx="6261120" cy="4158720"/>
          </a:xfrm>
          <a:custGeom>
            <a:avLst/>
            <a:gdLst/>
            <a:ahLst/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Oval 20"/>
          <p:cNvSpPr/>
          <p:nvPr/>
        </p:nvSpPr>
        <p:spPr>
          <a:xfrm>
            <a:off x="407880" y="1124640"/>
            <a:ext cx="2374560" cy="2303280"/>
          </a:xfrm>
          <a:custGeom>
            <a:avLst/>
            <a:gdLst/>
            <a:ah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Capgemini Logo" descr=""/>
          <p:cNvPicPr/>
          <p:nvPr/>
        </p:nvPicPr>
        <p:blipFill>
          <a:blip r:embed="rId5"/>
          <a:stretch/>
        </p:blipFill>
        <p:spPr>
          <a:xfrm>
            <a:off x="9685800" y="188640"/>
            <a:ext cx="2285280" cy="51120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ftr" idx="3"/>
          </p:nvPr>
        </p:nvSpPr>
        <p:spPr>
          <a:xfrm>
            <a:off x="9324000" y="6555600"/>
            <a:ext cx="2222640" cy="2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4"/>
          </p:nvPr>
        </p:nvSpPr>
        <p:spPr>
          <a:xfrm>
            <a:off x="11783880" y="6555600"/>
            <a:ext cx="122760" cy="2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FA94E87-314F-4B38-A3BC-339CD4843A3A}" type="slidenum">
              <a:rPr b="0" lang="en-US" sz="800" spc="-1" strike="noStrike">
                <a:solidFill>
                  <a:srgbClr val="767676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Placeholder 17"/>
          <p:cNvSpPr/>
          <p:nvPr/>
        </p:nvSpPr>
        <p:spPr>
          <a:xfrm>
            <a:off x="3529080" y="908640"/>
            <a:ext cx="4066920" cy="54716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 Placeholder 17"/>
          <p:cNvSpPr/>
          <p:nvPr/>
        </p:nvSpPr>
        <p:spPr>
          <a:xfrm>
            <a:off x="7707960" y="914400"/>
            <a:ext cx="4219560" cy="546588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7747920" y="914400"/>
            <a:ext cx="417528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(1/4)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584160" y="959760"/>
            <a:ext cx="395892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12abdb"/>
                </a:solidFill>
                <a:latin typeface="Verdana"/>
              </a:rPr>
              <a:t>Education &amp; Employment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07880" y="55807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07880" y="3601800"/>
            <a:ext cx="302256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07880" y="403812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/>
          </p:nvPr>
        </p:nvSpPr>
        <p:spPr>
          <a:xfrm>
            <a:off x="407880" y="591336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/>
          </p:nvPr>
        </p:nvSpPr>
        <p:spPr>
          <a:xfrm>
            <a:off x="3584160" y="2559960"/>
            <a:ext cx="395892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12abdb"/>
                </a:solidFill>
                <a:latin typeface="Verdana"/>
              </a:rPr>
              <a:t>Qualification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/>
          </p:nvPr>
        </p:nvSpPr>
        <p:spPr>
          <a:xfrm>
            <a:off x="407880" y="44845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/>
          </p:nvPr>
        </p:nvSpPr>
        <p:spPr>
          <a:xfrm>
            <a:off x="408960" y="4833360"/>
            <a:ext cx="302148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/>
          </p:nvPr>
        </p:nvSpPr>
        <p:spPr>
          <a:xfrm>
            <a:off x="3575880" y="4114800"/>
            <a:ext cx="3959640" cy="21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Languages:</a:t>
            </a:r>
            <a:r>
              <a:rPr b="0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C++, Qt, Ada, Python, bash script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Tools 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Doxygen, docker, Virtual Machine, QAC, cppcheck, Valgrid, gdb, MS Project, 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Coding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Standards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: Object Oriented Development, MISRA-C...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Configuration Management: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cmake, git subversion, Jira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Requirement Management:</a:t>
            </a:r>
            <a:r>
              <a:rPr b="0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DOORS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Design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: Real Time System, MBSE, UML, Argo UML, Enterprise Architect, coding / decoding mdf4 files, CAN, LIN...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Operating system: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Linux (native or virtual machine), low level interface (usb, wifi)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/>
          </p:nvPr>
        </p:nvSpPr>
        <p:spPr>
          <a:xfrm>
            <a:off x="7747920" y="930960"/>
            <a:ext cx="4170960" cy="53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Data Analyst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Updating MagicDraw Diagrams with new requirements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Virtual Machine, MagicDraw.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check and draw the connection between components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Requirement Analyst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Carrying out checks of the requirements and their interconnection in the V-cycle 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MATLAB, Simulink, Codebeamer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Detection of several logical or syntactic errors.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Analyse and Documentation of a un-documented library (part of ICV-L Software)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Risk Manager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Trucks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Risk Analysis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FMEA.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 complete analyses was delivered.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Architect / Lead Software Developer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latin typeface="Verdana"/>
                <a:ea typeface="Verdana"/>
              </a:rPr>
              <a:t>Automotive suppliers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Creation of MDF4 reader and interpreter software.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CAN, LIN, binaries analysis, Object Oriented, Linux, Valgrind, mdf4 files.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Software Architecture : multiple executable with a common library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Quality Management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Performance Improvement (Memory leaks, optimisation)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Software development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17" name="Table 28"/>
          <p:cNvGraphicFramePr/>
          <p:nvPr/>
        </p:nvGraphicFramePr>
        <p:xfrm>
          <a:off x="3527640" y="1402560"/>
          <a:ext cx="4033800" cy="1189800"/>
        </p:xfrm>
        <a:graphic>
          <a:graphicData uri="http://schemas.openxmlformats.org/drawingml/2006/table">
            <a:tbl>
              <a:tblPr/>
              <a:tblGrid>
                <a:gridCol w="1113840"/>
                <a:gridCol w="2920320"/>
              </a:tblGrid>
              <a:tr h="228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Since 1999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99"/>
                        </a:spcAft>
                        <a:buNone/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Altran , Consultant (France, Bekgium, UK, Germany...)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Aft>
                          <a:spcPts val="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1994 - 1999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SDI, (Paris) Consultant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1993 - 1994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DCN Paris, Nuclear Safety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03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1991 - 1993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Graduated (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Diplôme d’Ingénieur, the French </a:t>
                      </a:r>
                      <a:r>
                        <a:rPr b="0" lang="de-DE" sz="900" spc="-1" strike="noStrike" u="sng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DejaVu Sans"/>
                        </a:rPr>
                        <a:t>Master’s degree in Engineering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)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from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ENSTA ParisTech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,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École Nationale Supérieure de Techniques Avancée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Box 22"/>
          <p:cNvSpPr/>
          <p:nvPr/>
        </p:nvSpPr>
        <p:spPr>
          <a:xfrm>
            <a:off x="44640" y="6503040"/>
            <a:ext cx="5829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9" name="Text Placeholder 1"/>
          <p:cNvSpPr/>
          <p:nvPr/>
        </p:nvSpPr>
        <p:spPr>
          <a:xfrm>
            <a:off x="3584160" y="2971800"/>
            <a:ext cx="395892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70ad"/>
                </a:solidFill>
                <a:latin typeface="Calibri"/>
                <a:ea typeface="Noto Sans CJK SC"/>
              </a:rPr>
              <a:t>As a software architect working in the field of embedded systems (</a:t>
            </a:r>
            <a:r>
              <a:rPr b="0" lang="en-US" sz="1200" spc="-1" strike="noStrike">
                <a:solidFill>
                  <a:srgbClr val="0070ad"/>
                </a:solidFill>
                <a:latin typeface="Calibri"/>
                <a:ea typeface="DejaVu Sans"/>
              </a:rPr>
              <a:t>medical equipment, car, train, plane, satellite, ...) for more than 20 years, I am enthusiastic about designing, developing, testing and maintaining high quality complex systems. With new requirements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Placeholder 5"/>
          <p:cNvSpPr/>
          <p:nvPr/>
        </p:nvSpPr>
        <p:spPr>
          <a:xfrm>
            <a:off x="7604640" y="914400"/>
            <a:ext cx="4219560" cy="54860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3429000" y="313200"/>
            <a:ext cx="417528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(2/4)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07880" y="55807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07880" y="3601800"/>
            <a:ext cx="302256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07880" y="403812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07880" y="591336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07880" y="44845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408960" y="4833360"/>
            <a:ext cx="302148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PlaceHolder 8"/>
          <p:cNvSpPr>
            <a:spLocks noGrp="1"/>
          </p:cNvSpPr>
          <p:nvPr>
            <p:ph/>
          </p:nvPr>
        </p:nvSpPr>
        <p:spPr>
          <a:xfrm>
            <a:off x="7707960" y="685800"/>
            <a:ext cx="4170960" cy="53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Tester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latin typeface="Verdana"/>
                <a:ea typeface="Verdana"/>
              </a:rPr>
              <a:t>A Software with poor quality should be tested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c++, cmake, gdb.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Make drastic choice about the tools,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Test implementation,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Test Coverage management,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Bug Management,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Bug, test and requirement Documentation,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Tester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From objects positions, this software compute the objects trajectories. It should be tested.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DOORS, gdb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Check of requirements (incomplete or contradictory)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Test plan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Test report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Integrator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Integration of incompatible libraries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QAC, gvim.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integration of BMW library with Bosh Software. The Interface were incompatible.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very short delay (deadline has already passed!)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Report error and bug,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Interface adaptation,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Unit and Integration Test,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Interface with supplier.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44640" y="6503040"/>
            <a:ext cx="5829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 Placeholder 3"/>
          <p:cNvSpPr/>
          <p:nvPr/>
        </p:nvSpPr>
        <p:spPr>
          <a:xfrm>
            <a:off x="3323880" y="914400"/>
            <a:ext cx="4280400" cy="54860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5"/>
          <p:cNvSpPr/>
          <p:nvPr/>
        </p:nvSpPr>
        <p:spPr>
          <a:xfrm>
            <a:off x="3433320" y="685800"/>
            <a:ext cx="4170960" cy="51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950" spc="-1" strike="noStrike">
                <a:latin typeface="Verdana"/>
                <a:ea typeface="Verdana"/>
              </a:rPr>
              <a:t>Lead Software Engineer, Software Management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Updating </a:t>
            </a:r>
            <a:r>
              <a:rPr b="0" lang="en-US" sz="950" spc="-1" strike="noStrike">
                <a:latin typeface="Verdana"/>
                <a:ea typeface="Verdana"/>
              </a:rPr>
              <a:t>driving simulation software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CMake, bash script, Gvim, Linux, Makefile 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Design and complete update of the build and software dependency management tool (&gt;400 Makefile converted to cmake),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Development of new functionality related to the synchronization of sound, image and vibration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Automotive suppliers – Infotainment Software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latin typeface="Verdana"/>
                <a:ea typeface="Verdana"/>
              </a:rPr>
              <a:t>libusb, c++, wifi, coding and decoding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Module Requirement, coding and testing (usb / wifi),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Create USB bus simulator (libusb, UDisk2),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Manage BMW CommAPI Interface,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Teaching to the team the art of testing,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Test Implementation,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Coding and Decoding Wifi messages (apple, miramax...)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Architect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Camera system to replace mirrors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Entreprise Architect, c++, cmake, gdb.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Define the software architecture,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Define the milestones,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Manage the requirement in a R&amp;D environment,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Check the software quality (5 people),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Coding and Testing the module,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Bug Management,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Documentation.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Placeholder 2"/>
          <p:cNvSpPr/>
          <p:nvPr/>
        </p:nvSpPr>
        <p:spPr>
          <a:xfrm>
            <a:off x="7543800" y="685800"/>
            <a:ext cx="4383720" cy="581688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3429000" y="310320"/>
            <a:ext cx="417528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(3/4)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07880" y="55807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07880" y="3601800"/>
            <a:ext cx="302256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03812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07880" y="591336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407880" y="44845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408960" y="4833360"/>
            <a:ext cx="302148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/>
          </p:nvPr>
        </p:nvSpPr>
        <p:spPr>
          <a:xfrm>
            <a:off x="7714080" y="551520"/>
            <a:ext cx="4170960" cy="53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Architect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Railroad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IP Train NAT (Nouvelle Automotrice Transilien/Spacium 3.06)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Embedded Linux, C++, Qt..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Verdana"/>
              </a:rPr>
              <a:t>T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eam coordinator for the development of the NAT HMI software embedded in trains,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Software design, coordination of several software,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Integrator for IHM Version,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Maintenance of linux,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PPC hardware validation,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Creation of a cooperative wiki on a server, in order to centralize the team knowledge.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Railroad UK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“Virgin Train” class consists in a new generation of trains in United Kingdom, and will be quite a big step for the embedded software in general.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latin typeface="Verdana"/>
                <a:ea typeface="Verdana"/>
              </a:rPr>
              <a:t>Embedded Windows CE, C++, MFC.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Design, development and tests of a HMI software embedded in trains.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HMI software development and integration.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Supplier technical interface (PEP / Kontron Belgium).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Developer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Aircraft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In the realm of air control, Thomson upgraded its software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QAC, gvim, ASTERIX.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Design, development and tests of software.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Programming of the coding / decoding layer within flexible software.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44640" y="6503040"/>
            <a:ext cx="5829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2" name="Text Placeholder 4"/>
          <p:cNvSpPr/>
          <p:nvPr/>
        </p:nvSpPr>
        <p:spPr>
          <a:xfrm>
            <a:off x="3200400" y="685800"/>
            <a:ext cx="4343040" cy="581688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29"/>
          <p:cNvSpPr/>
          <p:nvPr/>
        </p:nvSpPr>
        <p:spPr>
          <a:xfrm>
            <a:off x="3372480" y="390240"/>
            <a:ext cx="4170960" cy="51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Architect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latin typeface="Verdana"/>
                <a:ea typeface="Verdana"/>
              </a:rPr>
              <a:t>3d Top View System Software manage the vehicle surroundings : a virtual camera displays the car itself and the surroundings, helping the drivers to avoid obstacle (Driving Assistance System).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Entreprise Architect, C++, CAN, Linux, Windows. 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Software architect for the embedded software (model view architectural pattern),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CAN (Controller Area Network) library,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Development Multi Platform software,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Improving software quality,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Team support,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Improving team communication (web site),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Maintenance of Linux system,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Test-oriented development.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Railroad UK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Long term support for this embedded software (&gt;10 years)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latin typeface="Verdana"/>
                <a:ea typeface="Verdana"/>
              </a:rPr>
              <a:t>C++, Embedded Windows CE.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Update and Support on location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Architect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Medical devices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New generation of high tech medical instrument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Qt, QtEmu.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Software architect for the embedded software (model view architectural pattern),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State machine conception and development,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Conception and development of several functionalities,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Code documentation with doxygen,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Participation of wiki,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Maintenance of linux system.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6"/>
          <p:cNvSpPr/>
          <p:nvPr/>
        </p:nvSpPr>
        <p:spPr>
          <a:xfrm>
            <a:off x="7543800" y="685800"/>
            <a:ext cx="4383720" cy="581688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3429000" y="310320"/>
            <a:ext cx="417528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(4/4)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07880" y="55807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07880" y="3601800"/>
            <a:ext cx="3022560" cy="4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07880" y="403812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07880" y="5913360"/>
            <a:ext cx="302256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07880" y="4484520"/>
            <a:ext cx="3022560" cy="3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408960" y="4833360"/>
            <a:ext cx="302148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/>
          </p:nvPr>
        </p:nvSpPr>
        <p:spPr>
          <a:xfrm>
            <a:off x="7714080" y="551520"/>
            <a:ext cx="4170960" cy="53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Project manager associate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Public Sector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M</a:t>
            </a:r>
            <a:r>
              <a:rPr b="0" lang="en-US" sz="950" spc="-1" strike="noStrike">
                <a:latin typeface="Verdana"/>
                <a:ea typeface="Verdana"/>
              </a:rPr>
              <a:t>oving an headquarters, bringing 600 new PCs at the new headquarters.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MS Project, Windows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Management of the project under MS Project (50 people, 300 tasks).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Safeguard, then migration of the data,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Software standardization.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Analyst and 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Defense - Aircraft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Embedded software development for a French fighter, within a team of 50 engineers.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Ada, Unix</a:t>
            </a:r>
            <a:r>
              <a:rPr b="0" lang="en-US" sz="1000" spc="-1" strike="noStrike"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Management of various data-processing tools according to an object-oriented software development. The program exceeded one million lines.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Developer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latin typeface="Verdana"/>
                <a:ea typeface="Verdana"/>
              </a:rPr>
              <a:t>Nuclear Safety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Safety studies for the carrier the "Charles of Gaulle". Updating the file of the safety options concerning the services ensured by the ship to the two nuclear boilers.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Scientific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latin typeface="Verdana"/>
                <a:ea typeface="Verdana"/>
              </a:rPr>
              <a:t>Research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Analysis and comparison of </a:t>
            </a:r>
            <a:r>
              <a:rPr b="0" i="1" lang="en-US" sz="900" spc="-1" strike="noStrike">
                <a:solidFill>
                  <a:srgbClr val="464669"/>
                </a:solidFill>
                <a:latin typeface="Arial"/>
                <a:ea typeface="Calibri"/>
              </a:rPr>
              <a:t>in situ</a:t>
            </a:r>
            <a:r>
              <a:rPr b="0" lang="en-US" sz="1000" spc="-1" strike="noStrike">
                <a:latin typeface="Verdana"/>
                <a:ea typeface="Verdana"/>
              </a:rPr>
              <a:t> data regarding the Tropical Atlantic's long waves, in accordance with a digital model of general oceanographic flowing, providing therefore a scientific expedition with fundamental source documents.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3" name="TextBox 4"/>
          <p:cNvSpPr/>
          <p:nvPr/>
        </p:nvSpPr>
        <p:spPr>
          <a:xfrm>
            <a:off x="44640" y="6503040"/>
            <a:ext cx="5829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4" name="Text Placeholder 7"/>
          <p:cNvSpPr/>
          <p:nvPr/>
        </p:nvSpPr>
        <p:spPr>
          <a:xfrm>
            <a:off x="3200400" y="685800"/>
            <a:ext cx="4343040" cy="581688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44"/>
          <p:cNvSpPr/>
          <p:nvPr/>
        </p:nvSpPr>
        <p:spPr>
          <a:xfrm>
            <a:off x="3433320" y="372600"/>
            <a:ext cx="4170960" cy="61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Developer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Aircraft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latin typeface="Verdana"/>
                <a:ea typeface="Verdana"/>
              </a:rPr>
              <a:t>Development of a macro-generated software for the management of air traffic (Management of several parallel businesses), in order to cope with denser aircraft traffic.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C++, Linux. 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Development and tests of software.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Space</a:t>
            </a: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Correction of a embedded software</a:t>
            </a:r>
            <a:r>
              <a:rPr b="0" lang="en-US" sz="1000" spc="-1" strike="noStrike"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Ada, Assembleur</a:t>
            </a:r>
            <a:r>
              <a:rPr b="0" lang="en-US" sz="1000" spc="-1" strike="noStrike"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Software workaround of a bugged hardware embedded on satellite.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Project manager associate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Pharmaceuticals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Hoechst starts out-sourcing its internal IT support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Windows, Visual Basic.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Test of new Software.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Drafting of procedures for software installations, as well as setting environments Windows (NT3.51, NT4.0, 95, 3.xx...) on PCs connected in network.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Installation of the network LOTUS Notes for the whole company.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Creation of quality indicators for the hot line.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Financial data processing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Banking</a:t>
            </a: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S</a:t>
            </a:r>
            <a:r>
              <a:rPr b="0" lang="en-US" sz="1000" spc="-1" strike="noStrike">
                <a:latin typeface="Verdana"/>
                <a:ea typeface="Verdana"/>
              </a:rPr>
              <a:t>oftware upgrade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latin typeface="Verdana"/>
                <a:ea typeface="Verdana"/>
              </a:rPr>
              <a:t>MS Excel, Visual Basic.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Development of financial software.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AD7CCD9309A40A93237B95FD3CCF3" ma:contentTypeVersion="17" ma:contentTypeDescription="Create a new document." ma:contentTypeScope="" ma:versionID="d57a9f2bf89b7f43ec4b13fd8b52541b">
  <xsd:schema xmlns:xsd="http://www.w3.org/2001/XMLSchema" xmlns:xs="http://www.w3.org/2001/XMLSchema" xmlns:p="http://schemas.microsoft.com/office/2006/metadata/properties" xmlns:ns2="1054ac26-85d3-4a93-8ee6-8b53566d365e" xmlns:ns3="ee67b47f-9706-4343-8c14-d4b70a5ee703" targetNamespace="http://schemas.microsoft.com/office/2006/metadata/properties" ma:root="true" ma:fieldsID="68590f1bca15e7a91ff2aca4a16f2115" ns2:_="" ns3:_="">
    <xsd:import namespace="1054ac26-85d3-4a93-8ee6-8b53566d365e"/>
    <xsd:import namespace="ee67b47f-9706-4343-8c14-d4b70a5ee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eam" minOccurs="0"/>
                <xsd:element ref="ns2:Remark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4ac26-85d3-4a93-8ee6-8b53566d3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Team" ma:index="17" nillable="true" ma:displayName="Team" ma:format="Dropdown" ma:internalName="Team">
      <xsd:simpleType>
        <xsd:union memberTypes="dms:Text">
          <xsd:simpleType>
            <xsd:restriction base="dms:Choice">
              <xsd:enumeration value="AI Solutions"/>
              <xsd:enumeration value="Test"/>
              <xsd:enumeration value="AIM"/>
              <xsd:enumeration value="Auswahl 4"/>
              <xsd:enumeration value="Auswahl 5"/>
              <xsd:enumeration value="Auswahl 6"/>
            </xsd:restriction>
          </xsd:simpleType>
        </xsd:union>
      </xsd:simpleType>
    </xsd:element>
    <xsd:element name="Remark" ma:index="18" nillable="true" ma:displayName="Remark" ma:format="Dropdown" ma:internalName="Remark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7b47f-9706-4343-8c14-d4b70a5ee703" elementFormDefault="qualified">
    <xsd:import namespace="http://schemas.microsoft.com/office/2006/documentManagement/types"/>
    <xsd:import namespace="http://schemas.microsoft.com/office/infopath/2007/PartnerControls"/>
    <xsd:element name="SharedWithUsers" ma:index="6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54ac26-85d3-4a93-8ee6-8b53566d365e">
      <Terms xmlns="http://schemas.microsoft.com/office/infopath/2007/PartnerControls"/>
    </lcf76f155ced4ddcb4097134ff3c332f>
    <SharedWithUsers xmlns="ee67b47f-9706-4343-8c14-d4b70a5ee703">
      <UserInfo>
        <DisplayName>Montgomery, Shannon</DisplayName>
        <AccountId>70</AccountId>
        <AccountType/>
      </UserInfo>
      <UserInfo>
        <DisplayName>Gubko, Mikhail</DisplayName>
        <AccountId>77</AccountId>
        <AccountType/>
      </UserInfo>
      <UserInfo>
        <DisplayName>Lütticken, Ruth</DisplayName>
        <AccountId>41</AccountId>
        <AccountType/>
      </UserInfo>
    </SharedWithUsers>
    <Remark xmlns="1054ac26-85d3-4a93-8ee6-8b53566d365e" xsi:nil="true"/>
    <Team xmlns="1054ac26-85d3-4a93-8ee6-8b53566d365e">AI for R&amp;D</Team>
  </documentManagement>
</p:properties>
</file>

<file path=customXml/itemProps1.xml><?xml version="1.0" encoding="utf-8"?>
<ds:datastoreItem xmlns:ds="http://schemas.openxmlformats.org/officeDocument/2006/customXml" ds:itemID="{961CC494-1748-40EA-9111-856FABD4E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4ac26-85d3-4a93-8ee6-8b53566d365e"/>
    <ds:schemaRef ds:uri="ee67b47f-9706-4343-8c14-d4b70a5ee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07804-FE11-4112-8799-CF115E6EF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A43CD-0E4E-4B91-9912-B2910D3ED88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e67b47f-9706-4343-8c14-d4b70a5ee703"/>
    <ds:schemaRef ds:uri="1054ac26-85d3-4a93-8ee6-8b53566d365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Standard Template</Template>
  <TotalTime>229</TotalTime>
  <Application>LibreOffice/7.3.7.2$Linux_X86_64 LibreOffice_project/30$Build-2</Application>
  <AppVersion>15.0000</AppVersion>
  <Words>1076</Words>
  <Paragraphs>61</Paragraphs>
  <Company>Capgemini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2017-11-09T08:51:59Z</dcterms:created>
  <dc:creator>Raikar, Isabel Beatrice</dc:creator>
  <dc:description/>
  <dc:language>en-US</dc:language>
  <cp:lastModifiedBy/>
  <dcterms:modified xsi:type="dcterms:W3CDTF">2024-10-08T22:48:05Z</dcterms:modified>
  <cp:revision>293</cp:revision>
  <dc:subject/>
  <dc:title>Title of the presentation 2 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0x010100B02AD7CCD9309A40A93237B95FD3CCF3</vt:lpwstr>
  </property>
  <property fmtid="{D5CDD505-2E9C-101B-9397-08002B2CF9AE}" pid="3" name="MediaServiceImageTags">
    <vt:lpwstr/>
  </property>
  <property fmtid="{D5CDD505-2E9C-101B-9397-08002B2CF9AE}" pid="4" name="Notes">
    <vt:i4>2</vt:i4>
  </property>
  <property fmtid="{D5CDD505-2E9C-101B-9397-08002B2CF9AE}" pid="5" name="PresentationFormat">
    <vt:lpwstr>Breitbild</vt:lpwstr>
  </property>
  <property fmtid="{D5CDD505-2E9C-101B-9397-08002B2CF9AE}" pid="6" name="Slides">
    <vt:i4>2</vt:i4>
  </property>
</Properties>
</file>