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333aa25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333aa25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c595c14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c595c14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d53779f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d53779f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d5377a6b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d5377a6b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d53779f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d53779f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d53779f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d53779f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d53779f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d53779f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d53779fb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d53779f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d5377a6b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d5377a6b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d333aa2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d333aa2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0bde01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0bde01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d333aa2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d333aa2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333aa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333aa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d333aa2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d333aa2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d333aa2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d333aa2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333aa2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333aa2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333aa2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333aa2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d333aa2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d333aa2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d333aa25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d333aa25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i3.bcentral.cl/Siete/ES/Siete/Cuadro/CAP_ESTADIST_MACRO/MN_EST_MACRO_IV/PEM_VAR12_IPC/PEM_VAR12_IPC" TargetMode="External"/><Relationship Id="rId4" Type="http://schemas.openxmlformats.org/officeDocument/2006/relationships/hyperlink" Target="https://si3.bcentral.cl/siete/ES/Siete/Cuadro/CAP_ESTADIST_MACRO/MN_EST_MACRO_IV/PEM_INDBUR?idSerie=F013.IBC.IND.N.7.LAC.CL.CLP.BLO.D" TargetMode="External"/><Relationship Id="rId9" Type="http://schemas.openxmlformats.org/officeDocument/2006/relationships/image" Target="../media/image9.png"/><Relationship Id="rId5" Type="http://schemas.openxmlformats.org/officeDocument/2006/relationships/hyperlink" Target="https://si3.bcentral.cl/Siete/ES/Siete/Cuadro/CAP_CCNN/MN_CCNN76/CCNN2018_IMACEC_01/637801073970808685" TargetMode="External"/><Relationship Id="rId6" Type="http://schemas.openxmlformats.org/officeDocument/2006/relationships/hyperlink" Target="https://si3.bcentral.cl/siete/ES/Siete/Cuadro/CAP_TASA_INTERES/MN_TASA_INTERES_09/TPM_C1?cbFechaDiaria=2022&amp;cbFrecuencia=MONTHLY&amp;cbCalculo=NONE&amp;cbFechaBase=" TargetMode="External"/><Relationship Id="rId7" Type="http://schemas.openxmlformats.org/officeDocument/2006/relationships/hyperlink" Target="https://www.bcentral.cl/documents/33528/3015467/IPoM_Junio_2021.pdf/61bb2ea4-44d4-f136-04bd-142514543552" TargetMode="External"/><Relationship Id="rId8" Type="http://schemas.openxmlformats.org/officeDocument/2006/relationships/hyperlink" Target="https://old.hacienda.cl/glosario/ips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1" Type="http://schemas.openxmlformats.org/officeDocument/2006/relationships/hyperlink" Target="https://es.wikipedia.org/wiki/T%C3%ADtulo_valor" TargetMode="External"/><Relationship Id="rId10" Type="http://schemas.openxmlformats.org/officeDocument/2006/relationships/hyperlink" Target="https://es.wikipedia.org/wiki/Renta_fija" TargetMode="External"/><Relationship Id="rId13" Type="http://schemas.openxmlformats.org/officeDocument/2006/relationships/image" Target="../media/image9.png"/><Relationship Id="rId12" Type="http://schemas.openxmlformats.org/officeDocument/2006/relationships/hyperlink" Target="https://es.wikipedia.org/wiki/Mercado_de_valores#cite_note-1"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s.wikipedia.org/wiki/Instrumentos_financieros" TargetMode="External"/><Relationship Id="rId4" Type="http://schemas.openxmlformats.org/officeDocument/2006/relationships/hyperlink" Target="https://es.wikipedia.org/wiki/Oferta" TargetMode="External"/><Relationship Id="rId9" Type="http://schemas.openxmlformats.org/officeDocument/2006/relationships/hyperlink" Target="https://es.wikipedia.org/wiki/Renta_variable" TargetMode="External"/><Relationship Id="rId5" Type="http://schemas.openxmlformats.org/officeDocument/2006/relationships/hyperlink" Target="https://es.wikipedia.org/wiki/Oferta_y_demanda" TargetMode="External"/><Relationship Id="rId6" Type="http://schemas.openxmlformats.org/officeDocument/2006/relationships/hyperlink" Target="https://es.wikipedia.org/wiki/Mercado_financiero" TargetMode="External"/><Relationship Id="rId7" Type="http://schemas.openxmlformats.org/officeDocument/2006/relationships/hyperlink" Target="https://es.wikipedia.org/wiki/Inversi%C3%B3n" TargetMode="External"/><Relationship Id="rId8" Type="http://schemas.openxmlformats.org/officeDocument/2006/relationships/hyperlink" Target="https://es.wikipedia.org/wiki/Mercado_de_capita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500">
                <a:solidFill>
                  <a:srgbClr val="980000"/>
                </a:solidFill>
              </a:rPr>
              <a:t>Trabajo Final Econometría Aplicada</a:t>
            </a:r>
            <a:endParaRPr sz="2500">
              <a:solidFill>
                <a:srgbClr val="980000"/>
              </a:solidFill>
            </a:endParaRPr>
          </a:p>
        </p:txBody>
      </p:sp>
      <p:sp>
        <p:nvSpPr>
          <p:cNvPr id="129" name="Google Shape;129;p13"/>
          <p:cNvSpPr txBox="1"/>
          <p:nvPr>
            <p:ph idx="1" type="subTitle"/>
          </p:nvPr>
        </p:nvSpPr>
        <p:spPr>
          <a:xfrm>
            <a:off x="2598250" y="3322200"/>
            <a:ext cx="8520600" cy="1318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Integrantes: Herrera, Matías</a:t>
            </a:r>
            <a:endParaRPr/>
          </a:p>
          <a:p>
            <a:pPr indent="0" lvl="0" marL="0" rtl="0" algn="ctr">
              <a:spcBef>
                <a:spcPts val="0"/>
              </a:spcBef>
              <a:spcAft>
                <a:spcPts val="0"/>
              </a:spcAft>
              <a:buNone/>
            </a:pPr>
            <a:r>
              <a:rPr lang="es"/>
              <a:t>                     Tolosa, Nicolás</a:t>
            </a:r>
            <a:endParaRPr/>
          </a:p>
          <a:p>
            <a:pPr indent="0" lvl="0" marL="0" rtl="0" algn="ctr">
              <a:spcBef>
                <a:spcPts val="0"/>
              </a:spcBef>
              <a:spcAft>
                <a:spcPts val="0"/>
              </a:spcAft>
              <a:buNone/>
            </a:pPr>
            <a:r>
              <a:rPr lang="es"/>
              <a:t>                </a:t>
            </a:r>
            <a:r>
              <a:rPr lang="es"/>
              <a:t>          Urquiza, Roberto.</a:t>
            </a:r>
            <a:endParaRPr/>
          </a:p>
          <a:p>
            <a:pPr indent="0" lvl="0" marL="0" rtl="0" algn="ctr">
              <a:spcBef>
                <a:spcPts val="0"/>
              </a:spcBef>
              <a:spcAft>
                <a:spcPts val="0"/>
              </a:spcAft>
              <a:buNone/>
            </a:pPr>
            <a:r>
              <a:t/>
            </a:r>
            <a:endParaRPr/>
          </a:p>
          <a:p>
            <a:pPr indent="0" lvl="0" marL="0" rtl="0" algn="l">
              <a:spcBef>
                <a:spcPts val="0"/>
              </a:spcBef>
              <a:spcAft>
                <a:spcPts val="0"/>
              </a:spcAft>
              <a:buNone/>
            </a:pPr>
            <a:r>
              <a:rPr lang="es"/>
              <a:t>                                                                   Profesor: Juan Cortez</a:t>
            </a:r>
            <a:endParaRPr/>
          </a:p>
        </p:txBody>
      </p:sp>
      <p:pic>
        <p:nvPicPr>
          <p:cNvPr id="130" name="Google Shape;130;p13"/>
          <p:cNvPicPr preferRelativeResize="0"/>
          <p:nvPr/>
        </p:nvPicPr>
        <p:blipFill>
          <a:blip r:embed="rId3">
            <a:alphaModFix/>
          </a:blip>
          <a:stretch>
            <a:fillRect/>
          </a:stretch>
        </p:blipFill>
        <p:spPr>
          <a:xfrm>
            <a:off x="3971737" y="373375"/>
            <a:ext cx="1200525" cy="120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742100" y="460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a:t>
            </a:r>
            <a:r>
              <a:rPr lang="es"/>
              <a:t>metodológico</a:t>
            </a:r>
            <a:endParaRPr/>
          </a:p>
        </p:txBody>
      </p:sp>
      <p:sp>
        <p:nvSpPr>
          <p:cNvPr id="198" name="Google Shape;198;p22"/>
          <p:cNvSpPr txBox="1"/>
          <p:nvPr>
            <p:ph idx="1" type="body"/>
          </p:nvPr>
        </p:nvSpPr>
        <p:spPr>
          <a:xfrm>
            <a:off x="819150" y="1100725"/>
            <a:ext cx="7505700" cy="3507300"/>
          </a:xfrm>
          <a:prstGeom prst="rect">
            <a:avLst/>
          </a:prstGeom>
        </p:spPr>
        <p:txBody>
          <a:bodyPr anchorCtr="0" anchor="t" bIns="91425" lIns="91425" spcFirstLastPara="1" rIns="91425" wrap="square" tIns="91425">
            <a:normAutofit lnSpcReduction="10000"/>
          </a:bodyPr>
          <a:lstStyle/>
          <a:p>
            <a:pPr indent="-298450" lvl="0" marL="457200" rtl="0" algn="l">
              <a:lnSpc>
                <a:spcPct val="15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Los </a:t>
            </a:r>
            <a:r>
              <a:rPr lang="es" sz="1100">
                <a:solidFill>
                  <a:srgbClr val="000000"/>
                </a:solidFill>
                <a:latin typeface="Arial"/>
                <a:ea typeface="Arial"/>
                <a:cs typeface="Arial"/>
                <a:sym typeface="Arial"/>
              </a:rPr>
              <a:t>cálculos</a:t>
            </a:r>
            <a:r>
              <a:rPr lang="es" sz="1100">
                <a:solidFill>
                  <a:srgbClr val="000000"/>
                </a:solidFill>
                <a:latin typeface="Arial"/>
                <a:ea typeface="Arial"/>
                <a:cs typeface="Arial"/>
                <a:sym typeface="Arial"/>
              </a:rPr>
              <a:t> a realizar en esta </a:t>
            </a:r>
            <a:r>
              <a:rPr lang="es" sz="1100">
                <a:solidFill>
                  <a:srgbClr val="000000"/>
                </a:solidFill>
                <a:latin typeface="Arial"/>
                <a:ea typeface="Arial"/>
                <a:cs typeface="Arial"/>
                <a:sym typeface="Arial"/>
              </a:rPr>
              <a:t>investigación se realizan a partir de la información en un rango de 12 años a partir de Junio de 2010, donde se observa el comportamiento de cada una de las variables.</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Los pasos a seguir son para corregir posibles errores en el modelo, como corregir la heterocedasticidad ( </a:t>
            </a:r>
            <a:r>
              <a:rPr i="1" lang="es" sz="1100">
                <a:solidFill>
                  <a:srgbClr val="000000"/>
                </a:solidFill>
                <a:latin typeface="Arial"/>
                <a:ea typeface="Arial"/>
                <a:cs typeface="Arial"/>
                <a:sym typeface="Arial"/>
              </a:rPr>
              <a:t>𝑉𝑎𝑟 </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s" sz="1100">
                <a:solidFill>
                  <a:srgbClr val="000000"/>
                </a:solidFill>
                <a:latin typeface="Arial"/>
                <a:ea typeface="Arial"/>
                <a:cs typeface="Arial"/>
                <a:sym typeface="Arial"/>
              </a:rPr>
              <a:t>[𝑢𝑖] = 𝑉𝑎𝑟 [𝑢𝑗 ] = 𝜎 2 ,∀i ≠ j ), </a:t>
            </a:r>
            <a:r>
              <a:rPr lang="es" sz="1100">
                <a:solidFill>
                  <a:srgbClr val="000000"/>
                </a:solidFill>
                <a:latin typeface="Arial"/>
                <a:ea typeface="Arial"/>
                <a:cs typeface="Arial"/>
                <a:sym typeface="Arial"/>
              </a:rPr>
              <a:t>debido a la diferencia entre la varianza de los errores, por esto se realizará una autocorrelación de residuos ( </a:t>
            </a:r>
            <a:r>
              <a:rPr i="1" lang="es" sz="1100">
                <a:solidFill>
                  <a:srgbClr val="000000"/>
                </a:solidFill>
                <a:latin typeface="Arial"/>
                <a:ea typeface="Arial"/>
                <a:cs typeface="Arial"/>
                <a:sym typeface="Arial"/>
              </a:rPr>
              <a:t>𝑦𝑖 = 𝛽0 + 𝛽1𝑥𝑖 + 𝑢𝑖 ) </a:t>
            </a:r>
            <a:r>
              <a:rPr lang="es" sz="1100">
                <a:solidFill>
                  <a:srgbClr val="000000"/>
                </a:solidFill>
                <a:latin typeface="Arial"/>
                <a:ea typeface="Arial"/>
                <a:cs typeface="Arial"/>
                <a:sym typeface="Arial"/>
              </a:rPr>
              <a:t>donde cada término </a:t>
            </a:r>
            <a:r>
              <a:rPr i="1" lang="es" sz="1100">
                <a:solidFill>
                  <a:srgbClr val="000000"/>
                </a:solidFill>
                <a:latin typeface="Arial"/>
                <a:ea typeface="Arial"/>
                <a:cs typeface="Arial"/>
                <a:sym typeface="Arial"/>
              </a:rPr>
              <a:t>ui, </a:t>
            </a:r>
            <a:r>
              <a:rPr lang="es" sz="1100">
                <a:solidFill>
                  <a:srgbClr val="000000"/>
                </a:solidFill>
                <a:latin typeface="Arial"/>
                <a:ea typeface="Arial"/>
                <a:cs typeface="Arial"/>
                <a:sym typeface="Arial"/>
              </a:rPr>
              <a:t>tiene una desviación estándar y el estimador MCO de Beta 1 es igual a la </a:t>
            </a:r>
            <a:r>
              <a:rPr i="1" lang="es" sz="1100">
                <a:solidFill>
                  <a:srgbClr val="000000"/>
                </a:solidFill>
                <a:latin typeface="Arial"/>
                <a:ea typeface="Arial"/>
                <a:cs typeface="Arial"/>
                <a:sym typeface="Arial"/>
              </a:rPr>
              <a:t>∑𝑝𝑒𝑠𝑜𝑖 𝑦𝑖</a:t>
            </a:r>
            <a:r>
              <a:rPr lang="es" sz="1100">
                <a:solidFill>
                  <a:srgbClr val="000000"/>
                </a:solidFill>
                <a:latin typeface="Arial"/>
                <a:ea typeface="Arial"/>
                <a:cs typeface="Arial"/>
                <a:sym typeface="Arial"/>
              </a:rPr>
              <a:t> , donde </a:t>
            </a:r>
            <a:r>
              <a:rPr i="1" lang="es" sz="1100">
                <a:solidFill>
                  <a:srgbClr val="000000"/>
                </a:solidFill>
                <a:latin typeface="Arial"/>
                <a:ea typeface="Arial"/>
                <a:cs typeface="Arial"/>
                <a:sym typeface="Arial"/>
              </a:rPr>
              <a:t>𝑝𝑒𝑠𝑜𝑖 = (𝑥𝑖 − 𝑥̅) ∑ (𝑥𝑖 − 𝑥̅) ^2 .</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La fórmula anterior vemos que cada peso observado es la desviación de x correspondiente a dicha observación en relación al promedio de los valores x la cual se divide por la varianza de x.  </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Char char="●"/>
            </a:pPr>
            <a:r>
              <a:rPr lang="es" sz="1100">
                <a:solidFill>
                  <a:srgbClr val="000000"/>
                </a:solidFill>
                <a:latin typeface="Arial"/>
                <a:ea typeface="Arial"/>
                <a:cs typeface="Arial"/>
                <a:sym typeface="Arial"/>
              </a:rPr>
              <a:t>Debido a que los </a:t>
            </a:r>
            <a:r>
              <a:rPr i="1" lang="es" sz="1100">
                <a:solidFill>
                  <a:srgbClr val="000000"/>
                </a:solidFill>
                <a:latin typeface="Arial"/>
                <a:ea typeface="Arial"/>
                <a:cs typeface="Arial"/>
                <a:sym typeface="Arial"/>
              </a:rPr>
              <a:t>ui </a:t>
            </a:r>
            <a:r>
              <a:rPr lang="es" sz="1100">
                <a:solidFill>
                  <a:srgbClr val="000000"/>
                </a:solidFill>
                <a:latin typeface="Arial"/>
                <a:ea typeface="Arial"/>
                <a:cs typeface="Arial"/>
                <a:sym typeface="Arial"/>
              </a:rPr>
              <a:t>son independientes y no hay correlación con los x, es posible medir la varianza de Beta1 ( </a:t>
            </a:r>
            <a:r>
              <a:rPr i="1" lang="es" sz="1100">
                <a:solidFill>
                  <a:srgbClr val="000000"/>
                </a:solidFill>
                <a:latin typeface="Arial"/>
                <a:ea typeface="Arial"/>
                <a:cs typeface="Arial"/>
                <a:sym typeface="Arial"/>
              </a:rPr>
              <a:t>𝑉𝑎𝑟 (𝛽̂ 1) = ∑𝑝𝑒𝑠𝑜𝑖^ 2 ⋅ 𝑆𝐷 (𝑢𝑖) ^2 ) </a:t>
            </a:r>
            <a:r>
              <a:rPr lang="es" sz="1100">
                <a:solidFill>
                  <a:srgbClr val="000000"/>
                </a:solidFill>
                <a:latin typeface="Arial"/>
                <a:ea typeface="Arial"/>
                <a:cs typeface="Arial"/>
                <a:sym typeface="Arial"/>
              </a:rPr>
              <a:t>y si se le aplica la raíz cuadrada, obtenemos el error estándar de Beta1.</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Si es que hay homocedasticidad, la desviación estándar de </a:t>
            </a:r>
            <a:r>
              <a:rPr i="1" lang="es" sz="1100">
                <a:solidFill>
                  <a:srgbClr val="000000"/>
                </a:solidFill>
                <a:latin typeface="Arial"/>
                <a:ea typeface="Arial"/>
                <a:cs typeface="Arial"/>
                <a:sym typeface="Arial"/>
              </a:rPr>
              <a:t>ui </a:t>
            </a:r>
            <a:r>
              <a:rPr lang="es" sz="1100">
                <a:solidFill>
                  <a:srgbClr val="000000"/>
                </a:solidFill>
                <a:latin typeface="Arial"/>
                <a:ea typeface="Arial"/>
                <a:cs typeface="Arial"/>
                <a:sym typeface="Arial"/>
              </a:rPr>
              <a:t>es igual en cada observación y se puede simplificar.</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Char char="●"/>
            </a:pPr>
            <a:r>
              <a:rPr lang="es" sz="1100">
                <a:solidFill>
                  <a:srgbClr val="000000"/>
                </a:solidFill>
                <a:latin typeface="Arial"/>
                <a:ea typeface="Arial"/>
                <a:cs typeface="Arial"/>
                <a:sym typeface="Arial"/>
              </a:rPr>
              <a:t>Para la medición de la dispersión en los datos respecto a la línea de regresión en el método MCO, se usará la raíz del error cuadrático medio( 𝑅𝑀𝑆𝐸 = √∑ (𝑦̂𝑖 − 𝑦𝑖) 2 𝑛 − 𝑘 – 1 ).</a:t>
            </a:r>
            <a:endParaRPr sz="1100">
              <a:solidFill>
                <a:srgbClr val="000000"/>
              </a:solidFill>
              <a:latin typeface="Arial"/>
              <a:ea typeface="Arial"/>
              <a:cs typeface="Arial"/>
              <a:sym typeface="Arial"/>
            </a:endParaRPr>
          </a:p>
        </p:txBody>
      </p:sp>
      <p:pic>
        <p:nvPicPr>
          <p:cNvPr id="199" name="Google Shape;199;p22"/>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000"/>
              <a:buFont typeface="Arial"/>
              <a:buNone/>
            </a:pPr>
            <a:r>
              <a:rPr lang="es"/>
              <a:t>Esquema metodológico</a:t>
            </a:r>
            <a:endParaRPr/>
          </a:p>
          <a:p>
            <a:pPr indent="0" lvl="0" marL="0" rtl="0" algn="l">
              <a:spcBef>
                <a:spcPts val="0"/>
              </a:spcBef>
              <a:spcAft>
                <a:spcPts val="0"/>
              </a:spcAft>
              <a:buNone/>
            </a:pPr>
            <a:r>
              <a:t/>
            </a:r>
            <a:endParaRPr/>
          </a:p>
        </p:txBody>
      </p:sp>
      <p:sp>
        <p:nvSpPr>
          <p:cNvPr id="205" name="Google Shape;205;p23"/>
          <p:cNvSpPr txBox="1"/>
          <p:nvPr>
            <p:ph idx="1" type="body"/>
          </p:nvPr>
        </p:nvSpPr>
        <p:spPr>
          <a:xfrm>
            <a:off x="769625" y="1965675"/>
            <a:ext cx="7505700" cy="2448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a:p>
          <a:p>
            <a:pPr indent="0" lvl="0" marL="0" rtl="0" algn="l">
              <a:spcBef>
                <a:spcPts val="0"/>
              </a:spcBef>
              <a:spcAft>
                <a:spcPts val="1200"/>
              </a:spcAft>
              <a:buNone/>
            </a:pPr>
            <a:r>
              <a:t/>
            </a:r>
            <a:endParaRPr/>
          </a:p>
        </p:txBody>
      </p:sp>
      <p:sp>
        <p:nvSpPr>
          <p:cNvPr id="206" name="Google Shape;206;p23"/>
          <p:cNvSpPr/>
          <p:nvPr/>
        </p:nvSpPr>
        <p:spPr>
          <a:xfrm>
            <a:off x="819150" y="2837050"/>
            <a:ext cx="643800" cy="6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IPSA</a:t>
            </a:r>
            <a:endParaRPr/>
          </a:p>
        </p:txBody>
      </p:sp>
      <p:sp>
        <p:nvSpPr>
          <p:cNvPr id="207" name="Google Shape;207;p23"/>
          <p:cNvSpPr/>
          <p:nvPr/>
        </p:nvSpPr>
        <p:spPr>
          <a:xfrm>
            <a:off x="3141325" y="2083650"/>
            <a:ext cx="5943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IPC</a:t>
            </a:r>
            <a:endParaRPr/>
          </a:p>
        </p:txBody>
      </p:sp>
      <p:sp>
        <p:nvSpPr>
          <p:cNvPr id="208" name="Google Shape;208;p23"/>
          <p:cNvSpPr/>
          <p:nvPr/>
        </p:nvSpPr>
        <p:spPr>
          <a:xfrm>
            <a:off x="2978575" y="2944575"/>
            <a:ext cx="9198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IMACEC</a:t>
            </a:r>
            <a:endParaRPr/>
          </a:p>
        </p:txBody>
      </p:sp>
      <p:sp>
        <p:nvSpPr>
          <p:cNvPr id="209" name="Google Shape;209;p23"/>
          <p:cNvSpPr/>
          <p:nvPr/>
        </p:nvSpPr>
        <p:spPr>
          <a:xfrm>
            <a:off x="3141325" y="3721425"/>
            <a:ext cx="594300" cy="4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TPM</a:t>
            </a:r>
            <a:endParaRPr/>
          </a:p>
        </p:txBody>
      </p:sp>
      <p:cxnSp>
        <p:nvCxnSpPr>
          <p:cNvPr id="210" name="Google Shape;210;p23"/>
          <p:cNvCxnSpPr>
            <a:stCxn id="206" idx="3"/>
          </p:cNvCxnSpPr>
          <p:nvPr/>
        </p:nvCxnSpPr>
        <p:spPr>
          <a:xfrm>
            <a:off x="1462950" y="3141250"/>
            <a:ext cx="984900" cy="141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3"/>
          <p:cNvCxnSpPr>
            <a:endCxn id="207" idx="1"/>
          </p:cNvCxnSpPr>
          <p:nvPr/>
        </p:nvCxnSpPr>
        <p:spPr>
          <a:xfrm flipH="1" rot="10800000">
            <a:off x="2448025" y="2327700"/>
            <a:ext cx="693300" cy="8418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23"/>
          <p:cNvCxnSpPr>
            <a:endCxn id="208" idx="1"/>
          </p:cNvCxnSpPr>
          <p:nvPr/>
        </p:nvCxnSpPr>
        <p:spPr>
          <a:xfrm>
            <a:off x="2455075" y="3155325"/>
            <a:ext cx="523500" cy="333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3"/>
          <p:cNvCxnSpPr>
            <a:endCxn id="209" idx="1"/>
          </p:cNvCxnSpPr>
          <p:nvPr/>
        </p:nvCxnSpPr>
        <p:spPr>
          <a:xfrm>
            <a:off x="2440825" y="3169425"/>
            <a:ext cx="700500" cy="79260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23"/>
          <p:cNvSpPr txBox="1"/>
          <p:nvPr/>
        </p:nvSpPr>
        <p:spPr>
          <a:xfrm>
            <a:off x="1620075" y="2837050"/>
            <a:ext cx="83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Calibri"/>
                <a:ea typeface="Calibri"/>
                <a:cs typeface="Calibri"/>
                <a:sym typeface="Calibri"/>
              </a:rPr>
              <a:t>Variables</a:t>
            </a:r>
            <a:endParaRPr sz="400">
              <a:latin typeface="Calibri"/>
              <a:ea typeface="Calibri"/>
              <a:cs typeface="Calibri"/>
              <a:sym typeface="Calibri"/>
            </a:endParaRPr>
          </a:p>
        </p:txBody>
      </p:sp>
      <p:cxnSp>
        <p:nvCxnSpPr>
          <p:cNvPr id="215" name="Google Shape;215;p23"/>
          <p:cNvCxnSpPr>
            <a:stCxn id="207" idx="3"/>
          </p:cNvCxnSpPr>
          <p:nvPr/>
        </p:nvCxnSpPr>
        <p:spPr>
          <a:xfrm>
            <a:off x="3735625" y="2327700"/>
            <a:ext cx="1061100" cy="8772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3"/>
          <p:cNvCxnSpPr>
            <a:stCxn id="208" idx="3"/>
          </p:cNvCxnSpPr>
          <p:nvPr/>
        </p:nvCxnSpPr>
        <p:spPr>
          <a:xfrm>
            <a:off x="3898375" y="3188625"/>
            <a:ext cx="870300" cy="21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3"/>
          <p:cNvCxnSpPr>
            <a:stCxn id="209" idx="3"/>
          </p:cNvCxnSpPr>
          <p:nvPr/>
        </p:nvCxnSpPr>
        <p:spPr>
          <a:xfrm flipH="1" rot="10800000">
            <a:off x="3735625" y="3212025"/>
            <a:ext cx="1047000" cy="75000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23"/>
          <p:cNvSpPr/>
          <p:nvPr/>
        </p:nvSpPr>
        <p:spPr>
          <a:xfrm>
            <a:off x="4733100" y="3062100"/>
            <a:ext cx="1131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Indicadores</a:t>
            </a:r>
            <a:endParaRPr/>
          </a:p>
        </p:txBody>
      </p:sp>
      <p:sp>
        <p:nvSpPr>
          <p:cNvPr id="219" name="Google Shape;219;p23"/>
          <p:cNvSpPr/>
          <p:nvPr/>
        </p:nvSpPr>
        <p:spPr>
          <a:xfrm>
            <a:off x="6254275" y="2995050"/>
            <a:ext cx="12948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Prueba de </a:t>
            </a:r>
            <a:r>
              <a:rPr lang="es"/>
              <a:t>hipótesis</a:t>
            </a:r>
            <a:endParaRPr/>
          </a:p>
        </p:txBody>
      </p:sp>
      <p:cxnSp>
        <p:nvCxnSpPr>
          <p:cNvPr id="220" name="Google Shape;220;p23"/>
          <p:cNvCxnSpPr>
            <a:stCxn id="218" idx="3"/>
            <a:endCxn id="219" idx="1"/>
          </p:cNvCxnSpPr>
          <p:nvPr/>
        </p:nvCxnSpPr>
        <p:spPr>
          <a:xfrm>
            <a:off x="5865000" y="3239100"/>
            <a:ext cx="389400" cy="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3"/>
          <p:cNvSpPr/>
          <p:nvPr/>
        </p:nvSpPr>
        <p:spPr>
          <a:xfrm>
            <a:off x="7704650" y="2083650"/>
            <a:ext cx="9552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t>Se rechaza H0 y se acepta H1</a:t>
            </a:r>
            <a:endParaRPr sz="1100"/>
          </a:p>
        </p:txBody>
      </p:sp>
      <p:sp>
        <p:nvSpPr>
          <p:cNvPr id="222" name="Google Shape;222;p23"/>
          <p:cNvSpPr/>
          <p:nvPr/>
        </p:nvSpPr>
        <p:spPr>
          <a:xfrm>
            <a:off x="7704650" y="3839925"/>
            <a:ext cx="9552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t>Se rechaza H1 y se acepta H1</a:t>
            </a:r>
            <a:endParaRPr sz="1100"/>
          </a:p>
        </p:txBody>
      </p:sp>
      <p:cxnSp>
        <p:nvCxnSpPr>
          <p:cNvPr id="223" name="Google Shape;223;p23"/>
          <p:cNvCxnSpPr>
            <a:stCxn id="219" idx="3"/>
            <a:endCxn id="221" idx="2"/>
          </p:cNvCxnSpPr>
          <p:nvPr/>
        </p:nvCxnSpPr>
        <p:spPr>
          <a:xfrm flipH="1" rot="10800000">
            <a:off x="7549075" y="2752500"/>
            <a:ext cx="633300" cy="4866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3"/>
          <p:cNvCxnSpPr>
            <a:stCxn id="219" idx="3"/>
            <a:endCxn id="222" idx="0"/>
          </p:cNvCxnSpPr>
          <p:nvPr/>
        </p:nvCxnSpPr>
        <p:spPr>
          <a:xfrm>
            <a:off x="7549075" y="3239100"/>
            <a:ext cx="633300" cy="600900"/>
          </a:xfrm>
          <a:prstGeom prst="straightConnector1">
            <a:avLst/>
          </a:prstGeom>
          <a:noFill/>
          <a:ln cap="flat" cmpd="sng" w="9525">
            <a:solidFill>
              <a:schemeClr val="dk2"/>
            </a:solidFill>
            <a:prstDash val="solid"/>
            <a:round/>
            <a:headEnd len="med" w="med" type="none"/>
            <a:tailEnd len="med" w="med" type="none"/>
          </a:ln>
        </p:spPr>
      </p:cxnSp>
      <p:pic>
        <p:nvPicPr>
          <p:cNvPr id="225" name="Google Shape;225;p23"/>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742950" y="80950"/>
            <a:ext cx="7064700" cy="96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Estadísticas</a:t>
            </a:r>
            <a:r>
              <a:rPr lang="es"/>
              <a:t> </a:t>
            </a:r>
            <a:r>
              <a:rPr lang="es"/>
              <a:t>básicas,</a:t>
            </a:r>
            <a:r>
              <a:rPr lang="es"/>
              <a:t> diagramas de dispersión y correlación</a:t>
            </a:r>
            <a:endParaRPr/>
          </a:p>
        </p:txBody>
      </p:sp>
      <p:sp>
        <p:nvSpPr>
          <p:cNvPr id="231" name="Google Shape;231;p24"/>
          <p:cNvSpPr txBox="1"/>
          <p:nvPr/>
        </p:nvSpPr>
        <p:spPr>
          <a:xfrm>
            <a:off x="377050" y="3719950"/>
            <a:ext cx="2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2" name="Google Shape;232;p24"/>
          <p:cNvPicPr preferRelativeResize="0"/>
          <p:nvPr/>
        </p:nvPicPr>
        <p:blipFill>
          <a:blip r:embed="rId3">
            <a:alphaModFix/>
          </a:blip>
          <a:stretch>
            <a:fillRect/>
          </a:stretch>
        </p:blipFill>
        <p:spPr>
          <a:xfrm>
            <a:off x="531900" y="1680425"/>
            <a:ext cx="3401175" cy="832200"/>
          </a:xfrm>
          <a:prstGeom prst="rect">
            <a:avLst/>
          </a:prstGeom>
          <a:noFill/>
          <a:ln>
            <a:noFill/>
          </a:ln>
        </p:spPr>
      </p:pic>
      <p:pic>
        <p:nvPicPr>
          <p:cNvPr id="233" name="Google Shape;233;p24"/>
          <p:cNvPicPr preferRelativeResize="0"/>
          <p:nvPr/>
        </p:nvPicPr>
        <p:blipFill>
          <a:blip r:embed="rId4">
            <a:alphaModFix/>
          </a:blip>
          <a:stretch>
            <a:fillRect/>
          </a:stretch>
        </p:blipFill>
        <p:spPr>
          <a:xfrm>
            <a:off x="511000" y="3438525"/>
            <a:ext cx="3442974" cy="927825"/>
          </a:xfrm>
          <a:prstGeom prst="rect">
            <a:avLst/>
          </a:prstGeom>
          <a:noFill/>
          <a:ln>
            <a:noFill/>
          </a:ln>
        </p:spPr>
      </p:pic>
      <p:sp>
        <p:nvSpPr>
          <p:cNvPr id="234" name="Google Shape;234;p24"/>
          <p:cNvSpPr txBox="1"/>
          <p:nvPr/>
        </p:nvSpPr>
        <p:spPr>
          <a:xfrm>
            <a:off x="511000" y="1280225"/>
            <a:ext cx="37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Resumen de los datos</a:t>
            </a:r>
            <a:endParaRPr>
              <a:latin typeface="Calibri"/>
              <a:ea typeface="Calibri"/>
              <a:cs typeface="Calibri"/>
              <a:sym typeface="Calibri"/>
            </a:endParaRPr>
          </a:p>
        </p:txBody>
      </p:sp>
      <p:sp>
        <p:nvSpPr>
          <p:cNvPr id="235" name="Google Shape;235;p24"/>
          <p:cNvSpPr txBox="1"/>
          <p:nvPr/>
        </p:nvSpPr>
        <p:spPr>
          <a:xfrm>
            <a:off x="453263" y="3038325"/>
            <a:ext cx="37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Resumen del Logaritmo de los datos</a:t>
            </a:r>
            <a:endParaRPr>
              <a:latin typeface="Calibri"/>
              <a:ea typeface="Calibri"/>
              <a:cs typeface="Calibri"/>
              <a:sym typeface="Calibri"/>
            </a:endParaRPr>
          </a:p>
        </p:txBody>
      </p:sp>
      <p:sp>
        <p:nvSpPr>
          <p:cNvPr id="236" name="Google Shape;236;p24"/>
          <p:cNvSpPr txBox="1"/>
          <p:nvPr/>
        </p:nvSpPr>
        <p:spPr>
          <a:xfrm>
            <a:off x="444075" y="4319050"/>
            <a:ext cx="401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2:</a:t>
            </a:r>
            <a:r>
              <a:rPr lang="es" sz="1000">
                <a:latin typeface="Calibri"/>
                <a:ea typeface="Calibri"/>
                <a:cs typeface="Calibri"/>
                <a:sym typeface="Calibri"/>
              </a:rPr>
              <a:t> Salida de Summary para el logaritmo de los datos</a:t>
            </a:r>
            <a:r>
              <a:rPr lang="es" sz="1000">
                <a:latin typeface="Calibri"/>
                <a:ea typeface="Calibri"/>
                <a:cs typeface="Calibri"/>
                <a:sym typeface="Calibri"/>
              </a:rPr>
              <a:t>. Elaboración propia.</a:t>
            </a:r>
            <a:endParaRPr sz="1000">
              <a:latin typeface="Calibri"/>
              <a:ea typeface="Calibri"/>
              <a:cs typeface="Calibri"/>
              <a:sym typeface="Calibri"/>
            </a:endParaRPr>
          </a:p>
        </p:txBody>
      </p:sp>
      <p:sp>
        <p:nvSpPr>
          <p:cNvPr id="237" name="Google Shape;237;p24"/>
          <p:cNvSpPr txBox="1"/>
          <p:nvPr/>
        </p:nvSpPr>
        <p:spPr>
          <a:xfrm>
            <a:off x="511750" y="251262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a:t>
            </a:r>
            <a:r>
              <a:rPr b="1" lang="es" sz="1000">
                <a:latin typeface="Calibri"/>
                <a:ea typeface="Calibri"/>
                <a:cs typeface="Calibri"/>
                <a:sym typeface="Calibri"/>
              </a:rPr>
              <a:t>:</a:t>
            </a:r>
            <a:r>
              <a:rPr lang="es" sz="1000">
                <a:latin typeface="Calibri"/>
                <a:ea typeface="Calibri"/>
                <a:cs typeface="Calibri"/>
                <a:sym typeface="Calibri"/>
              </a:rPr>
              <a:t> Salida de Summary para los datos</a:t>
            </a:r>
            <a:r>
              <a:rPr lang="es" sz="1000">
                <a:latin typeface="Calibri"/>
                <a:ea typeface="Calibri"/>
                <a:cs typeface="Calibri"/>
                <a:sym typeface="Calibri"/>
              </a:rPr>
              <a:t>. Elaboración propia.</a:t>
            </a:r>
            <a:endParaRPr sz="1000">
              <a:latin typeface="Calibri"/>
              <a:ea typeface="Calibri"/>
              <a:cs typeface="Calibri"/>
              <a:sym typeface="Calibri"/>
            </a:endParaRPr>
          </a:p>
        </p:txBody>
      </p:sp>
      <p:pic>
        <p:nvPicPr>
          <p:cNvPr id="238" name="Google Shape;238;p24"/>
          <p:cNvPicPr preferRelativeResize="0"/>
          <p:nvPr/>
        </p:nvPicPr>
        <p:blipFill>
          <a:blip r:embed="rId5">
            <a:alphaModFix/>
          </a:blip>
          <a:stretch>
            <a:fillRect/>
          </a:stretch>
        </p:blipFill>
        <p:spPr>
          <a:xfrm>
            <a:off x="4524250" y="510450"/>
            <a:ext cx="3858024" cy="2045675"/>
          </a:xfrm>
          <a:prstGeom prst="rect">
            <a:avLst/>
          </a:prstGeom>
          <a:noFill/>
          <a:ln>
            <a:noFill/>
          </a:ln>
        </p:spPr>
      </p:pic>
      <p:pic>
        <p:nvPicPr>
          <p:cNvPr id="239" name="Google Shape;239;p24"/>
          <p:cNvPicPr preferRelativeResize="0"/>
          <p:nvPr/>
        </p:nvPicPr>
        <p:blipFill>
          <a:blip r:embed="rId6">
            <a:alphaModFix/>
          </a:blip>
          <a:stretch>
            <a:fillRect/>
          </a:stretch>
        </p:blipFill>
        <p:spPr>
          <a:xfrm>
            <a:off x="4545338" y="2741225"/>
            <a:ext cx="3815850" cy="2130175"/>
          </a:xfrm>
          <a:prstGeom prst="rect">
            <a:avLst/>
          </a:prstGeom>
          <a:noFill/>
          <a:ln>
            <a:noFill/>
          </a:ln>
        </p:spPr>
      </p:pic>
      <p:sp>
        <p:nvSpPr>
          <p:cNvPr id="240" name="Google Shape;240;p24"/>
          <p:cNvSpPr txBox="1"/>
          <p:nvPr/>
        </p:nvSpPr>
        <p:spPr>
          <a:xfrm>
            <a:off x="4675625" y="4736250"/>
            <a:ext cx="439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4</a:t>
            </a:r>
            <a:r>
              <a:rPr lang="es" sz="1000">
                <a:latin typeface="Calibri"/>
                <a:ea typeface="Calibri"/>
                <a:cs typeface="Calibri"/>
                <a:sym typeface="Calibri"/>
              </a:rPr>
              <a:t>: Matriz Log. de correlaciones con histograma y </a:t>
            </a:r>
            <a:r>
              <a:rPr lang="es" sz="1000">
                <a:latin typeface="Calibri"/>
                <a:ea typeface="Calibri"/>
                <a:cs typeface="Calibri"/>
                <a:sym typeface="Calibri"/>
              </a:rPr>
              <a:t>dispersión</a:t>
            </a:r>
            <a:r>
              <a:rPr lang="es" sz="1000">
                <a:latin typeface="Calibri"/>
                <a:ea typeface="Calibri"/>
                <a:cs typeface="Calibri"/>
                <a:sym typeface="Calibri"/>
              </a:rPr>
              <a:t>. Elaboración propia.</a:t>
            </a:r>
            <a:endParaRPr sz="1000">
              <a:latin typeface="Calibri"/>
              <a:ea typeface="Calibri"/>
              <a:cs typeface="Calibri"/>
              <a:sym typeface="Calibri"/>
            </a:endParaRPr>
          </a:p>
        </p:txBody>
      </p:sp>
      <p:sp>
        <p:nvSpPr>
          <p:cNvPr id="241" name="Google Shape;241;p24"/>
          <p:cNvSpPr txBox="1"/>
          <p:nvPr/>
        </p:nvSpPr>
        <p:spPr>
          <a:xfrm>
            <a:off x="4675625" y="2402525"/>
            <a:ext cx="431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3:</a:t>
            </a:r>
            <a:r>
              <a:rPr lang="es" sz="1000">
                <a:latin typeface="Calibri"/>
                <a:ea typeface="Calibri"/>
                <a:cs typeface="Calibri"/>
                <a:sym typeface="Calibri"/>
              </a:rPr>
              <a:t> Matriz de correlaciones con histograma y </a:t>
            </a:r>
            <a:r>
              <a:rPr lang="es" sz="1000">
                <a:latin typeface="Calibri"/>
                <a:ea typeface="Calibri"/>
                <a:cs typeface="Calibri"/>
                <a:sym typeface="Calibri"/>
              </a:rPr>
              <a:t>dispersión</a:t>
            </a:r>
            <a:r>
              <a:rPr lang="es" sz="1000">
                <a:latin typeface="Calibri"/>
                <a:ea typeface="Calibri"/>
                <a:cs typeface="Calibri"/>
                <a:sym typeface="Calibri"/>
              </a:rPr>
              <a:t>. Elaboración propia.</a:t>
            </a:r>
            <a:endParaRPr sz="1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492450" y="309500"/>
            <a:ext cx="83247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t>Series Observadas, Tendencia, Estacionalidad y Error</a:t>
            </a:r>
            <a:endParaRPr sz="2400"/>
          </a:p>
        </p:txBody>
      </p:sp>
      <p:pic>
        <p:nvPicPr>
          <p:cNvPr id="247" name="Google Shape;247;p25"/>
          <p:cNvPicPr preferRelativeResize="0"/>
          <p:nvPr/>
        </p:nvPicPr>
        <p:blipFill>
          <a:blip r:embed="rId3">
            <a:alphaModFix/>
          </a:blip>
          <a:stretch>
            <a:fillRect/>
          </a:stretch>
        </p:blipFill>
        <p:spPr>
          <a:xfrm>
            <a:off x="4706025" y="932000"/>
            <a:ext cx="3911551" cy="1805825"/>
          </a:xfrm>
          <a:prstGeom prst="rect">
            <a:avLst/>
          </a:prstGeom>
          <a:noFill/>
          <a:ln>
            <a:noFill/>
          </a:ln>
        </p:spPr>
      </p:pic>
      <p:pic>
        <p:nvPicPr>
          <p:cNvPr id="248" name="Google Shape;248;p25"/>
          <p:cNvPicPr preferRelativeResize="0"/>
          <p:nvPr/>
        </p:nvPicPr>
        <p:blipFill>
          <a:blip r:embed="rId4">
            <a:alphaModFix/>
          </a:blip>
          <a:stretch>
            <a:fillRect/>
          </a:stretch>
        </p:blipFill>
        <p:spPr>
          <a:xfrm>
            <a:off x="312850" y="3095275"/>
            <a:ext cx="3911551" cy="1710900"/>
          </a:xfrm>
          <a:prstGeom prst="rect">
            <a:avLst/>
          </a:prstGeom>
          <a:noFill/>
          <a:ln>
            <a:noFill/>
          </a:ln>
        </p:spPr>
      </p:pic>
      <p:pic>
        <p:nvPicPr>
          <p:cNvPr id="249" name="Google Shape;249;p25"/>
          <p:cNvPicPr preferRelativeResize="0"/>
          <p:nvPr/>
        </p:nvPicPr>
        <p:blipFill>
          <a:blip r:embed="rId5">
            <a:alphaModFix/>
          </a:blip>
          <a:stretch>
            <a:fillRect/>
          </a:stretch>
        </p:blipFill>
        <p:spPr>
          <a:xfrm>
            <a:off x="312850" y="933562"/>
            <a:ext cx="3987157" cy="1762336"/>
          </a:xfrm>
          <a:prstGeom prst="rect">
            <a:avLst/>
          </a:prstGeom>
          <a:noFill/>
          <a:ln>
            <a:noFill/>
          </a:ln>
        </p:spPr>
      </p:pic>
      <p:pic>
        <p:nvPicPr>
          <p:cNvPr id="250" name="Google Shape;250;p25"/>
          <p:cNvPicPr preferRelativeResize="0"/>
          <p:nvPr/>
        </p:nvPicPr>
        <p:blipFill>
          <a:blip r:embed="rId6">
            <a:alphaModFix/>
          </a:blip>
          <a:stretch>
            <a:fillRect/>
          </a:stretch>
        </p:blipFill>
        <p:spPr>
          <a:xfrm>
            <a:off x="4723575" y="3001737"/>
            <a:ext cx="3876449" cy="1762325"/>
          </a:xfrm>
          <a:prstGeom prst="rect">
            <a:avLst/>
          </a:prstGeom>
          <a:noFill/>
          <a:ln>
            <a:noFill/>
          </a:ln>
        </p:spPr>
      </p:pic>
      <p:sp>
        <p:nvSpPr>
          <p:cNvPr id="251" name="Google Shape;251;p25"/>
          <p:cNvSpPr txBox="1"/>
          <p:nvPr/>
        </p:nvSpPr>
        <p:spPr>
          <a:xfrm>
            <a:off x="1905625" y="703400"/>
            <a:ext cx="8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Log IPSA</a:t>
            </a:r>
            <a:endParaRPr>
              <a:latin typeface="Calibri"/>
              <a:ea typeface="Calibri"/>
              <a:cs typeface="Calibri"/>
              <a:sym typeface="Calibri"/>
            </a:endParaRPr>
          </a:p>
        </p:txBody>
      </p:sp>
      <p:sp>
        <p:nvSpPr>
          <p:cNvPr id="252" name="Google Shape;252;p25"/>
          <p:cNvSpPr txBox="1"/>
          <p:nvPr/>
        </p:nvSpPr>
        <p:spPr>
          <a:xfrm>
            <a:off x="6118350" y="2771275"/>
            <a:ext cx="10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Log IMACEC</a:t>
            </a:r>
            <a:endParaRPr>
              <a:latin typeface="Calibri"/>
              <a:ea typeface="Calibri"/>
              <a:cs typeface="Calibri"/>
              <a:sym typeface="Calibri"/>
            </a:endParaRPr>
          </a:p>
        </p:txBody>
      </p:sp>
      <p:sp>
        <p:nvSpPr>
          <p:cNvPr id="253" name="Google Shape;253;p25"/>
          <p:cNvSpPr txBox="1"/>
          <p:nvPr/>
        </p:nvSpPr>
        <p:spPr>
          <a:xfrm>
            <a:off x="6118350" y="703400"/>
            <a:ext cx="10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Log TPM</a:t>
            </a:r>
            <a:endParaRPr>
              <a:latin typeface="Calibri"/>
              <a:ea typeface="Calibri"/>
              <a:cs typeface="Calibri"/>
              <a:sym typeface="Calibri"/>
            </a:endParaRPr>
          </a:p>
        </p:txBody>
      </p:sp>
      <p:sp>
        <p:nvSpPr>
          <p:cNvPr id="254" name="Google Shape;254;p25"/>
          <p:cNvSpPr txBox="1"/>
          <p:nvPr/>
        </p:nvSpPr>
        <p:spPr>
          <a:xfrm>
            <a:off x="1867825" y="2771275"/>
            <a:ext cx="8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Log IPC</a:t>
            </a:r>
            <a:endParaRPr>
              <a:latin typeface="Calibri"/>
              <a:ea typeface="Calibri"/>
              <a:cs typeface="Calibri"/>
              <a:sym typeface="Calibri"/>
            </a:endParaRPr>
          </a:p>
        </p:txBody>
      </p:sp>
      <p:sp>
        <p:nvSpPr>
          <p:cNvPr id="255" name="Google Shape;255;p25"/>
          <p:cNvSpPr txBox="1"/>
          <p:nvPr/>
        </p:nvSpPr>
        <p:spPr>
          <a:xfrm>
            <a:off x="444075" y="4623850"/>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6:</a:t>
            </a:r>
            <a:r>
              <a:rPr lang="es" sz="1000">
                <a:latin typeface="Calibri"/>
                <a:ea typeface="Calibri"/>
                <a:cs typeface="Calibri"/>
                <a:sym typeface="Calibri"/>
              </a:rPr>
              <a:t> S. de Tiempo del logaritmo de IPC</a:t>
            </a:r>
            <a:r>
              <a:rPr lang="es" sz="1000">
                <a:latin typeface="Calibri"/>
                <a:ea typeface="Calibri"/>
                <a:cs typeface="Calibri"/>
                <a:sym typeface="Calibri"/>
              </a:rPr>
              <a:t>. Elaboración propia.</a:t>
            </a:r>
            <a:endParaRPr sz="1000">
              <a:latin typeface="Calibri"/>
              <a:ea typeface="Calibri"/>
              <a:cs typeface="Calibri"/>
              <a:sym typeface="Calibri"/>
            </a:endParaRPr>
          </a:p>
        </p:txBody>
      </p:sp>
      <p:sp>
        <p:nvSpPr>
          <p:cNvPr id="256" name="Google Shape;256;p25"/>
          <p:cNvSpPr txBox="1"/>
          <p:nvPr/>
        </p:nvSpPr>
        <p:spPr>
          <a:xfrm>
            <a:off x="492450" y="258682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5:</a:t>
            </a:r>
            <a:r>
              <a:rPr lang="es" sz="1000">
                <a:latin typeface="Calibri"/>
                <a:ea typeface="Calibri"/>
                <a:cs typeface="Calibri"/>
                <a:sym typeface="Calibri"/>
              </a:rPr>
              <a:t> S. de Tiempo del logaritmo de IPSA. Elaboración propia.</a:t>
            </a:r>
            <a:endParaRPr sz="1000">
              <a:latin typeface="Calibri"/>
              <a:ea typeface="Calibri"/>
              <a:cs typeface="Calibri"/>
              <a:sym typeface="Calibri"/>
            </a:endParaRPr>
          </a:p>
        </p:txBody>
      </p:sp>
      <p:sp>
        <p:nvSpPr>
          <p:cNvPr id="257" name="Google Shape;257;p25"/>
          <p:cNvSpPr txBox="1"/>
          <p:nvPr/>
        </p:nvSpPr>
        <p:spPr>
          <a:xfrm>
            <a:off x="4683650" y="259227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7: </a:t>
            </a:r>
            <a:r>
              <a:rPr lang="es" sz="1000">
                <a:latin typeface="Calibri"/>
                <a:ea typeface="Calibri"/>
                <a:cs typeface="Calibri"/>
                <a:sym typeface="Calibri"/>
              </a:rPr>
              <a:t>S. de Tiempo del logaritmo de TPM. Elaboración propia.</a:t>
            </a:r>
            <a:endParaRPr sz="1000">
              <a:latin typeface="Calibri"/>
              <a:ea typeface="Calibri"/>
              <a:cs typeface="Calibri"/>
              <a:sym typeface="Calibri"/>
            </a:endParaRPr>
          </a:p>
        </p:txBody>
      </p:sp>
      <p:sp>
        <p:nvSpPr>
          <p:cNvPr id="258" name="Google Shape;258;p25"/>
          <p:cNvSpPr txBox="1"/>
          <p:nvPr/>
        </p:nvSpPr>
        <p:spPr>
          <a:xfrm>
            <a:off x="4706025" y="465462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8:</a:t>
            </a:r>
            <a:r>
              <a:rPr lang="es" sz="1000">
                <a:latin typeface="Calibri"/>
                <a:ea typeface="Calibri"/>
                <a:cs typeface="Calibri"/>
                <a:sym typeface="Calibri"/>
              </a:rPr>
              <a:t> S. de Tiempo del logaritmo de IMACEC. Elaboración propia.</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idx="1" type="body"/>
          </p:nvPr>
        </p:nvSpPr>
        <p:spPr>
          <a:xfrm>
            <a:off x="4630625" y="880175"/>
            <a:ext cx="3753000" cy="16872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None/>
            </a:pPr>
            <a:r>
              <a:rPr lang="es" sz="1100"/>
              <a:t>A </a:t>
            </a:r>
            <a:r>
              <a:rPr lang="es" sz="1100"/>
              <a:t>través</a:t>
            </a:r>
            <a:r>
              <a:rPr lang="es" sz="1100"/>
              <a:t> del </a:t>
            </a:r>
            <a:r>
              <a:rPr lang="es" sz="1100"/>
              <a:t>método</a:t>
            </a:r>
            <a:r>
              <a:rPr lang="es" sz="1100"/>
              <a:t> forward (</a:t>
            </a:r>
            <a:r>
              <a:rPr b="1" lang="es" sz="1000">
                <a:solidFill>
                  <a:srgbClr val="000000"/>
                </a:solidFill>
              </a:rPr>
              <a:t>Gráfico 9</a:t>
            </a:r>
            <a:r>
              <a:rPr lang="es" sz="1100"/>
              <a:t>) de acuerdo al criterio del menor AIC, se obtiene que hay tres pasos para ajustar el modelo, los cuales son: incluir la variable IMACEC(1), incluir el IPC(2) y finalmente incluir TPM(3) dada la diferencia decimal entre no incluir ninguna variable e incluir TPM.</a:t>
            </a:r>
            <a:endParaRPr sz="1100"/>
          </a:p>
          <a:p>
            <a:pPr indent="0" lvl="0" marL="0" rtl="0" algn="l">
              <a:lnSpc>
                <a:spcPct val="95000"/>
              </a:lnSpc>
              <a:spcBef>
                <a:spcPts val="1200"/>
              </a:spcBef>
              <a:spcAft>
                <a:spcPts val="1200"/>
              </a:spcAft>
              <a:buNone/>
            </a:pPr>
            <a:r>
              <a:rPr lang="es" sz="1100"/>
              <a:t>A </a:t>
            </a:r>
            <a:r>
              <a:rPr lang="es" sz="1100"/>
              <a:t>través</a:t>
            </a:r>
            <a:r>
              <a:rPr lang="es" sz="1100"/>
              <a:t> del </a:t>
            </a:r>
            <a:r>
              <a:rPr lang="es" sz="1100"/>
              <a:t>método</a:t>
            </a:r>
            <a:r>
              <a:rPr lang="es" sz="1100"/>
              <a:t> backward (</a:t>
            </a:r>
            <a:r>
              <a:rPr b="1" lang="es" sz="1000">
                <a:solidFill>
                  <a:srgbClr val="000000"/>
                </a:solidFill>
              </a:rPr>
              <a:t>Gráfico 10</a:t>
            </a:r>
            <a:r>
              <a:rPr lang="es" sz="1100"/>
              <a:t>) de acuerdo al criterio del menor AIC se puede comprobar que no se elimina ninguna variable explicativa ya que todas son significativas individualmente, sin embargo podemos comprobar que la variable TPM no es significativa al 95% de significancia (</a:t>
            </a:r>
            <a:r>
              <a:rPr b="1" lang="es" sz="1000">
                <a:solidFill>
                  <a:srgbClr val="000000"/>
                </a:solidFill>
              </a:rPr>
              <a:t>Gráfico 11</a:t>
            </a:r>
            <a:r>
              <a:rPr lang="es" sz="1100"/>
              <a:t>), por lo tanto no debiese ser incluida en el modelo.</a:t>
            </a:r>
            <a:endParaRPr sz="1100"/>
          </a:p>
        </p:txBody>
      </p:sp>
      <p:sp>
        <p:nvSpPr>
          <p:cNvPr id="264" name="Google Shape;264;p26"/>
          <p:cNvSpPr txBox="1"/>
          <p:nvPr/>
        </p:nvSpPr>
        <p:spPr>
          <a:xfrm>
            <a:off x="427325" y="285757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9:</a:t>
            </a:r>
            <a:r>
              <a:rPr lang="es" sz="1000">
                <a:latin typeface="Calibri"/>
                <a:ea typeface="Calibri"/>
                <a:cs typeface="Calibri"/>
                <a:sym typeface="Calibri"/>
              </a:rPr>
              <a:t> </a:t>
            </a:r>
            <a:r>
              <a:rPr lang="es" sz="1000">
                <a:latin typeface="Calibri"/>
                <a:ea typeface="Calibri"/>
                <a:cs typeface="Calibri"/>
                <a:sym typeface="Calibri"/>
              </a:rPr>
              <a:t>Método</a:t>
            </a:r>
            <a:r>
              <a:rPr lang="es" sz="1000">
                <a:latin typeface="Calibri"/>
                <a:ea typeface="Calibri"/>
                <a:cs typeface="Calibri"/>
                <a:sym typeface="Calibri"/>
              </a:rPr>
              <a:t> stepwise - forward. </a:t>
            </a:r>
            <a:r>
              <a:rPr lang="es" sz="1000">
                <a:latin typeface="Calibri"/>
                <a:ea typeface="Calibri"/>
                <a:cs typeface="Calibri"/>
                <a:sym typeface="Calibri"/>
              </a:rPr>
              <a:t>Elaboración</a:t>
            </a:r>
            <a:r>
              <a:rPr lang="es" sz="1000">
                <a:latin typeface="Calibri"/>
                <a:ea typeface="Calibri"/>
                <a:cs typeface="Calibri"/>
                <a:sym typeface="Calibri"/>
              </a:rPr>
              <a:t> propia</a:t>
            </a:r>
            <a:endParaRPr sz="1000">
              <a:latin typeface="Calibri"/>
              <a:ea typeface="Calibri"/>
              <a:cs typeface="Calibri"/>
              <a:sym typeface="Calibri"/>
            </a:endParaRPr>
          </a:p>
        </p:txBody>
      </p:sp>
      <p:sp>
        <p:nvSpPr>
          <p:cNvPr id="265" name="Google Shape;265;p26"/>
          <p:cNvSpPr txBox="1"/>
          <p:nvPr/>
        </p:nvSpPr>
        <p:spPr>
          <a:xfrm>
            <a:off x="732125" y="443117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10:</a:t>
            </a:r>
            <a:r>
              <a:rPr lang="es" sz="1000">
                <a:latin typeface="Calibri"/>
                <a:ea typeface="Calibri"/>
                <a:cs typeface="Calibri"/>
                <a:sym typeface="Calibri"/>
              </a:rPr>
              <a:t> </a:t>
            </a:r>
            <a:r>
              <a:rPr lang="es" sz="1000">
                <a:latin typeface="Calibri"/>
                <a:ea typeface="Calibri"/>
                <a:cs typeface="Calibri"/>
                <a:sym typeface="Calibri"/>
              </a:rPr>
              <a:t>Método stepwise - backward. Elaboración propia</a:t>
            </a:r>
            <a:endParaRPr sz="1000">
              <a:latin typeface="Calibri"/>
              <a:ea typeface="Calibri"/>
              <a:cs typeface="Calibri"/>
              <a:sym typeface="Calibri"/>
            </a:endParaRPr>
          </a:p>
        </p:txBody>
      </p:sp>
      <p:sp>
        <p:nvSpPr>
          <p:cNvPr id="266" name="Google Shape;266;p26"/>
          <p:cNvSpPr txBox="1"/>
          <p:nvPr>
            <p:ph type="title"/>
          </p:nvPr>
        </p:nvSpPr>
        <p:spPr>
          <a:xfrm>
            <a:off x="819150" y="250925"/>
            <a:ext cx="7505700" cy="6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700"/>
              <a:t>Método</a:t>
            </a:r>
            <a:r>
              <a:rPr lang="es" sz="2700"/>
              <a:t> de </a:t>
            </a:r>
            <a:r>
              <a:rPr lang="es" sz="2700"/>
              <a:t>inclusión</a:t>
            </a:r>
            <a:r>
              <a:rPr lang="es" sz="2700"/>
              <a:t> de variables stepwise</a:t>
            </a:r>
            <a:endParaRPr sz="2700"/>
          </a:p>
        </p:txBody>
      </p:sp>
      <p:sp>
        <p:nvSpPr>
          <p:cNvPr id="267" name="Google Shape;267;p26"/>
          <p:cNvSpPr txBox="1"/>
          <p:nvPr/>
        </p:nvSpPr>
        <p:spPr>
          <a:xfrm>
            <a:off x="4763050" y="457842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11: </a:t>
            </a:r>
            <a:r>
              <a:rPr lang="es" sz="1000">
                <a:latin typeface="Calibri"/>
                <a:ea typeface="Calibri"/>
                <a:cs typeface="Calibri"/>
                <a:sym typeface="Calibri"/>
              </a:rPr>
              <a:t>Salida de summary del modelo.</a:t>
            </a:r>
            <a:r>
              <a:rPr lang="es" sz="1000">
                <a:latin typeface="Calibri"/>
                <a:ea typeface="Calibri"/>
                <a:cs typeface="Calibri"/>
                <a:sym typeface="Calibri"/>
              </a:rPr>
              <a:t> Elaboración propia</a:t>
            </a:r>
            <a:endParaRPr sz="1000">
              <a:latin typeface="Calibri"/>
              <a:ea typeface="Calibri"/>
              <a:cs typeface="Calibri"/>
              <a:sym typeface="Calibri"/>
            </a:endParaRPr>
          </a:p>
        </p:txBody>
      </p:sp>
      <p:pic>
        <p:nvPicPr>
          <p:cNvPr id="268" name="Google Shape;268;p26"/>
          <p:cNvPicPr preferRelativeResize="0"/>
          <p:nvPr/>
        </p:nvPicPr>
        <p:blipFill>
          <a:blip r:embed="rId3">
            <a:alphaModFix/>
          </a:blip>
          <a:stretch>
            <a:fillRect/>
          </a:stretch>
        </p:blipFill>
        <p:spPr>
          <a:xfrm>
            <a:off x="494700" y="880175"/>
            <a:ext cx="3209925" cy="2076900"/>
          </a:xfrm>
          <a:prstGeom prst="rect">
            <a:avLst/>
          </a:prstGeom>
          <a:noFill/>
          <a:ln>
            <a:noFill/>
          </a:ln>
        </p:spPr>
      </p:pic>
      <p:pic>
        <p:nvPicPr>
          <p:cNvPr id="269" name="Google Shape;269;p26"/>
          <p:cNvPicPr preferRelativeResize="0"/>
          <p:nvPr/>
        </p:nvPicPr>
        <p:blipFill>
          <a:blip r:embed="rId4">
            <a:alphaModFix/>
          </a:blip>
          <a:stretch>
            <a:fillRect/>
          </a:stretch>
        </p:blipFill>
        <p:spPr>
          <a:xfrm>
            <a:off x="791325" y="3272475"/>
            <a:ext cx="2616667" cy="1158700"/>
          </a:xfrm>
          <a:prstGeom prst="rect">
            <a:avLst/>
          </a:prstGeom>
          <a:noFill/>
          <a:ln>
            <a:noFill/>
          </a:ln>
        </p:spPr>
      </p:pic>
      <p:pic>
        <p:nvPicPr>
          <p:cNvPr id="270" name="Google Shape;270;p26"/>
          <p:cNvPicPr preferRelativeResize="0"/>
          <p:nvPr/>
        </p:nvPicPr>
        <p:blipFill>
          <a:blip r:embed="rId5">
            <a:alphaModFix/>
          </a:blip>
          <a:stretch>
            <a:fillRect/>
          </a:stretch>
        </p:blipFill>
        <p:spPr>
          <a:xfrm>
            <a:off x="4893028" y="2571750"/>
            <a:ext cx="3228175" cy="207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819150" y="317850"/>
            <a:ext cx="7505700" cy="62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r>
              <a:rPr lang="es"/>
              <a:t> del modelo</a:t>
            </a:r>
            <a:endParaRPr/>
          </a:p>
        </p:txBody>
      </p:sp>
      <p:sp>
        <p:nvSpPr>
          <p:cNvPr id="276" name="Google Shape;276;p27"/>
          <p:cNvSpPr txBox="1"/>
          <p:nvPr>
            <p:ph idx="1" type="body"/>
          </p:nvPr>
        </p:nvSpPr>
        <p:spPr>
          <a:xfrm>
            <a:off x="5057950" y="2439426"/>
            <a:ext cx="3753000" cy="201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000"/>
              <a:t>Con un nivel de confianza del 95% se puede señalar que dados los resultados, la variabilidad del IPSA es explicada en un 17.59% por las variables IPC, IMACEC y TPM, mientras que ajustada por el </a:t>
            </a:r>
            <a:r>
              <a:rPr lang="es" sz="1000"/>
              <a:t>número</a:t>
            </a:r>
            <a:r>
              <a:rPr lang="es" sz="1000"/>
              <a:t> de variables la </a:t>
            </a:r>
            <a:r>
              <a:rPr lang="es" sz="1000"/>
              <a:t>explicación</a:t>
            </a:r>
            <a:r>
              <a:rPr lang="es" sz="1000"/>
              <a:t> de la variable dependiente </a:t>
            </a:r>
            <a:r>
              <a:rPr lang="es" sz="1000"/>
              <a:t>está</a:t>
            </a:r>
            <a:r>
              <a:rPr lang="es" sz="1000"/>
              <a:t> dada por un 15.82% (</a:t>
            </a:r>
            <a:r>
              <a:rPr b="1" lang="es" sz="1000">
                <a:solidFill>
                  <a:srgbClr val="000000"/>
                </a:solidFill>
              </a:rPr>
              <a:t>Gráfico 12</a:t>
            </a:r>
            <a:r>
              <a:rPr lang="es" sz="1000">
                <a:solidFill>
                  <a:srgbClr val="000000"/>
                </a:solidFill>
              </a:rPr>
              <a:t>), </a:t>
            </a:r>
            <a:r>
              <a:rPr lang="es" sz="1000"/>
              <a:t>es decir, es un modelo que explica muy poco de la varianza de la variable dependiente, por tanto </a:t>
            </a:r>
            <a:r>
              <a:rPr b="1" lang="es" sz="1000"/>
              <a:t>no es un buen modelo predictivo pero sí un buen modelo descriptivo</a:t>
            </a:r>
            <a:r>
              <a:rPr lang="es" sz="1000"/>
              <a:t>.</a:t>
            </a:r>
            <a:endParaRPr sz="1000"/>
          </a:p>
          <a:p>
            <a:pPr indent="0" lvl="0" marL="0" rtl="0" algn="l">
              <a:lnSpc>
                <a:spcPct val="95000"/>
              </a:lnSpc>
              <a:spcBef>
                <a:spcPts val="1200"/>
              </a:spcBef>
              <a:spcAft>
                <a:spcPts val="1200"/>
              </a:spcAft>
              <a:buSzPts val="852"/>
              <a:buNone/>
            </a:pPr>
            <a:r>
              <a:rPr lang="es" sz="1000"/>
              <a:t>Respecto a la significancia global es de un 9.94 (</a:t>
            </a:r>
            <a:r>
              <a:rPr b="1" lang="es" sz="1000">
                <a:solidFill>
                  <a:srgbClr val="000000"/>
                </a:solidFill>
              </a:rPr>
              <a:t>Gráfico 12</a:t>
            </a:r>
            <a:r>
              <a:rPr lang="es" sz="1000"/>
              <a:t>), el cual se compara con el valor tabla de 2.669 (</a:t>
            </a:r>
            <a:r>
              <a:rPr b="1" lang="es" sz="1000">
                <a:solidFill>
                  <a:srgbClr val="000000"/>
                </a:solidFill>
              </a:rPr>
              <a:t>Gráfico 13</a:t>
            </a:r>
            <a:r>
              <a:rPr lang="es" sz="1000"/>
              <a:t>), por lo que: F calculado &gt; F tabla. Por lo tanto rechazamos H0 en que los coef. en su conjunto son iguales a 0, por lo que el modelo es significativo en su conjunto.</a:t>
            </a:r>
            <a:endParaRPr sz="1000"/>
          </a:p>
        </p:txBody>
      </p:sp>
      <p:pic>
        <p:nvPicPr>
          <p:cNvPr id="277" name="Google Shape;277;p27"/>
          <p:cNvPicPr preferRelativeResize="0"/>
          <p:nvPr/>
        </p:nvPicPr>
        <p:blipFill>
          <a:blip r:embed="rId3">
            <a:alphaModFix/>
          </a:blip>
          <a:stretch>
            <a:fillRect/>
          </a:stretch>
        </p:blipFill>
        <p:spPr>
          <a:xfrm>
            <a:off x="5378975" y="252325"/>
            <a:ext cx="2999775" cy="1924600"/>
          </a:xfrm>
          <a:prstGeom prst="rect">
            <a:avLst/>
          </a:prstGeom>
          <a:noFill/>
          <a:ln>
            <a:noFill/>
          </a:ln>
        </p:spPr>
      </p:pic>
      <p:pic>
        <p:nvPicPr>
          <p:cNvPr id="278" name="Google Shape;278;p27"/>
          <p:cNvPicPr preferRelativeResize="0"/>
          <p:nvPr/>
        </p:nvPicPr>
        <p:blipFill>
          <a:blip r:embed="rId4">
            <a:alphaModFix/>
          </a:blip>
          <a:stretch>
            <a:fillRect/>
          </a:stretch>
        </p:blipFill>
        <p:spPr>
          <a:xfrm>
            <a:off x="6570575" y="4441950"/>
            <a:ext cx="1876425" cy="342900"/>
          </a:xfrm>
          <a:prstGeom prst="rect">
            <a:avLst/>
          </a:prstGeom>
          <a:noFill/>
          <a:ln>
            <a:noFill/>
          </a:ln>
        </p:spPr>
      </p:pic>
      <p:pic>
        <p:nvPicPr>
          <p:cNvPr id="279" name="Google Shape;279;p27"/>
          <p:cNvPicPr preferRelativeResize="0"/>
          <p:nvPr/>
        </p:nvPicPr>
        <p:blipFill>
          <a:blip r:embed="rId5">
            <a:alphaModFix/>
          </a:blip>
          <a:stretch>
            <a:fillRect/>
          </a:stretch>
        </p:blipFill>
        <p:spPr>
          <a:xfrm>
            <a:off x="5160350" y="4565525"/>
            <a:ext cx="941100" cy="171450"/>
          </a:xfrm>
          <a:prstGeom prst="rect">
            <a:avLst/>
          </a:prstGeom>
          <a:noFill/>
          <a:ln>
            <a:noFill/>
          </a:ln>
        </p:spPr>
      </p:pic>
      <p:sp>
        <p:nvSpPr>
          <p:cNvPr id="280" name="Google Shape;280;p27"/>
          <p:cNvSpPr txBox="1"/>
          <p:nvPr/>
        </p:nvSpPr>
        <p:spPr>
          <a:xfrm>
            <a:off x="6235475" y="4451150"/>
            <a:ext cx="3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&gt;</a:t>
            </a:r>
            <a:endParaRPr>
              <a:latin typeface="Calibri"/>
              <a:ea typeface="Calibri"/>
              <a:cs typeface="Calibri"/>
              <a:sym typeface="Calibri"/>
            </a:endParaRPr>
          </a:p>
        </p:txBody>
      </p:sp>
      <p:sp>
        <p:nvSpPr>
          <p:cNvPr id="281" name="Google Shape;281;p27"/>
          <p:cNvSpPr txBox="1"/>
          <p:nvPr/>
        </p:nvSpPr>
        <p:spPr>
          <a:xfrm>
            <a:off x="400300" y="947250"/>
            <a:ext cx="4012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Calibri"/>
                <a:ea typeface="Calibri"/>
                <a:cs typeface="Calibri"/>
                <a:sym typeface="Calibri"/>
              </a:rPr>
              <a:t>De acuerdo a las estimaciones del modelo (</a:t>
            </a:r>
            <a:r>
              <a:rPr b="1" lang="es" sz="1000">
                <a:solidFill>
                  <a:schemeClr val="dk2"/>
                </a:solidFill>
                <a:latin typeface="Calibri"/>
                <a:ea typeface="Calibri"/>
                <a:cs typeface="Calibri"/>
                <a:sym typeface="Calibri"/>
              </a:rPr>
              <a:t>Gráfico</a:t>
            </a:r>
            <a:r>
              <a:rPr b="1" lang="es" sz="1000">
                <a:solidFill>
                  <a:schemeClr val="dk2"/>
                </a:solidFill>
                <a:latin typeface="Calibri"/>
                <a:ea typeface="Calibri"/>
                <a:cs typeface="Calibri"/>
                <a:sym typeface="Calibri"/>
              </a:rPr>
              <a:t> 12</a:t>
            </a:r>
            <a:r>
              <a:rPr lang="es" sz="1000">
                <a:solidFill>
                  <a:schemeClr val="dk2"/>
                </a:solidFill>
                <a:latin typeface="Calibri"/>
                <a:ea typeface="Calibri"/>
                <a:cs typeface="Calibri"/>
                <a:sym typeface="Calibri"/>
              </a:rPr>
              <a:t>), el intercepto tiene el mayor nivel de </a:t>
            </a:r>
            <a:r>
              <a:rPr lang="es" sz="1000">
                <a:solidFill>
                  <a:schemeClr val="dk2"/>
                </a:solidFill>
                <a:latin typeface="Calibri"/>
                <a:ea typeface="Calibri"/>
                <a:cs typeface="Calibri"/>
                <a:sym typeface="Calibri"/>
              </a:rPr>
              <a:t>explicación</a:t>
            </a:r>
            <a:r>
              <a:rPr lang="es" sz="1000">
                <a:solidFill>
                  <a:schemeClr val="dk2"/>
                </a:solidFill>
                <a:latin typeface="Calibri"/>
                <a:ea typeface="Calibri"/>
                <a:cs typeface="Calibri"/>
                <a:sym typeface="Calibri"/>
              </a:rPr>
              <a:t> del modelo, siendo significativa individualmente </a:t>
            </a:r>
            <a:r>
              <a:rPr lang="es" sz="1000">
                <a:solidFill>
                  <a:schemeClr val="dk2"/>
                </a:solidFill>
                <a:latin typeface="Calibri"/>
                <a:ea typeface="Calibri"/>
                <a:cs typeface="Calibri"/>
                <a:sym typeface="Calibri"/>
              </a:rPr>
              <a:t>al 95% de confianza</a:t>
            </a:r>
            <a:r>
              <a:rPr lang="es" sz="1000">
                <a:solidFill>
                  <a:schemeClr val="dk2"/>
                </a:solidFill>
                <a:latin typeface="Calibri"/>
                <a:ea typeface="Calibri"/>
                <a:cs typeface="Calibri"/>
                <a:sym typeface="Calibri"/>
              </a:rPr>
              <a:t>, es decir que hay variables fuera del modelo las cuales son captadas por el </a:t>
            </a:r>
            <a:r>
              <a:rPr lang="es" sz="1000">
                <a:solidFill>
                  <a:schemeClr val="dk2"/>
                </a:solidFill>
                <a:latin typeface="Calibri"/>
                <a:ea typeface="Calibri"/>
                <a:cs typeface="Calibri"/>
                <a:sym typeface="Calibri"/>
              </a:rPr>
              <a:t>término</a:t>
            </a:r>
            <a:r>
              <a:rPr lang="es" sz="1000">
                <a:solidFill>
                  <a:schemeClr val="dk2"/>
                </a:solidFill>
                <a:latin typeface="Calibri"/>
                <a:ea typeface="Calibri"/>
                <a:cs typeface="Calibri"/>
                <a:sym typeface="Calibri"/>
              </a:rPr>
              <a:t> error.</a:t>
            </a:r>
            <a:endParaRPr sz="1000">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0" lvl="0" marL="0" rtl="0" algn="l">
              <a:spcBef>
                <a:spcPts val="0"/>
              </a:spcBef>
              <a:spcAft>
                <a:spcPts val="0"/>
              </a:spcAft>
              <a:buNone/>
            </a:pPr>
            <a:r>
              <a:rPr lang="es" sz="1000">
                <a:solidFill>
                  <a:schemeClr val="dk2"/>
                </a:solidFill>
                <a:latin typeface="Calibri"/>
                <a:ea typeface="Calibri"/>
                <a:cs typeface="Calibri"/>
                <a:sym typeface="Calibri"/>
              </a:rPr>
              <a:t>La variable IPC es significativa individualmente </a:t>
            </a:r>
            <a:r>
              <a:rPr lang="es" sz="1000">
                <a:solidFill>
                  <a:schemeClr val="dk2"/>
                </a:solidFill>
                <a:latin typeface="Calibri"/>
                <a:ea typeface="Calibri"/>
                <a:cs typeface="Calibri"/>
                <a:sym typeface="Calibri"/>
              </a:rPr>
              <a:t>al 95% de confianza (</a:t>
            </a:r>
            <a:r>
              <a:rPr b="1" lang="es" sz="1000">
                <a:solidFill>
                  <a:schemeClr val="dk2"/>
                </a:solidFill>
                <a:latin typeface="Calibri"/>
                <a:ea typeface="Calibri"/>
                <a:cs typeface="Calibri"/>
                <a:sym typeface="Calibri"/>
              </a:rPr>
              <a:t>Gráfico 12</a:t>
            </a:r>
            <a:r>
              <a:rPr lang="es" sz="1000">
                <a:solidFill>
                  <a:schemeClr val="dk2"/>
                </a:solidFill>
                <a:latin typeface="Calibri"/>
                <a:ea typeface="Calibri"/>
                <a:cs typeface="Calibri"/>
                <a:sym typeface="Calibri"/>
              </a:rPr>
              <a:t>)</a:t>
            </a:r>
            <a:r>
              <a:rPr lang="es" sz="1000">
                <a:solidFill>
                  <a:schemeClr val="dk2"/>
                </a:solidFill>
                <a:latin typeface="Calibri"/>
                <a:ea typeface="Calibri"/>
                <a:cs typeface="Calibri"/>
                <a:sym typeface="Calibri"/>
              </a:rPr>
              <a:t>, es la única variable con signo negativo,  lo cual es esperable dado que el IPC está relacionado con la </a:t>
            </a:r>
            <a:r>
              <a:rPr lang="es" sz="1000">
                <a:solidFill>
                  <a:schemeClr val="dk2"/>
                </a:solidFill>
                <a:latin typeface="Calibri"/>
                <a:ea typeface="Calibri"/>
                <a:cs typeface="Calibri"/>
                <a:sym typeface="Calibri"/>
              </a:rPr>
              <a:t>inflación</a:t>
            </a:r>
            <a:r>
              <a:rPr lang="es" sz="1000">
                <a:solidFill>
                  <a:schemeClr val="dk2"/>
                </a:solidFill>
                <a:latin typeface="Calibri"/>
                <a:ea typeface="Calibri"/>
                <a:cs typeface="Calibri"/>
                <a:sym typeface="Calibri"/>
              </a:rPr>
              <a:t>, es decir que por cada aumento marginal en el IPC o en la </a:t>
            </a:r>
            <a:r>
              <a:rPr lang="es" sz="1000">
                <a:solidFill>
                  <a:schemeClr val="dk2"/>
                </a:solidFill>
                <a:latin typeface="Calibri"/>
                <a:ea typeface="Calibri"/>
                <a:cs typeface="Calibri"/>
                <a:sym typeface="Calibri"/>
              </a:rPr>
              <a:t>inflación</a:t>
            </a:r>
            <a:r>
              <a:rPr lang="es" sz="1000">
                <a:solidFill>
                  <a:schemeClr val="dk2"/>
                </a:solidFill>
                <a:latin typeface="Calibri"/>
                <a:ea typeface="Calibri"/>
                <a:cs typeface="Calibri"/>
                <a:sym typeface="Calibri"/>
              </a:rPr>
              <a:t> afectará negativamente  en -131.719 la rentabilidad de las 30 acciones con mayor presencia </a:t>
            </a:r>
            <a:r>
              <a:rPr lang="es" sz="1000">
                <a:solidFill>
                  <a:schemeClr val="dk2"/>
                </a:solidFill>
                <a:latin typeface="Calibri"/>
                <a:ea typeface="Calibri"/>
                <a:cs typeface="Calibri"/>
                <a:sym typeface="Calibri"/>
              </a:rPr>
              <a:t>bursátil</a:t>
            </a:r>
            <a:r>
              <a:rPr lang="es" sz="1000">
                <a:solidFill>
                  <a:schemeClr val="dk2"/>
                </a:solidFill>
                <a:latin typeface="Calibri"/>
                <a:ea typeface="Calibri"/>
                <a:cs typeface="Calibri"/>
                <a:sym typeface="Calibri"/>
              </a:rPr>
              <a:t> del mercado.</a:t>
            </a:r>
            <a:endParaRPr sz="1000">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0" lvl="0" marL="0" rtl="0" algn="l">
              <a:spcBef>
                <a:spcPts val="0"/>
              </a:spcBef>
              <a:spcAft>
                <a:spcPts val="0"/>
              </a:spcAft>
              <a:buNone/>
            </a:pPr>
            <a:r>
              <a:rPr lang="es" sz="1000">
                <a:solidFill>
                  <a:schemeClr val="dk2"/>
                </a:solidFill>
                <a:latin typeface="Calibri"/>
                <a:ea typeface="Calibri"/>
                <a:cs typeface="Calibri"/>
                <a:sym typeface="Calibri"/>
              </a:rPr>
              <a:t>La variable IMACEC es significativa individualmente al 95% de confianza </a:t>
            </a:r>
            <a:r>
              <a:rPr lang="es" sz="1000">
                <a:solidFill>
                  <a:schemeClr val="dk2"/>
                </a:solidFill>
                <a:latin typeface="Calibri"/>
                <a:ea typeface="Calibri"/>
                <a:cs typeface="Calibri"/>
                <a:sym typeface="Calibri"/>
              </a:rPr>
              <a:t>(</a:t>
            </a:r>
            <a:r>
              <a:rPr b="1" lang="es" sz="1000">
                <a:solidFill>
                  <a:schemeClr val="dk2"/>
                </a:solidFill>
                <a:latin typeface="Calibri"/>
                <a:ea typeface="Calibri"/>
                <a:cs typeface="Calibri"/>
                <a:sym typeface="Calibri"/>
              </a:rPr>
              <a:t>Gráfico 12</a:t>
            </a:r>
            <a:r>
              <a:rPr lang="es" sz="1000">
                <a:solidFill>
                  <a:schemeClr val="dk2"/>
                </a:solidFill>
                <a:latin typeface="Calibri"/>
                <a:ea typeface="Calibri"/>
                <a:cs typeface="Calibri"/>
                <a:sym typeface="Calibri"/>
              </a:rPr>
              <a:t>)</a:t>
            </a:r>
            <a:r>
              <a:rPr lang="es" sz="1000">
                <a:solidFill>
                  <a:schemeClr val="dk2"/>
                </a:solidFill>
                <a:latin typeface="Calibri"/>
                <a:ea typeface="Calibri"/>
                <a:cs typeface="Calibri"/>
                <a:sym typeface="Calibri"/>
              </a:rPr>
              <a:t>, es de signo positivo, es decir que por cada aumento marginal en el IMACEC el IPSA es afectado positivamente en 26.218 en la rentabilidad, lo cual se explica dado que el IMACEC mide la actividad </a:t>
            </a:r>
            <a:r>
              <a:rPr lang="es" sz="1000">
                <a:solidFill>
                  <a:schemeClr val="dk2"/>
                </a:solidFill>
                <a:latin typeface="Calibri"/>
                <a:ea typeface="Calibri"/>
                <a:cs typeface="Calibri"/>
                <a:sym typeface="Calibri"/>
              </a:rPr>
              <a:t>económica</a:t>
            </a:r>
            <a:r>
              <a:rPr lang="es" sz="1000">
                <a:solidFill>
                  <a:schemeClr val="dk2"/>
                </a:solidFill>
                <a:latin typeface="Calibri"/>
                <a:ea typeface="Calibri"/>
                <a:cs typeface="Calibri"/>
                <a:sym typeface="Calibri"/>
              </a:rPr>
              <a:t> mensual de distintos sectores, mientras mayor actividad </a:t>
            </a:r>
            <a:r>
              <a:rPr lang="es" sz="1000">
                <a:solidFill>
                  <a:schemeClr val="dk2"/>
                </a:solidFill>
                <a:latin typeface="Calibri"/>
                <a:ea typeface="Calibri"/>
                <a:cs typeface="Calibri"/>
                <a:sym typeface="Calibri"/>
              </a:rPr>
              <a:t>económica</a:t>
            </a:r>
            <a:r>
              <a:rPr lang="es" sz="1000">
                <a:solidFill>
                  <a:schemeClr val="dk2"/>
                </a:solidFill>
                <a:latin typeface="Calibri"/>
                <a:ea typeface="Calibri"/>
                <a:cs typeface="Calibri"/>
                <a:sym typeface="Calibri"/>
              </a:rPr>
              <a:t> haya en el </a:t>
            </a:r>
            <a:r>
              <a:rPr lang="es" sz="1000">
                <a:solidFill>
                  <a:schemeClr val="dk2"/>
                </a:solidFill>
                <a:latin typeface="Calibri"/>
                <a:ea typeface="Calibri"/>
                <a:cs typeface="Calibri"/>
                <a:sym typeface="Calibri"/>
              </a:rPr>
              <a:t>país</a:t>
            </a:r>
            <a:r>
              <a:rPr lang="es" sz="1000">
                <a:solidFill>
                  <a:schemeClr val="dk2"/>
                </a:solidFill>
                <a:latin typeface="Calibri"/>
                <a:ea typeface="Calibri"/>
                <a:cs typeface="Calibri"/>
                <a:sym typeface="Calibri"/>
              </a:rPr>
              <a:t>, mayor será la rentabilidad de las acciones.</a:t>
            </a:r>
            <a:endParaRPr sz="1000">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0" lvl="0" marL="0" rtl="0" algn="l">
              <a:spcBef>
                <a:spcPts val="0"/>
              </a:spcBef>
              <a:spcAft>
                <a:spcPts val="0"/>
              </a:spcAft>
              <a:buNone/>
            </a:pPr>
            <a:r>
              <a:rPr lang="es" sz="1000">
                <a:solidFill>
                  <a:schemeClr val="dk2"/>
                </a:solidFill>
                <a:latin typeface="Calibri"/>
                <a:ea typeface="Calibri"/>
                <a:cs typeface="Calibri"/>
                <a:sym typeface="Calibri"/>
              </a:rPr>
              <a:t>Finalmente la variable TPM no es significativa individualmente al 95% de confianza </a:t>
            </a:r>
            <a:r>
              <a:rPr lang="es" sz="1000">
                <a:solidFill>
                  <a:schemeClr val="dk2"/>
                </a:solidFill>
                <a:latin typeface="Calibri"/>
                <a:ea typeface="Calibri"/>
                <a:cs typeface="Calibri"/>
                <a:sym typeface="Calibri"/>
              </a:rPr>
              <a:t>(</a:t>
            </a:r>
            <a:r>
              <a:rPr b="1" lang="es" sz="1000">
                <a:solidFill>
                  <a:schemeClr val="dk2"/>
                </a:solidFill>
                <a:latin typeface="Calibri"/>
                <a:ea typeface="Calibri"/>
                <a:cs typeface="Calibri"/>
                <a:sym typeface="Calibri"/>
              </a:rPr>
              <a:t>Gráfico 12</a:t>
            </a:r>
            <a:r>
              <a:rPr lang="es" sz="1000">
                <a:solidFill>
                  <a:schemeClr val="dk2"/>
                </a:solidFill>
                <a:latin typeface="Calibri"/>
                <a:ea typeface="Calibri"/>
                <a:cs typeface="Calibri"/>
                <a:sym typeface="Calibri"/>
              </a:rPr>
              <a:t>)</a:t>
            </a:r>
            <a:r>
              <a:rPr lang="es" sz="1000">
                <a:solidFill>
                  <a:schemeClr val="dk2"/>
                </a:solidFill>
                <a:latin typeface="Calibri"/>
                <a:ea typeface="Calibri"/>
                <a:cs typeface="Calibri"/>
                <a:sym typeface="Calibri"/>
              </a:rPr>
              <a:t>, es de signo positivo ya que el aumento de la TPM se realiza con el fin de disminuir la inflación, por lo tanto un incremento marginal de la TPM aumenta en 50,078 la rentabilidad del IPSA.</a:t>
            </a:r>
            <a:endParaRPr sz="1000">
              <a:solidFill>
                <a:schemeClr val="dk2"/>
              </a:solidFill>
              <a:latin typeface="Calibri"/>
              <a:ea typeface="Calibri"/>
              <a:cs typeface="Calibri"/>
              <a:sym typeface="Calibri"/>
            </a:endParaRPr>
          </a:p>
        </p:txBody>
      </p:sp>
      <p:sp>
        <p:nvSpPr>
          <p:cNvPr id="282" name="Google Shape;282;p27"/>
          <p:cNvSpPr txBox="1"/>
          <p:nvPr/>
        </p:nvSpPr>
        <p:spPr>
          <a:xfrm>
            <a:off x="5057950" y="2100725"/>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12:</a:t>
            </a:r>
            <a:r>
              <a:rPr lang="es" sz="1000">
                <a:latin typeface="Calibri"/>
                <a:ea typeface="Calibri"/>
                <a:cs typeface="Calibri"/>
                <a:sym typeface="Calibri"/>
              </a:rPr>
              <a:t> Salida de summary del modelo. Elaboración propia.</a:t>
            </a:r>
            <a:endParaRPr sz="1000">
              <a:latin typeface="Calibri"/>
              <a:ea typeface="Calibri"/>
              <a:cs typeface="Calibri"/>
              <a:sym typeface="Calibri"/>
            </a:endParaRPr>
          </a:p>
        </p:txBody>
      </p:sp>
      <p:sp>
        <p:nvSpPr>
          <p:cNvPr id="283" name="Google Shape;283;p27"/>
          <p:cNvSpPr txBox="1"/>
          <p:nvPr/>
        </p:nvSpPr>
        <p:spPr>
          <a:xfrm>
            <a:off x="5057950" y="4672050"/>
            <a:ext cx="40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13:</a:t>
            </a:r>
            <a:r>
              <a:rPr lang="es" sz="1000">
                <a:latin typeface="Calibri"/>
                <a:ea typeface="Calibri"/>
                <a:cs typeface="Calibri"/>
                <a:sym typeface="Calibri"/>
              </a:rPr>
              <a:t> Comparación F Calculado &gt; F tabla</a:t>
            </a:r>
            <a:r>
              <a:rPr lang="es" sz="1000">
                <a:latin typeface="Calibri"/>
                <a:ea typeface="Calibri"/>
                <a:cs typeface="Calibri"/>
                <a:sym typeface="Calibri"/>
              </a:rPr>
              <a:t>. Elaboración propia.</a:t>
            </a:r>
            <a:endParaRPr sz="1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819150" y="133400"/>
            <a:ext cx="7505700" cy="6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700"/>
              <a:t>Análisis</a:t>
            </a:r>
            <a:r>
              <a:rPr lang="es" sz="2700"/>
              <a:t> de los residuos y normalidad</a:t>
            </a:r>
            <a:endParaRPr sz="2700"/>
          </a:p>
        </p:txBody>
      </p:sp>
      <p:sp>
        <p:nvSpPr>
          <p:cNvPr id="289" name="Google Shape;289;p28"/>
          <p:cNvSpPr txBox="1"/>
          <p:nvPr/>
        </p:nvSpPr>
        <p:spPr>
          <a:xfrm>
            <a:off x="4663525" y="771025"/>
            <a:ext cx="4073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Calibri"/>
                <a:ea typeface="Calibri"/>
                <a:cs typeface="Calibri"/>
                <a:sym typeface="Calibri"/>
              </a:rPr>
              <a:t>Al analizar el histograma (</a:t>
            </a:r>
            <a:r>
              <a:rPr b="1" lang="es" sz="1000">
                <a:latin typeface="Calibri"/>
                <a:ea typeface="Calibri"/>
                <a:cs typeface="Calibri"/>
                <a:sym typeface="Calibri"/>
              </a:rPr>
              <a:t>Gráfico</a:t>
            </a:r>
            <a:r>
              <a:rPr b="1" lang="es" sz="1000">
                <a:latin typeface="Calibri"/>
                <a:ea typeface="Calibri"/>
                <a:cs typeface="Calibri"/>
                <a:sym typeface="Calibri"/>
              </a:rPr>
              <a:t> 14</a:t>
            </a:r>
            <a:r>
              <a:rPr lang="es" sz="1000">
                <a:latin typeface="Calibri"/>
                <a:ea typeface="Calibri"/>
                <a:cs typeface="Calibri"/>
                <a:sym typeface="Calibri"/>
              </a:rPr>
              <a:t>) de los residuos se observa que existe un sesgo a la derecha, </a:t>
            </a:r>
            <a:r>
              <a:rPr lang="es" sz="1000">
                <a:latin typeface="Calibri"/>
                <a:ea typeface="Calibri"/>
                <a:cs typeface="Calibri"/>
                <a:sym typeface="Calibri"/>
              </a:rPr>
              <a:t>además</a:t>
            </a:r>
            <a:r>
              <a:rPr lang="es" sz="1000">
                <a:latin typeface="Calibri"/>
                <a:ea typeface="Calibri"/>
                <a:cs typeface="Calibri"/>
                <a:sym typeface="Calibri"/>
              </a:rPr>
              <a:t>, las observaciones no respetan el </a:t>
            </a:r>
            <a:r>
              <a:rPr lang="es" sz="1000">
                <a:latin typeface="Calibri"/>
                <a:ea typeface="Calibri"/>
                <a:cs typeface="Calibri"/>
                <a:sym typeface="Calibri"/>
              </a:rPr>
              <a:t>máximo</a:t>
            </a:r>
            <a:r>
              <a:rPr lang="es" sz="1000">
                <a:latin typeface="Calibri"/>
                <a:ea typeface="Calibri"/>
                <a:cs typeface="Calibri"/>
                <a:sym typeface="Calibri"/>
              </a:rPr>
              <a:t> de la </a:t>
            </a:r>
            <a:r>
              <a:rPr lang="es" sz="1000">
                <a:latin typeface="Calibri"/>
                <a:ea typeface="Calibri"/>
                <a:cs typeface="Calibri"/>
                <a:sym typeface="Calibri"/>
              </a:rPr>
              <a:t>distribución</a:t>
            </a:r>
            <a:r>
              <a:rPr lang="es" sz="1000">
                <a:latin typeface="Calibri"/>
                <a:ea typeface="Calibri"/>
                <a:cs typeface="Calibri"/>
                <a:sym typeface="Calibri"/>
              </a:rPr>
              <a:t> normal.</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 sz="1000">
                <a:latin typeface="Calibri"/>
                <a:ea typeface="Calibri"/>
                <a:cs typeface="Calibri"/>
                <a:sym typeface="Calibri"/>
              </a:rPr>
              <a:t>Respecto al </a:t>
            </a:r>
            <a:r>
              <a:rPr lang="es" sz="1000">
                <a:latin typeface="Calibri"/>
                <a:ea typeface="Calibri"/>
                <a:cs typeface="Calibri"/>
                <a:sym typeface="Calibri"/>
              </a:rPr>
              <a:t>gráfico</a:t>
            </a:r>
            <a:r>
              <a:rPr lang="es" sz="1000">
                <a:latin typeface="Calibri"/>
                <a:ea typeface="Calibri"/>
                <a:cs typeface="Calibri"/>
                <a:sym typeface="Calibri"/>
              </a:rPr>
              <a:t> QQNorm </a:t>
            </a:r>
            <a:r>
              <a:rPr lang="es" sz="1000">
                <a:latin typeface="Calibri"/>
                <a:ea typeface="Calibri"/>
                <a:cs typeface="Calibri"/>
                <a:sym typeface="Calibri"/>
              </a:rPr>
              <a:t>(</a:t>
            </a:r>
            <a:r>
              <a:rPr b="1" lang="es" sz="1000">
                <a:latin typeface="Calibri"/>
                <a:ea typeface="Calibri"/>
                <a:cs typeface="Calibri"/>
                <a:sym typeface="Calibri"/>
              </a:rPr>
              <a:t>Gráfico 14</a:t>
            </a:r>
            <a:r>
              <a:rPr lang="es" sz="1000">
                <a:latin typeface="Calibri"/>
                <a:ea typeface="Calibri"/>
                <a:cs typeface="Calibri"/>
                <a:sym typeface="Calibri"/>
              </a:rPr>
              <a:t>)</a:t>
            </a:r>
            <a:r>
              <a:rPr lang="es" sz="1000">
                <a:latin typeface="Calibri"/>
                <a:ea typeface="Calibri"/>
                <a:cs typeface="Calibri"/>
                <a:sym typeface="Calibri"/>
              </a:rPr>
              <a:t> el cual compara los cuantiles </a:t>
            </a:r>
            <a:r>
              <a:rPr lang="es" sz="1000">
                <a:latin typeface="Calibri"/>
                <a:ea typeface="Calibri"/>
                <a:cs typeface="Calibri"/>
                <a:sym typeface="Calibri"/>
              </a:rPr>
              <a:t>teóricos</a:t>
            </a:r>
            <a:r>
              <a:rPr lang="es" sz="1000">
                <a:latin typeface="Calibri"/>
                <a:ea typeface="Calibri"/>
                <a:cs typeface="Calibri"/>
                <a:sym typeface="Calibri"/>
              </a:rPr>
              <a:t> de la </a:t>
            </a:r>
            <a:r>
              <a:rPr lang="es" sz="1000">
                <a:latin typeface="Calibri"/>
                <a:ea typeface="Calibri"/>
                <a:cs typeface="Calibri"/>
                <a:sym typeface="Calibri"/>
              </a:rPr>
              <a:t>distribución</a:t>
            </a:r>
            <a:r>
              <a:rPr lang="es" sz="1000">
                <a:latin typeface="Calibri"/>
                <a:ea typeface="Calibri"/>
                <a:cs typeface="Calibri"/>
                <a:sym typeface="Calibri"/>
              </a:rPr>
              <a:t> normal vs los datos, se puede apreciar que una gran parte de los datos está sobre la </a:t>
            </a:r>
            <a:r>
              <a:rPr lang="es" sz="1000">
                <a:latin typeface="Calibri"/>
                <a:ea typeface="Calibri"/>
                <a:cs typeface="Calibri"/>
                <a:sym typeface="Calibri"/>
              </a:rPr>
              <a:t>línea</a:t>
            </a:r>
            <a:r>
              <a:rPr lang="es" sz="1000">
                <a:latin typeface="Calibri"/>
                <a:ea typeface="Calibri"/>
                <a:cs typeface="Calibri"/>
                <a:sym typeface="Calibri"/>
              </a:rPr>
              <a:t> roja, sin embargo salen puntos desde ambas colas y en el centro, por tanto no es claro que los errores del modelo </a:t>
            </a:r>
            <a:r>
              <a:rPr lang="es" sz="1000">
                <a:latin typeface="Calibri"/>
                <a:ea typeface="Calibri"/>
                <a:cs typeface="Calibri"/>
                <a:sym typeface="Calibri"/>
              </a:rPr>
              <a:t>siguen</a:t>
            </a:r>
            <a:r>
              <a:rPr lang="es" sz="1000">
                <a:latin typeface="Calibri"/>
                <a:ea typeface="Calibri"/>
                <a:cs typeface="Calibri"/>
                <a:sym typeface="Calibri"/>
              </a:rPr>
              <a:t> una distribución normal.</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 sz="1000">
                <a:latin typeface="Calibri"/>
                <a:ea typeface="Calibri"/>
                <a:cs typeface="Calibri"/>
                <a:sym typeface="Calibri"/>
              </a:rPr>
              <a:t>De acuerdo al test de Shapiro-Wilk (</a:t>
            </a:r>
            <a:r>
              <a:rPr b="1" lang="es" sz="1000">
                <a:latin typeface="Calibri"/>
                <a:ea typeface="Calibri"/>
                <a:cs typeface="Calibri"/>
                <a:sym typeface="Calibri"/>
              </a:rPr>
              <a:t>Gráfico 15</a:t>
            </a:r>
            <a:r>
              <a:rPr lang="es" sz="1000">
                <a:latin typeface="Calibri"/>
                <a:ea typeface="Calibri"/>
                <a:cs typeface="Calibri"/>
                <a:sym typeface="Calibri"/>
              </a:rPr>
              <a:t>) para verificar la normalidad de los errores se tiene que el p-value es menor a 0.05, por lo tanto se rechaza la H0 de normalidad de los errores, por ello se acepta H1 donde los residuos no son normales. Según el test de Jarque Bera (</a:t>
            </a:r>
            <a:r>
              <a:rPr b="1" lang="es" sz="1000">
                <a:latin typeface="Calibri"/>
                <a:ea typeface="Calibri"/>
                <a:cs typeface="Calibri"/>
                <a:sym typeface="Calibri"/>
              </a:rPr>
              <a:t>Gráfico 15</a:t>
            </a:r>
            <a:r>
              <a:rPr lang="es" sz="1000">
                <a:latin typeface="Calibri"/>
                <a:ea typeface="Calibri"/>
                <a:cs typeface="Calibri"/>
                <a:sym typeface="Calibri"/>
              </a:rPr>
              <a:t>), el cual tiene un  p-value mayor a  0.05, indica que los residuos son normales ya que no se rechaza H0.</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 sz="1000">
                <a:latin typeface="Calibri"/>
                <a:ea typeface="Calibri"/>
                <a:cs typeface="Calibri"/>
                <a:sym typeface="Calibri"/>
              </a:rPr>
              <a:t>Finalmente, el test de Durbin-Watson (</a:t>
            </a:r>
            <a:r>
              <a:rPr b="1" lang="es" sz="1000">
                <a:latin typeface="Calibri"/>
                <a:ea typeface="Calibri"/>
                <a:cs typeface="Calibri"/>
                <a:sym typeface="Calibri"/>
              </a:rPr>
              <a:t>Gráfico 15</a:t>
            </a:r>
            <a:r>
              <a:rPr lang="es" sz="1000">
                <a:latin typeface="Calibri"/>
                <a:ea typeface="Calibri"/>
                <a:cs typeface="Calibri"/>
                <a:sym typeface="Calibri"/>
              </a:rPr>
              <a:t>) nos indica que el p-value es menor que 0.05, por lo tanto existe autocorrelación al menos de orden 1, esto quiere decir que no hay independencia de los residuos. De acuerdo al test entonces rechazamos la H0 de no autocorrelación y al tener un valor de DW cercano a 0 podemos decir que la autocorrelación es positiva.</a:t>
            </a:r>
            <a:endParaRPr sz="1000">
              <a:latin typeface="Calibri"/>
              <a:ea typeface="Calibri"/>
              <a:cs typeface="Calibri"/>
              <a:sym typeface="Calibri"/>
            </a:endParaRPr>
          </a:p>
        </p:txBody>
      </p:sp>
      <p:pic>
        <p:nvPicPr>
          <p:cNvPr id="290" name="Google Shape;290;p28"/>
          <p:cNvPicPr preferRelativeResize="0"/>
          <p:nvPr/>
        </p:nvPicPr>
        <p:blipFill>
          <a:blip r:embed="rId3">
            <a:alphaModFix/>
          </a:blip>
          <a:stretch>
            <a:fillRect/>
          </a:stretch>
        </p:blipFill>
        <p:spPr>
          <a:xfrm>
            <a:off x="557845" y="3390470"/>
            <a:ext cx="3097500" cy="1368675"/>
          </a:xfrm>
          <a:prstGeom prst="rect">
            <a:avLst/>
          </a:prstGeom>
          <a:noFill/>
          <a:ln>
            <a:noFill/>
          </a:ln>
        </p:spPr>
      </p:pic>
      <p:pic>
        <p:nvPicPr>
          <p:cNvPr id="291" name="Google Shape;291;p28"/>
          <p:cNvPicPr preferRelativeResize="0"/>
          <p:nvPr/>
        </p:nvPicPr>
        <p:blipFill>
          <a:blip r:embed="rId4">
            <a:alphaModFix/>
          </a:blip>
          <a:stretch>
            <a:fillRect/>
          </a:stretch>
        </p:blipFill>
        <p:spPr>
          <a:xfrm>
            <a:off x="557850" y="618625"/>
            <a:ext cx="2917100" cy="2501199"/>
          </a:xfrm>
          <a:prstGeom prst="rect">
            <a:avLst/>
          </a:prstGeom>
          <a:noFill/>
          <a:ln>
            <a:noFill/>
          </a:ln>
        </p:spPr>
      </p:pic>
      <p:sp>
        <p:nvSpPr>
          <p:cNvPr id="292" name="Google Shape;292;p28"/>
          <p:cNvSpPr txBox="1"/>
          <p:nvPr/>
        </p:nvSpPr>
        <p:spPr>
          <a:xfrm>
            <a:off x="399800" y="4667000"/>
            <a:ext cx="600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a:t>
            </a:r>
            <a:r>
              <a:rPr b="1" lang="es" sz="1000">
                <a:latin typeface="Calibri"/>
                <a:ea typeface="Calibri"/>
                <a:cs typeface="Calibri"/>
                <a:sym typeface="Calibri"/>
              </a:rPr>
              <a:t> 15: </a:t>
            </a:r>
            <a:r>
              <a:rPr lang="es" sz="1000">
                <a:latin typeface="Calibri"/>
                <a:ea typeface="Calibri"/>
                <a:cs typeface="Calibri"/>
                <a:sym typeface="Calibri"/>
              </a:rPr>
              <a:t>Salidas test de Shapiro-Wilk; Jarque Bera; Durbin-Watson. Elaboración propia.</a:t>
            </a:r>
            <a:endParaRPr sz="1000">
              <a:latin typeface="Calibri"/>
              <a:ea typeface="Calibri"/>
              <a:cs typeface="Calibri"/>
              <a:sym typeface="Calibri"/>
            </a:endParaRPr>
          </a:p>
        </p:txBody>
      </p:sp>
      <p:sp>
        <p:nvSpPr>
          <p:cNvPr id="293" name="Google Shape;293;p28"/>
          <p:cNvSpPr txBox="1"/>
          <p:nvPr/>
        </p:nvSpPr>
        <p:spPr>
          <a:xfrm>
            <a:off x="439750" y="3040800"/>
            <a:ext cx="420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14: </a:t>
            </a:r>
            <a:r>
              <a:rPr lang="es" sz="1000">
                <a:latin typeface="Calibri"/>
                <a:ea typeface="Calibri"/>
                <a:cs typeface="Calibri"/>
                <a:sym typeface="Calibri"/>
              </a:rPr>
              <a:t>Histograma de los residuos; Normal Q-Q plot. </a:t>
            </a:r>
            <a:r>
              <a:rPr lang="es" sz="1000">
                <a:latin typeface="Calibri"/>
                <a:ea typeface="Calibri"/>
                <a:cs typeface="Calibri"/>
                <a:sym typeface="Calibri"/>
              </a:rPr>
              <a:t>Elaboración</a:t>
            </a:r>
            <a:r>
              <a:rPr lang="es" sz="1000">
                <a:latin typeface="Calibri"/>
                <a:ea typeface="Calibri"/>
                <a:cs typeface="Calibri"/>
                <a:sym typeface="Calibri"/>
              </a:rPr>
              <a:t> propia.</a:t>
            </a:r>
            <a:endParaRPr sz="1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869400" y="242475"/>
            <a:ext cx="7505700" cy="83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700"/>
              <a:t>Análisis</a:t>
            </a:r>
            <a:r>
              <a:rPr lang="es" sz="2700"/>
              <a:t> de </a:t>
            </a:r>
            <a:r>
              <a:rPr lang="es" sz="2700"/>
              <a:t>pruebas autocorrelación y </a:t>
            </a:r>
            <a:r>
              <a:rPr lang="es" sz="2700"/>
              <a:t>multicolinealidad</a:t>
            </a:r>
            <a:endParaRPr sz="2700"/>
          </a:p>
        </p:txBody>
      </p:sp>
      <p:sp>
        <p:nvSpPr>
          <p:cNvPr id="299" name="Google Shape;299;p29"/>
          <p:cNvSpPr txBox="1"/>
          <p:nvPr>
            <p:ph idx="1" type="body"/>
          </p:nvPr>
        </p:nvSpPr>
        <p:spPr>
          <a:xfrm>
            <a:off x="576200" y="1181775"/>
            <a:ext cx="4098300" cy="19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000"/>
              <a:t>De acuerdo al test de Breusch-Godfrey </a:t>
            </a:r>
            <a:r>
              <a:rPr lang="es" sz="1000">
                <a:solidFill>
                  <a:srgbClr val="000000"/>
                </a:solidFill>
              </a:rPr>
              <a:t>(</a:t>
            </a:r>
            <a:r>
              <a:rPr b="1" lang="es" sz="1000">
                <a:solidFill>
                  <a:srgbClr val="000000"/>
                </a:solidFill>
              </a:rPr>
              <a:t>Gráfico 16) </a:t>
            </a:r>
            <a:r>
              <a:rPr lang="es" sz="1000"/>
              <a:t>es posible apreciar que la salida muestra un p-value con valores menor a 0.05 en los 4 rezagos, por lo tanto podemos determinar que existen problemas de autocorrelación dado que los datos tienen una dependencia pasada mayormente en la variable IMACEC </a:t>
            </a:r>
            <a:r>
              <a:rPr lang="es" sz="1000">
                <a:solidFill>
                  <a:srgbClr val="000000"/>
                </a:solidFill>
              </a:rPr>
              <a:t>(</a:t>
            </a:r>
            <a:r>
              <a:rPr b="1" lang="es" sz="1000">
                <a:solidFill>
                  <a:srgbClr val="000000"/>
                </a:solidFill>
              </a:rPr>
              <a:t>Gráfico 17</a:t>
            </a:r>
            <a:r>
              <a:rPr lang="es" sz="1000">
                <a:solidFill>
                  <a:srgbClr val="000000"/>
                </a:solidFill>
              </a:rPr>
              <a:t>).</a:t>
            </a:r>
            <a:endParaRPr sz="1000"/>
          </a:p>
          <a:p>
            <a:pPr indent="0" lvl="0" marL="0" rtl="0" algn="l">
              <a:spcBef>
                <a:spcPts val="1200"/>
              </a:spcBef>
              <a:spcAft>
                <a:spcPts val="0"/>
              </a:spcAft>
              <a:buNone/>
            </a:pPr>
            <a:r>
              <a:rPr lang="es" sz="1000"/>
              <a:t>De acuerdo al </a:t>
            </a:r>
            <a:r>
              <a:rPr lang="es" sz="1000"/>
              <a:t>análisis</a:t>
            </a:r>
            <a:r>
              <a:rPr lang="es" sz="1000"/>
              <a:t> del VIF de las variables del modelo </a:t>
            </a:r>
            <a:r>
              <a:rPr lang="es" sz="1000">
                <a:solidFill>
                  <a:srgbClr val="000000"/>
                </a:solidFill>
              </a:rPr>
              <a:t>(</a:t>
            </a:r>
            <a:r>
              <a:rPr b="1" lang="es" sz="1000">
                <a:solidFill>
                  <a:srgbClr val="000000"/>
                </a:solidFill>
              </a:rPr>
              <a:t>Gráfico 16</a:t>
            </a:r>
            <a:r>
              <a:rPr lang="es" sz="1000">
                <a:solidFill>
                  <a:srgbClr val="000000"/>
                </a:solidFill>
              </a:rPr>
              <a:t>)</a:t>
            </a:r>
            <a:r>
              <a:rPr lang="es" sz="1000"/>
              <a:t>, podemos observar que ninguna de las 3 variables explicativas presenta la existencia de colinealidad y por tanto tampoco multicolinealidad, ya que el VIF de las variables es menor que 10.</a:t>
            </a:r>
            <a:endParaRPr sz="1000"/>
          </a:p>
          <a:p>
            <a:pPr indent="0" lvl="0" marL="0" rtl="0" algn="l">
              <a:spcBef>
                <a:spcPts val="1200"/>
              </a:spcBef>
              <a:spcAft>
                <a:spcPts val="1200"/>
              </a:spcAft>
              <a:buNone/>
            </a:pPr>
            <a:r>
              <a:t/>
            </a:r>
            <a:endParaRPr sz="1000"/>
          </a:p>
        </p:txBody>
      </p:sp>
      <p:pic>
        <p:nvPicPr>
          <p:cNvPr id="300" name="Google Shape;300;p29"/>
          <p:cNvPicPr preferRelativeResize="0"/>
          <p:nvPr/>
        </p:nvPicPr>
        <p:blipFill>
          <a:blip r:embed="rId3">
            <a:alphaModFix/>
          </a:blip>
          <a:stretch>
            <a:fillRect/>
          </a:stretch>
        </p:blipFill>
        <p:spPr>
          <a:xfrm>
            <a:off x="5917650" y="3947700"/>
            <a:ext cx="2069306" cy="454025"/>
          </a:xfrm>
          <a:prstGeom prst="rect">
            <a:avLst/>
          </a:prstGeom>
          <a:noFill/>
          <a:ln>
            <a:noFill/>
          </a:ln>
        </p:spPr>
      </p:pic>
      <p:pic>
        <p:nvPicPr>
          <p:cNvPr id="301" name="Google Shape;301;p29"/>
          <p:cNvPicPr preferRelativeResize="0"/>
          <p:nvPr/>
        </p:nvPicPr>
        <p:blipFill rotWithShape="1">
          <a:blip r:embed="rId4">
            <a:alphaModFix/>
          </a:blip>
          <a:srcRect b="0" l="3720" r="-3719" t="0"/>
          <a:stretch/>
        </p:blipFill>
        <p:spPr>
          <a:xfrm>
            <a:off x="1060138" y="2905848"/>
            <a:ext cx="2929374" cy="1616226"/>
          </a:xfrm>
          <a:prstGeom prst="rect">
            <a:avLst/>
          </a:prstGeom>
          <a:noFill/>
          <a:ln>
            <a:noFill/>
          </a:ln>
        </p:spPr>
      </p:pic>
      <p:pic>
        <p:nvPicPr>
          <p:cNvPr id="302" name="Google Shape;302;p29"/>
          <p:cNvPicPr preferRelativeResize="0"/>
          <p:nvPr/>
        </p:nvPicPr>
        <p:blipFill>
          <a:blip r:embed="rId5">
            <a:alphaModFix/>
          </a:blip>
          <a:stretch>
            <a:fillRect/>
          </a:stretch>
        </p:blipFill>
        <p:spPr>
          <a:xfrm>
            <a:off x="5219275" y="730925"/>
            <a:ext cx="3466050" cy="2568650"/>
          </a:xfrm>
          <a:prstGeom prst="rect">
            <a:avLst/>
          </a:prstGeom>
          <a:noFill/>
          <a:ln>
            <a:noFill/>
          </a:ln>
        </p:spPr>
      </p:pic>
      <p:sp>
        <p:nvSpPr>
          <p:cNvPr id="303" name="Google Shape;303;p29"/>
          <p:cNvSpPr txBox="1"/>
          <p:nvPr/>
        </p:nvSpPr>
        <p:spPr>
          <a:xfrm>
            <a:off x="743450" y="4600000"/>
            <a:ext cx="376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16: </a:t>
            </a:r>
            <a:r>
              <a:rPr lang="es" sz="1000">
                <a:latin typeface="Calibri"/>
                <a:ea typeface="Calibri"/>
                <a:cs typeface="Calibri"/>
                <a:sym typeface="Calibri"/>
              </a:rPr>
              <a:t>Salidas del test Breusch-Godfrey. Elaboración propia.</a:t>
            </a:r>
            <a:endParaRPr sz="1000">
              <a:latin typeface="Calibri"/>
              <a:ea typeface="Calibri"/>
              <a:cs typeface="Calibri"/>
              <a:sym typeface="Calibri"/>
            </a:endParaRPr>
          </a:p>
        </p:txBody>
      </p:sp>
      <p:sp>
        <p:nvSpPr>
          <p:cNvPr id="304" name="Google Shape;304;p29"/>
          <p:cNvSpPr txBox="1"/>
          <p:nvPr/>
        </p:nvSpPr>
        <p:spPr>
          <a:xfrm>
            <a:off x="5070400" y="4522075"/>
            <a:ext cx="376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18: </a:t>
            </a:r>
            <a:r>
              <a:rPr lang="es" sz="1000">
                <a:latin typeface="Calibri"/>
                <a:ea typeface="Calibri"/>
                <a:cs typeface="Calibri"/>
                <a:sym typeface="Calibri"/>
              </a:rPr>
              <a:t>Salidas del test de los VIF. Elaboración propia.</a:t>
            </a:r>
            <a:endParaRPr sz="1000">
              <a:latin typeface="Calibri"/>
              <a:ea typeface="Calibri"/>
              <a:cs typeface="Calibri"/>
              <a:sym typeface="Calibri"/>
            </a:endParaRPr>
          </a:p>
        </p:txBody>
      </p:sp>
      <p:sp>
        <p:nvSpPr>
          <p:cNvPr id="305" name="Google Shape;305;p29"/>
          <p:cNvSpPr txBox="1"/>
          <p:nvPr/>
        </p:nvSpPr>
        <p:spPr>
          <a:xfrm>
            <a:off x="5070400" y="3299575"/>
            <a:ext cx="376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17: </a:t>
            </a:r>
            <a:r>
              <a:rPr lang="es" sz="1000">
                <a:latin typeface="Calibri"/>
                <a:ea typeface="Calibri"/>
                <a:cs typeface="Calibri"/>
                <a:sym typeface="Calibri"/>
              </a:rPr>
              <a:t>AFC desestacionalizados</a:t>
            </a:r>
            <a:r>
              <a:rPr lang="es" sz="1000">
                <a:latin typeface="Calibri"/>
                <a:ea typeface="Calibri"/>
                <a:cs typeface="Calibri"/>
                <a:sym typeface="Calibri"/>
              </a:rPr>
              <a:t>. Elaboración propia.</a:t>
            </a:r>
            <a:endParaRPr sz="1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743775" y="41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Heterocedasticidad y test de RESET RAMSEY</a:t>
            </a:r>
            <a:endParaRPr/>
          </a:p>
        </p:txBody>
      </p:sp>
      <p:sp>
        <p:nvSpPr>
          <p:cNvPr id="311" name="Google Shape;311;p30"/>
          <p:cNvSpPr txBox="1"/>
          <p:nvPr>
            <p:ph idx="1" type="body"/>
          </p:nvPr>
        </p:nvSpPr>
        <p:spPr>
          <a:xfrm>
            <a:off x="501950" y="887100"/>
            <a:ext cx="4918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900"/>
              <a:t>De acuerdo a las </a:t>
            </a:r>
            <a:r>
              <a:rPr lang="es" sz="900"/>
              <a:t>distribución</a:t>
            </a:r>
            <a:r>
              <a:rPr lang="es" sz="900"/>
              <a:t> de los residuos (</a:t>
            </a:r>
            <a:r>
              <a:rPr b="1" lang="es" sz="900">
                <a:solidFill>
                  <a:srgbClr val="000000"/>
                </a:solidFill>
              </a:rPr>
              <a:t>Gráfico 19</a:t>
            </a:r>
            <a:r>
              <a:rPr lang="es" sz="900"/>
              <a:t>)</a:t>
            </a:r>
            <a:r>
              <a:rPr lang="es" sz="900"/>
              <a:t>podemos apreciar que no tienen un comportamiento alrededor de la media de modo que podría tener problemas de heterocedasticidad.</a:t>
            </a:r>
            <a:endParaRPr sz="900"/>
          </a:p>
          <a:p>
            <a:pPr indent="0" lvl="0" marL="0" rtl="0" algn="l">
              <a:spcBef>
                <a:spcPts val="1200"/>
              </a:spcBef>
              <a:spcAft>
                <a:spcPts val="0"/>
              </a:spcAft>
              <a:buNone/>
            </a:pPr>
            <a:r>
              <a:rPr lang="es" sz="900"/>
              <a:t>De acuerdo al test de White (</a:t>
            </a:r>
            <a:r>
              <a:rPr b="1" lang="es" sz="900">
                <a:solidFill>
                  <a:srgbClr val="000000"/>
                </a:solidFill>
              </a:rPr>
              <a:t>Gráfico 20</a:t>
            </a:r>
            <a:r>
              <a:rPr lang="es" sz="900"/>
              <a:t>) podemos apreciar un p-value menor a 0.05 por lo que no tenemos problemas de heterocedasticidad. De acuerdo al test de Breusch-Pagan (</a:t>
            </a:r>
            <a:r>
              <a:rPr b="1" lang="es" sz="900">
                <a:solidFill>
                  <a:srgbClr val="000000"/>
                </a:solidFill>
              </a:rPr>
              <a:t>Gráfico 20</a:t>
            </a:r>
            <a:r>
              <a:rPr lang="es" sz="900"/>
              <a:t>) tenemos un p-value de 0.1598, por lo que no se rechaza H0 de homocedasticidad, por tanto los residuos no presentan problemas de heterocedasticidad. Según el test de Goldfeld-Quandt (</a:t>
            </a:r>
            <a:r>
              <a:rPr b="1" lang="es" sz="900">
                <a:solidFill>
                  <a:srgbClr val="000000"/>
                </a:solidFill>
              </a:rPr>
              <a:t>Gráfico 20</a:t>
            </a:r>
            <a:r>
              <a:rPr lang="es" sz="900"/>
              <a:t>) para el modelo con observaciones eliminadas tenemos un p-value de 0.7288 por tanto hay evidencia de que haya homocedasticidad en este caso, de no ser así, para el modelo con toda sus observaciones el p-value es menor a 0.05 por tanto no hay heterocedasticidad.</a:t>
            </a:r>
            <a:endParaRPr sz="900"/>
          </a:p>
          <a:p>
            <a:pPr indent="0" lvl="0" marL="0" rtl="0" algn="l">
              <a:spcBef>
                <a:spcPts val="1200"/>
              </a:spcBef>
              <a:spcAft>
                <a:spcPts val="1200"/>
              </a:spcAft>
              <a:buNone/>
            </a:pPr>
            <a:r>
              <a:rPr lang="es" sz="900"/>
              <a:t>Finalmente el modelo RESET (</a:t>
            </a:r>
            <a:r>
              <a:rPr b="1" lang="es" sz="900">
                <a:solidFill>
                  <a:srgbClr val="000000"/>
                </a:solidFill>
              </a:rPr>
              <a:t>Gráfico 20</a:t>
            </a:r>
            <a:r>
              <a:rPr lang="es" sz="900"/>
              <a:t>)  de igual forma tiene un p-value menor a 0.05 por lo tanto no hay indicios de homocedasticidad.</a:t>
            </a:r>
            <a:endParaRPr sz="900"/>
          </a:p>
        </p:txBody>
      </p:sp>
      <p:pic>
        <p:nvPicPr>
          <p:cNvPr id="312" name="Google Shape;312;p30"/>
          <p:cNvPicPr preferRelativeResize="0"/>
          <p:nvPr/>
        </p:nvPicPr>
        <p:blipFill>
          <a:blip r:embed="rId3">
            <a:alphaModFix/>
          </a:blip>
          <a:stretch>
            <a:fillRect/>
          </a:stretch>
        </p:blipFill>
        <p:spPr>
          <a:xfrm>
            <a:off x="501950" y="2993400"/>
            <a:ext cx="3388051" cy="1791500"/>
          </a:xfrm>
          <a:prstGeom prst="rect">
            <a:avLst/>
          </a:prstGeom>
          <a:noFill/>
          <a:ln>
            <a:noFill/>
          </a:ln>
        </p:spPr>
      </p:pic>
      <p:pic>
        <p:nvPicPr>
          <p:cNvPr id="313" name="Google Shape;313;p30"/>
          <p:cNvPicPr preferRelativeResize="0"/>
          <p:nvPr/>
        </p:nvPicPr>
        <p:blipFill>
          <a:blip r:embed="rId4">
            <a:alphaModFix/>
          </a:blip>
          <a:stretch>
            <a:fillRect/>
          </a:stretch>
        </p:blipFill>
        <p:spPr>
          <a:xfrm>
            <a:off x="5470300" y="635125"/>
            <a:ext cx="3095650" cy="3699549"/>
          </a:xfrm>
          <a:prstGeom prst="rect">
            <a:avLst/>
          </a:prstGeom>
          <a:noFill/>
          <a:ln>
            <a:noFill/>
          </a:ln>
        </p:spPr>
      </p:pic>
      <p:sp>
        <p:nvSpPr>
          <p:cNvPr id="314" name="Google Shape;314;p30"/>
          <p:cNvSpPr txBox="1"/>
          <p:nvPr/>
        </p:nvSpPr>
        <p:spPr>
          <a:xfrm>
            <a:off x="5470300" y="4334675"/>
            <a:ext cx="376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20: </a:t>
            </a:r>
            <a:r>
              <a:rPr lang="es" sz="1000">
                <a:latin typeface="Calibri"/>
                <a:ea typeface="Calibri"/>
                <a:cs typeface="Calibri"/>
                <a:sym typeface="Calibri"/>
              </a:rPr>
              <a:t>Salidas de los test de White; Goldfeld-Quandt; </a:t>
            </a:r>
            <a:r>
              <a:rPr lang="es" sz="1000">
                <a:latin typeface="Calibri"/>
                <a:ea typeface="Calibri"/>
                <a:cs typeface="Calibri"/>
                <a:sym typeface="Calibri"/>
              </a:rPr>
              <a:t>Goldfeld-Quandt con observaciones eliminadas; Breusch-Pagan; RESET TEST; RESET TEST modelo2</a:t>
            </a:r>
            <a:r>
              <a:rPr lang="es" sz="1000">
                <a:latin typeface="Calibri"/>
                <a:ea typeface="Calibri"/>
                <a:cs typeface="Calibri"/>
                <a:sym typeface="Calibri"/>
              </a:rPr>
              <a:t> . Elaboración propia.</a:t>
            </a:r>
            <a:endParaRPr sz="1000">
              <a:latin typeface="Calibri"/>
              <a:ea typeface="Calibri"/>
              <a:cs typeface="Calibri"/>
              <a:sym typeface="Calibri"/>
            </a:endParaRPr>
          </a:p>
        </p:txBody>
      </p:sp>
      <p:sp>
        <p:nvSpPr>
          <p:cNvPr id="315" name="Google Shape;315;p30"/>
          <p:cNvSpPr txBox="1"/>
          <p:nvPr/>
        </p:nvSpPr>
        <p:spPr>
          <a:xfrm>
            <a:off x="361800" y="4642475"/>
            <a:ext cx="417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Calibri"/>
                <a:ea typeface="Calibri"/>
                <a:cs typeface="Calibri"/>
                <a:sym typeface="Calibri"/>
              </a:rPr>
              <a:t>Gráfico 19: </a:t>
            </a:r>
            <a:r>
              <a:rPr lang="es" sz="1000">
                <a:latin typeface="Calibri"/>
                <a:ea typeface="Calibri"/>
                <a:cs typeface="Calibri"/>
                <a:sym typeface="Calibri"/>
              </a:rPr>
              <a:t>Distribución</a:t>
            </a:r>
            <a:r>
              <a:rPr lang="es" sz="1000">
                <a:latin typeface="Calibri"/>
                <a:ea typeface="Calibri"/>
                <a:cs typeface="Calibri"/>
                <a:sym typeface="Calibri"/>
              </a:rPr>
              <a:t> de los residuos del modelo. </a:t>
            </a:r>
            <a:r>
              <a:rPr lang="es" sz="1000">
                <a:latin typeface="Calibri"/>
                <a:ea typeface="Calibri"/>
                <a:cs typeface="Calibri"/>
                <a:sym typeface="Calibri"/>
              </a:rPr>
              <a:t>Elaboración</a:t>
            </a:r>
            <a:r>
              <a:rPr lang="es" sz="1000">
                <a:latin typeface="Calibri"/>
                <a:ea typeface="Calibri"/>
                <a:cs typeface="Calibri"/>
                <a:sym typeface="Calibri"/>
              </a:rPr>
              <a:t> propia.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819150" y="326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321" name="Google Shape;321;p31"/>
          <p:cNvSpPr txBox="1"/>
          <p:nvPr>
            <p:ph idx="1" type="body"/>
          </p:nvPr>
        </p:nvSpPr>
        <p:spPr>
          <a:xfrm>
            <a:off x="752125" y="947825"/>
            <a:ext cx="7505700" cy="37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00">
                <a:solidFill>
                  <a:srgbClr val="000000"/>
                </a:solidFill>
              </a:rPr>
              <a:t>Las variables independientes IPC, IMACEC y </a:t>
            </a:r>
            <a:r>
              <a:rPr lang="es" sz="1000">
                <a:solidFill>
                  <a:srgbClr val="000000"/>
                </a:solidFill>
              </a:rPr>
              <a:t>TPM,</a:t>
            </a:r>
            <a:r>
              <a:rPr lang="es" sz="1000">
                <a:solidFill>
                  <a:srgbClr val="000000"/>
                </a:solidFill>
              </a:rPr>
              <a:t> fueron analizadas a partir de diferentes estudios </a:t>
            </a:r>
            <a:r>
              <a:rPr lang="es" sz="1000">
                <a:solidFill>
                  <a:srgbClr val="000000"/>
                </a:solidFill>
              </a:rPr>
              <a:t>estadísticos</a:t>
            </a:r>
            <a:r>
              <a:rPr lang="es" sz="1000">
                <a:solidFill>
                  <a:srgbClr val="000000"/>
                </a:solidFill>
              </a:rPr>
              <a:t> y descriptivos.  Individualmente las variables son significativas, excepto para el caso de la TPM en el modelo observado, en el caso del modelo </a:t>
            </a:r>
            <a:r>
              <a:rPr lang="es" sz="1000">
                <a:solidFill>
                  <a:srgbClr val="000000"/>
                </a:solidFill>
              </a:rPr>
              <a:t>logarítmico</a:t>
            </a:r>
            <a:r>
              <a:rPr lang="es" sz="1000">
                <a:solidFill>
                  <a:srgbClr val="000000"/>
                </a:solidFill>
              </a:rPr>
              <a:t> sí resulta ser significativa la variable. Por otro lado, mientras que el modelo en su conjunto es significativo de acuerdo al </a:t>
            </a:r>
            <a:r>
              <a:rPr lang="es" sz="1000">
                <a:solidFill>
                  <a:srgbClr val="000000"/>
                </a:solidFill>
              </a:rPr>
              <a:t>estadístico</a:t>
            </a:r>
            <a:r>
              <a:rPr lang="es" sz="1000">
                <a:solidFill>
                  <a:srgbClr val="000000"/>
                </a:solidFill>
              </a:rPr>
              <a:t> F, sin embargo tiene un </a:t>
            </a:r>
            <a:r>
              <a:rPr lang="es" sz="1000">
                <a:solidFill>
                  <a:srgbClr val="202122"/>
                </a:solidFill>
                <a:highlight>
                  <a:srgbClr val="FFFFFF"/>
                </a:highlight>
                <a:latin typeface="Arial"/>
                <a:ea typeface="Arial"/>
                <a:cs typeface="Arial"/>
                <a:sym typeface="Arial"/>
              </a:rPr>
              <a:t>R² y un R² ajustado muy pequeños, los cuales explican muy poco la varianza del IPSA (variable dependiente), por lo tanto es un mal modelo predictivo pero un buen modelo descriptivo.</a:t>
            </a:r>
            <a:endParaRPr sz="1000">
              <a:solidFill>
                <a:srgbClr val="000000"/>
              </a:solidFill>
            </a:endParaRPr>
          </a:p>
          <a:p>
            <a:pPr indent="0" lvl="0" marL="0" rtl="0" algn="l">
              <a:spcBef>
                <a:spcPts val="1200"/>
              </a:spcBef>
              <a:spcAft>
                <a:spcPts val="0"/>
              </a:spcAft>
              <a:buNone/>
            </a:pPr>
            <a:r>
              <a:rPr lang="es" sz="1000">
                <a:solidFill>
                  <a:srgbClr val="000000"/>
                </a:solidFill>
              </a:rPr>
              <a:t>En </a:t>
            </a:r>
            <a:r>
              <a:rPr lang="es" sz="1000">
                <a:solidFill>
                  <a:srgbClr val="000000"/>
                </a:solidFill>
              </a:rPr>
              <a:t>relación</a:t>
            </a:r>
            <a:r>
              <a:rPr lang="es" sz="1000">
                <a:solidFill>
                  <a:srgbClr val="000000"/>
                </a:solidFill>
              </a:rPr>
              <a:t> al </a:t>
            </a:r>
            <a:r>
              <a:rPr lang="es" sz="1000">
                <a:solidFill>
                  <a:srgbClr val="000000"/>
                </a:solidFill>
              </a:rPr>
              <a:t>análisis</a:t>
            </a:r>
            <a:r>
              <a:rPr lang="es" sz="1000">
                <a:solidFill>
                  <a:srgbClr val="000000"/>
                </a:solidFill>
              </a:rPr>
              <a:t> del modelo, de acuerdo al </a:t>
            </a:r>
            <a:r>
              <a:rPr lang="es" sz="1000">
                <a:solidFill>
                  <a:srgbClr val="000000"/>
                </a:solidFill>
              </a:rPr>
              <a:t>análisis</a:t>
            </a:r>
            <a:r>
              <a:rPr lang="es" sz="1000">
                <a:solidFill>
                  <a:srgbClr val="000000"/>
                </a:solidFill>
              </a:rPr>
              <a:t> de la normalidad y los residuos tenemos que no se tiene una certeza de la </a:t>
            </a:r>
            <a:r>
              <a:rPr lang="es" sz="1000">
                <a:solidFill>
                  <a:srgbClr val="000000"/>
                </a:solidFill>
              </a:rPr>
              <a:t>distribución</a:t>
            </a:r>
            <a:r>
              <a:rPr lang="es" sz="1000">
                <a:solidFill>
                  <a:srgbClr val="000000"/>
                </a:solidFill>
              </a:rPr>
              <a:t> normal de los errores, ya que el </a:t>
            </a:r>
            <a:r>
              <a:rPr lang="es" sz="1000">
                <a:solidFill>
                  <a:srgbClr val="000000"/>
                </a:solidFill>
              </a:rPr>
              <a:t>test de Shapiro-Wilk nos dice que no hay normalidad mientras el de Jarque-Bera nos entrega información de que sí hay normalidad, sin embargo al mirar la distribución de los residuos no es del todo claro que los residuos distribuyen normal.</a:t>
            </a:r>
            <a:endParaRPr sz="1000">
              <a:solidFill>
                <a:srgbClr val="000000"/>
              </a:solidFill>
            </a:endParaRPr>
          </a:p>
          <a:p>
            <a:pPr indent="0" lvl="0" marL="0" rtl="0" algn="l">
              <a:spcBef>
                <a:spcPts val="1200"/>
              </a:spcBef>
              <a:spcAft>
                <a:spcPts val="0"/>
              </a:spcAft>
              <a:buNone/>
            </a:pPr>
            <a:r>
              <a:rPr lang="es" sz="1000">
                <a:solidFill>
                  <a:srgbClr val="000000"/>
                </a:solidFill>
              </a:rPr>
              <a:t> En cuanto a la multicolinealidad el </a:t>
            </a:r>
            <a:r>
              <a:rPr lang="es" sz="1000">
                <a:solidFill>
                  <a:srgbClr val="000000"/>
                </a:solidFill>
              </a:rPr>
              <a:t>análisis</a:t>
            </a:r>
            <a:r>
              <a:rPr lang="es" sz="1000">
                <a:solidFill>
                  <a:srgbClr val="000000"/>
                </a:solidFill>
              </a:rPr>
              <a:t> del VIF indica que no existe problema de colinealidad de las variables y por tanto tampoco de multicolinealidad. Mientras, desde la perspectiva de la </a:t>
            </a:r>
            <a:r>
              <a:rPr lang="es" sz="1000">
                <a:solidFill>
                  <a:srgbClr val="000000"/>
                </a:solidFill>
              </a:rPr>
              <a:t>autocorrelación</a:t>
            </a:r>
            <a:r>
              <a:rPr lang="es" sz="1000">
                <a:solidFill>
                  <a:srgbClr val="000000"/>
                </a:solidFill>
              </a:rPr>
              <a:t> en la </a:t>
            </a:r>
            <a:r>
              <a:rPr lang="es" sz="1000">
                <a:solidFill>
                  <a:srgbClr val="000000"/>
                </a:solidFill>
              </a:rPr>
              <a:t>regresión existen problemas de autocorrelación según el test de Durbin-Watson, al tener un valor muy cercano a 0 se puede inferir que existe una autocorrelación positiva, además, es posible apreciar dependencia pasada en los rezagos, principalmente en la variable IMACEC.</a:t>
            </a:r>
            <a:endParaRPr sz="1000">
              <a:solidFill>
                <a:srgbClr val="000000"/>
              </a:solidFill>
            </a:endParaRPr>
          </a:p>
          <a:p>
            <a:pPr indent="0" lvl="0" marL="0" rtl="0" algn="l">
              <a:spcBef>
                <a:spcPts val="1200"/>
              </a:spcBef>
              <a:spcAft>
                <a:spcPts val="1200"/>
              </a:spcAft>
              <a:buNone/>
            </a:pPr>
            <a:r>
              <a:rPr lang="es" sz="1000">
                <a:solidFill>
                  <a:srgbClr val="000000"/>
                </a:solidFill>
              </a:rPr>
              <a:t>Finalmente en cuanto a la heterocedasticidad no se observan problemas aparentemente dado todos los test realizados.</a:t>
            </a:r>
            <a:r>
              <a:rPr lang="es" sz="1000">
                <a:solidFill>
                  <a:srgbClr val="000000"/>
                </a:solidFill>
              </a:rPr>
              <a:t> </a:t>
            </a:r>
            <a:endParaRPr sz="1000">
              <a:solidFill>
                <a:srgbClr val="000000"/>
              </a:solidFill>
            </a:endParaRPr>
          </a:p>
        </p:txBody>
      </p:sp>
      <p:pic>
        <p:nvPicPr>
          <p:cNvPr id="322" name="Google Shape;322;p31"/>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26750"/>
            <a:ext cx="75057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a:t>
            </a:r>
            <a:endParaRPr/>
          </a:p>
        </p:txBody>
      </p:sp>
      <p:sp>
        <p:nvSpPr>
          <p:cNvPr id="136" name="Google Shape;136;p14"/>
          <p:cNvSpPr txBox="1"/>
          <p:nvPr>
            <p:ph idx="1" type="body"/>
          </p:nvPr>
        </p:nvSpPr>
        <p:spPr>
          <a:xfrm>
            <a:off x="819150" y="947825"/>
            <a:ext cx="7505700" cy="129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a:solidFill>
                  <a:srgbClr val="000000"/>
                </a:solidFill>
              </a:rPr>
              <a:t>En este t</a:t>
            </a:r>
            <a:r>
              <a:rPr lang="es">
                <a:solidFill>
                  <a:srgbClr val="000000"/>
                </a:solidFill>
              </a:rPr>
              <a:t>rabajo de </a:t>
            </a:r>
            <a:r>
              <a:rPr lang="es">
                <a:solidFill>
                  <a:srgbClr val="000000"/>
                </a:solidFill>
              </a:rPr>
              <a:t>investigación</a:t>
            </a:r>
            <a:r>
              <a:rPr lang="es">
                <a:solidFill>
                  <a:srgbClr val="000000"/>
                </a:solidFill>
              </a:rPr>
              <a:t>, analizamos en </a:t>
            </a:r>
            <a:r>
              <a:rPr lang="es">
                <a:solidFill>
                  <a:srgbClr val="000000"/>
                </a:solidFill>
              </a:rPr>
              <a:t>qué</a:t>
            </a:r>
            <a:r>
              <a:rPr lang="es">
                <a:solidFill>
                  <a:srgbClr val="000000"/>
                </a:solidFill>
              </a:rPr>
              <a:t> grado influyen las variables  IPC, TPM e IMACEC en el IPSA, </a:t>
            </a:r>
            <a:r>
              <a:rPr lang="es">
                <a:solidFill>
                  <a:srgbClr val="000000"/>
                </a:solidFill>
              </a:rPr>
              <a:t>basándonos en</a:t>
            </a:r>
            <a:r>
              <a:rPr lang="es">
                <a:solidFill>
                  <a:srgbClr val="000000"/>
                </a:solidFill>
              </a:rPr>
              <a:t> 12 periodos anuales entre los años 2010 y 2022 , obteniendo estos datos del Banco Central, </a:t>
            </a:r>
            <a:r>
              <a:rPr lang="es">
                <a:solidFill>
                  <a:srgbClr val="000000"/>
                </a:solidFill>
              </a:rPr>
              <a:t>además</a:t>
            </a:r>
            <a:r>
              <a:rPr lang="es">
                <a:solidFill>
                  <a:srgbClr val="000000"/>
                </a:solidFill>
              </a:rPr>
              <a:t> de explicar y </a:t>
            </a:r>
            <a:r>
              <a:rPr lang="es">
                <a:solidFill>
                  <a:srgbClr val="000000"/>
                </a:solidFill>
              </a:rPr>
              <a:t>describir</a:t>
            </a:r>
            <a:r>
              <a:rPr lang="es">
                <a:solidFill>
                  <a:srgbClr val="000000"/>
                </a:solidFill>
              </a:rPr>
              <a:t> cada una de estas variables, para luego, </a:t>
            </a:r>
            <a:r>
              <a:rPr lang="es">
                <a:solidFill>
                  <a:srgbClr val="000000"/>
                </a:solidFill>
              </a:rPr>
              <a:t>seguir</a:t>
            </a:r>
            <a:r>
              <a:rPr lang="es">
                <a:solidFill>
                  <a:srgbClr val="000000"/>
                </a:solidFill>
              </a:rPr>
              <a:t> un esquema </a:t>
            </a:r>
            <a:r>
              <a:rPr lang="es">
                <a:solidFill>
                  <a:srgbClr val="000000"/>
                </a:solidFill>
              </a:rPr>
              <a:t>metodológico</a:t>
            </a:r>
            <a:r>
              <a:rPr lang="es">
                <a:solidFill>
                  <a:srgbClr val="000000"/>
                </a:solidFill>
              </a:rPr>
              <a:t>, realizar los </a:t>
            </a:r>
            <a:r>
              <a:rPr lang="es">
                <a:solidFill>
                  <a:srgbClr val="000000"/>
                </a:solidFill>
              </a:rPr>
              <a:t>cálculos</a:t>
            </a:r>
            <a:r>
              <a:rPr lang="es">
                <a:solidFill>
                  <a:srgbClr val="000000"/>
                </a:solidFill>
              </a:rPr>
              <a:t> correspondientes e interpretar los resultados, los cuales dieron como resultado que no hay claridad en la </a:t>
            </a:r>
            <a:r>
              <a:rPr lang="es">
                <a:solidFill>
                  <a:srgbClr val="000000"/>
                </a:solidFill>
              </a:rPr>
              <a:t>distribución normal</a:t>
            </a:r>
            <a:r>
              <a:rPr lang="es">
                <a:solidFill>
                  <a:srgbClr val="000000"/>
                </a:solidFill>
              </a:rPr>
              <a:t> de residuos, no hay problema de colinealidad y multicolinealidad de las variables, hay problemas de </a:t>
            </a:r>
            <a:r>
              <a:rPr lang="es">
                <a:solidFill>
                  <a:srgbClr val="000000"/>
                </a:solidFill>
              </a:rPr>
              <a:t>autocorrelación y no hay problemas de heterocedasticidad. </a:t>
            </a:r>
            <a:r>
              <a:rPr lang="es">
                <a:solidFill>
                  <a:srgbClr val="000000"/>
                </a:solidFill>
              </a:rPr>
              <a:t> </a:t>
            </a:r>
            <a:endParaRPr>
              <a:solidFill>
                <a:srgbClr val="000000"/>
              </a:solidFill>
            </a:endParaRPr>
          </a:p>
        </p:txBody>
      </p:sp>
      <p:pic>
        <p:nvPicPr>
          <p:cNvPr id="137" name="Google Shape;137;p14"/>
          <p:cNvPicPr preferRelativeResize="0"/>
          <p:nvPr/>
        </p:nvPicPr>
        <p:blipFill>
          <a:blip r:embed="rId3">
            <a:alphaModFix/>
          </a:blip>
          <a:stretch>
            <a:fillRect/>
          </a:stretch>
        </p:blipFill>
        <p:spPr>
          <a:xfrm>
            <a:off x="8200455" y="219525"/>
            <a:ext cx="728300" cy="728300"/>
          </a:xfrm>
          <a:prstGeom prst="rect">
            <a:avLst/>
          </a:prstGeom>
          <a:noFill/>
          <a:ln>
            <a:noFill/>
          </a:ln>
        </p:spPr>
      </p:pic>
      <p:sp>
        <p:nvSpPr>
          <p:cNvPr id="138" name="Google Shape;138;p14"/>
          <p:cNvSpPr txBox="1"/>
          <p:nvPr>
            <p:ph type="title"/>
          </p:nvPr>
        </p:nvSpPr>
        <p:spPr>
          <a:xfrm>
            <a:off x="819150" y="3567600"/>
            <a:ext cx="6438300" cy="38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Palabras claves</a:t>
            </a:r>
            <a:endParaRPr/>
          </a:p>
        </p:txBody>
      </p:sp>
      <p:sp>
        <p:nvSpPr>
          <p:cNvPr id="139" name="Google Shape;139;p14"/>
          <p:cNvSpPr txBox="1"/>
          <p:nvPr/>
        </p:nvSpPr>
        <p:spPr>
          <a:xfrm>
            <a:off x="881400" y="4080175"/>
            <a:ext cx="2060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00">
                <a:latin typeface="Calibri"/>
                <a:ea typeface="Calibri"/>
                <a:cs typeface="Calibri"/>
                <a:sym typeface="Calibri"/>
              </a:rPr>
              <a:t>IPSA, TPM, IPC, IMACEC.</a:t>
            </a:r>
            <a:endParaRPr>
              <a:latin typeface="Calibri"/>
              <a:ea typeface="Calibri"/>
              <a:cs typeface="Calibri"/>
              <a:sym typeface="Calibri"/>
            </a:endParaRPr>
          </a:p>
        </p:txBody>
      </p:sp>
      <p:sp>
        <p:nvSpPr>
          <p:cNvPr id="140" name="Google Shape;140;p14"/>
          <p:cNvSpPr txBox="1"/>
          <p:nvPr>
            <p:ph type="title"/>
          </p:nvPr>
        </p:nvSpPr>
        <p:spPr>
          <a:xfrm>
            <a:off x="819150" y="1997163"/>
            <a:ext cx="75057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Abstract</a:t>
            </a:r>
            <a:endParaRPr/>
          </a:p>
        </p:txBody>
      </p:sp>
      <p:sp>
        <p:nvSpPr>
          <p:cNvPr id="141" name="Google Shape;141;p14"/>
          <p:cNvSpPr txBox="1"/>
          <p:nvPr/>
        </p:nvSpPr>
        <p:spPr>
          <a:xfrm>
            <a:off x="881400" y="2465650"/>
            <a:ext cx="7381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Calibri"/>
                <a:ea typeface="Calibri"/>
                <a:cs typeface="Calibri"/>
                <a:sym typeface="Calibri"/>
              </a:rPr>
              <a:t>In this research work, we analyze to what extent the IPC, TPM and IMACEC variables influence the IPSA, based on 12 annual periods between the years 2010 and 2022, obtaining this data from the Central Bank, in addition to explaining and describing each of these. variables, to then follow a methodological scheme, perform the corresponding calculations and interpret the results, which gave as a result that there is no clarity in the normal distribution of residuals, there is no problem of collinearity and multicollinearity of the variables, there are autocorrelation problems and there are no heteroscedasticity problems.</a:t>
            </a:r>
            <a:endParaRPr sz="1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Bibliografía</a:t>
            </a:r>
            <a:endParaRPr/>
          </a:p>
        </p:txBody>
      </p:sp>
      <p:sp>
        <p:nvSpPr>
          <p:cNvPr id="328" name="Google Shape;328;p32"/>
          <p:cNvSpPr txBox="1"/>
          <p:nvPr>
            <p:ph idx="1" type="body"/>
          </p:nvPr>
        </p:nvSpPr>
        <p:spPr>
          <a:xfrm>
            <a:off x="819150" y="1990725"/>
            <a:ext cx="79686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100">
                <a:solidFill>
                  <a:srgbClr val="000000"/>
                </a:solidFill>
              </a:rPr>
              <a:t>IPC = </a:t>
            </a:r>
            <a:r>
              <a:rPr lang="es" sz="1100" u="sng">
                <a:solidFill>
                  <a:schemeClr val="hlink"/>
                </a:solidFill>
                <a:hlinkClick r:id="rId3"/>
              </a:rPr>
              <a:t>https://si3.bcentral.cl/Siete/ES/Siete/Cuadro/CAP_ESTADIST_MACRO/MN_EST_MACRO_IV/PEM_VAR12_IPC/PEM_VAR12_IPC</a:t>
            </a:r>
            <a:endParaRPr sz="1100">
              <a:solidFill>
                <a:srgbClr val="000000"/>
              </a:solidFill>
            </a:endParaRPr>
          </a:p>
          <a:p>
            <a:pPr indent="0" lvl="0" marL="0" rtl="0" algn="l">
              <a:spcBef>
                <a:spcPts val="1200"/>
              </a:spcBef>
              <a:spcAft>
                <a:spcPts val="0"/>
              </a:spcAft>
              <a:buNone/>
            </a:pPr>
            <a:r>
              <a:rPr lang="es" sz="1100">
                <a:solidFill>
                  <a:srgbClr val="000000"/>
                </a:solidFill>
              </a:rPr>
              <a:t>IPSA = </a:t>
            </a:r>
            <a:r>
              <a:rPr lang="es" sz="1100" u="sng">
                <a:solidFill>
                  <a:schemeClr val="hlink"/>
                </a:solidFill>
                <a:hlinkClick r:id="rId4"/>
              </a:rPr>
              <a:t>https://si3.bcentral.cl/siete/ES/Siete/Cuadro/CAP_ESTADIST_MACRO/MN_EST_MACRO_IV/PEM_INDBUR?idSerie=F013.IBC.IND.N.7.LAC.CL.CLP.BLO.D</a:t>
            </a:r>
            <a:endParaRPr sz="1100">
              <a:solidFill>
                <a:srgbClr val="000000"/>
              </a:solidFill>
            </a:endParaRPr>
          </a:p>
          <a:p>
            <a:pPr indent="0" lvl="0" marL="0" rtl="0" algn="l">
              <a:spcBef>
                <a:spcPts val="1200"/>
              </a:spcBef>
              <a:spcAft>
                <a:spcPts val="0"/>
              </a:spcAft>
              <a:buNone/>
            </a:pPr>
            <a:r>
              <a:rPr lang="es" sz="1100">
                <a:solidFill>
                  <a:srgbClr val="000000"/>
                </a:solidFill>
              </a:rPr>
              <a:t>IMACEC = </a:t>
            </a:r>
            <a:r>
              <a:rPr lang="es" sz="1100" u="sng">
                <a:solidFill>
                  <a:schemeClr val="hlink"/>
                </a:solidFill>
                <a:hlinkClick r:id="rId5"/>
              </a:rPr>
              <a:t>https://si3.bcentral.cl/Siete/ES/Siete/Cuadro/CAP_CCNN/MN_CCNN76/CCNN2018_IMACEC_01/637801073970808685</a:t>
            </a:r>
            <a:endParaRPr sz="1100">
              <a:solidFill>
                <a:srgbClr val="000000"/>
              </a:solidFill>
            </a:endParaRPr>
          </a:p>
          <a:p>
            <a:pPr indent="0" lvl="0" marL="0" rtl="0" algn="l">
              <a:spcBef>
                <a:spcPts val="1200"/>
              </a:spcBef>
              <a:spcAft>
                <a:spcPts val="0"/>
              </a:spcAft>
              <a:buNone/>
            </a:pPr>
            <a:r>
              <a:rPr lang="es" sz="1100">
                <a:solidFill>
                  <a:srgbClr val="000000"/>
                </a:solidFill>
              </a:rPr>
              <a:t>TPM = </a:t>
            </a:r>
            <a:r>
              <a:rPr lang="es" sz="1100" u="sng">
                <a:solidFill>
                  <a:schemeClr val="hlink"/>
                </a:solidFill>
                <a:hlinkClick r:id="rId6"/>
              </a:rPr>
              <a:t>https://si3.bcentral.cl/siete/ES/Siete/Cuadro/CAP_TASA_INTERES/MN_TASA_INTERES_09/TPM_C1?cbFechaDiaria=2022&amp;cbFrecuencia=MONTHLY&amp;cbCalculo=NONE&amp;cbFechaBase=</a:t>
            </a:r>
            <a:endParaRPr sz="1100">
              <a:solidFill>
                <a:srgbClr val="000000"/>
              </a:solidFill>
            </a:endParaRPr>
          </a:p>
          <a:p>
            <a:pPr indent="0" lvl="0" marL="0" rtl="0" algn="l">
              <a:spcBef>
                <a:spcPts val="1200"/>
              </a:spcBef>
              <a:spcAft>
                <a:spcPts val="0"/>
              </a:spcAft>
              <a:buNone/>
            </a:pPr>
            <a:r>
              <a:rPr lang="es" sz="1100">
                <a:solidFill>
                  <a:srgbClr val="000000"/>
                </a:solidFill>
              </a:rPr>
              <a:t>Informe de politica monetaria = </a:t>
            </a:r>
            <a:r>
              <a:rPr lang="es" sz="1100" u="sng">
                <a:solidFill>
                  <a:schemeClr val="hlink"/>
                </a:solidFill>
                <a:hlinkClick r:id="rId7"/>
              </a:rPr>
              <a:t>https://www.bcentral.cl/documents/33528/3015467/IPoM_Junio_2021.pdf/61bb2ea4-44d4-f136-04bd-142514543552</a:t>
            </a:r>
            <a:endParaRPr sz="1100">
              <a:solidFill>
                <a:srgbClr val="000000"/>
              </a:solidFill>
            </a:endParaRPr>
          </a:p>
          <a:p>
            <a:pPr indent="0" lvl="0" marL="0" rtl="0" algn="l">
              <a:spcBef>
                <a:spcPts val="1200"/>
              </a:spcBef>
              <a:spcAft>
                <a:spcPts val="0"/>
              </a:spcAft>
              <a:buNone/>
            </a:pPr>
            <a:r>
              <a:rPr lang="es" sz="1100" u="sng">
                <a:solidFill>
                  <a:schemeClr val="hlink"/>
                </a:solidFill>
                <a:hlinkClick r:id="rId8"/>
              </a:rPr>
              <a:t>https://old.hacienda.cl/glosario/ipsa.html</a:t>
            </a:r>
            <a:endParaRPr sz="1100">
              <a:solidFill>
                <a:srgbClr val="000000"/>
              </a:solidFill>
            </a:endParaRPr>
          </a:p>
          <a:p>
            <a:pPr indent="0" lvl="0" marL="0" rtl="0" algn="l">
              <a:spcBef>
                <a:spcPts val="1200"/>
              </a:spcBef>
              <a:spcAft>
                <a:spcPts val="0"/>
              </a:spcAft>
              <a:buNone/>
            </a:pPr>
            <a:r>
              <a:rPr lang="es" sz="1100">
                <a:solidFill>
                  <a:srgbClr val="000000"/>
                </a:solidFill>
              </a:rPr>
              <a:t>https://www.bcentral.cl/web/banco-central/areas/politica-monetaria#:~:text=%C2%BFQu%C3%A9%20es%20la%20tasa%20de,las%20tasas%20del%20sistema%20financiero.</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pic>
        <p:nvPicPr>
          <p:cNvPr id="329" name="Google Shape;329;p32"/>
          <p:cNvPicPr preferRelativeResize="0"/>
          <p:nvPr/>
        </p:nvPicPr>
        <p:blipFill>
          <a:blip r:embed="rId9">
            <a:alphaModFix/>
          </a:blip>
          <a:stretch>
            <a:fillRect/>
          </a:stretch>
        </p:blipFill>
        <p:spPr>
          <a:xfrm>
            <a:off x="8200455" y="219525"/>
            <a:ext cx="728300" cy="72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568700" y="21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147" name="Google Shape;147;p15"/>
          <p:cNvSpPr txBox="1"/>
          <p:nvPr>
            <p:ph idx="1" type="body"/>
          </p:nvPr>
        </p:nvSpPr>
        <p:spPr>
          <a:xfrm>
            <a:off x="568700" y="871625"/>
            <a:ext cx="8360100" cy="3989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s">
                <a:solidFill>
                  <a:srgbClr val="000000"/>
                </a:solidFill>
              </a:rPr>
              <a:t>RESUMEN, ABSTRACT Y  PALABRAS CLAVE………………………………………………………….. p.2</a:t>
            </a:r>
            <a:br>
              <a:rPr lang="es">
                <a:solidFill>
                  <a:srgbClr val="000000"/>
                </a:solidFill>
              </a:rPr>
            </a:br>
            <a:br>
              <a:rPr lang="es">
                <a:solidFill>
                  <a:srgbClr val="000000"/>
                </a:solidFill>
              </a:rPr>
            </a:br>
            <a:r>
              <a:rPr lang="es">
                <a:solidFill>
                  <a:srgbClr val="000000"/>
                </a:solidFill>
              </a:rPr>
              <a:t>AGENDA………………………………………………………………</a:t>
            </a:r>
            <a:r>
              <a:rPr lang="es">
                <a:solidFill>
                  <a:srgbClr val="000000"/>
                </a:solidFill>
              </a:rPr>
              <a:t>………………………….………….</a:t>
            </a:r>
            <a:r>
              <a:rPr lang="es">
                <a:solidFill>
                  <a:srgbClr val="000000"/>
                </a:solidFill>
              </a:rPr>
              <a:t>……… p.3</a:t>
            </a:r>
            <a:br>
              <a:rPr lang="es">
                <a:solidFill>
                  <a:srgbClr val="000000"/>
                </a:solidFill>
              </a:rPr>
            </a:br>
            <a:br>
              <a:rPr lang="es">
                <a:solidFill>
                  <a:srgbClr val="000000"/>
                </a:solidFill>
              </a:rPr>
            </a:br>
            <a:r>
              <a:rPr lang="es">
                <a:solidFill>
                  <a:srgbClr val="000000"/>
                </a:solidFill>
              </a:rPr>
              <a:t>INTRODUCCIÓN…………………………………………………………</a:t>
            </a:r>
            <a:r>
              <a:rPr lang="es">
                <a:solidFill>
                  <a:srgbClr val="000000"/>
                </a:solidFill>
              </a:rPr>
              <a:t>..………………………….…………. p.4</a:t>
            </a:r>
            <a:br>
              <a:rPr lang="es">
                <a:solidFill>
                  <a:srgbClr val="000000"/>
                </a:solidFill>
              </a:rPr>
            </a:br>
            <a:br>
              <a:rPr lang="es">
                <a:solidFill>
                  <a:srgbClr val="000000"/>
                </a:solidFill>
              </a:rPr>
            </a:br>
            <a:r>
              <a:rPr lang="es">
                <a:solidFill>
                  <a:srgbClr val="000000"/>
                </a:solidFill>
              </a:rPr>
              <a:t>OBJETIVOS…………………………………………………………………</a:t>
            </a:r>
            <a:r>
              <a:rPr lang="es">
                <a:solidFill>
                  <a:srgbClr val="000000"/>
                </a:solidFill>
              </a:rPr>
              <a:t>………………………………………</a:t>
            </a:r>
            <a:r>
              <a:rPr lang="es">
                <a:solidFill>
                  <a:srgbClr val="000000"/>
                </a:solidFill>
              </a:rPr>
              <a:t>. p.5</a:t>
            </a:r>
            <a:br>
              <a:rPr lang="es">
                <a:solidFill>
                  <a:srgbClr val="000000"/>
                </a:solidFill>
              </a:rPr>
            </a:br>
            <a:br>
              <a:rPr lang="es">
                <a:solidFill>
                  <a:srgbClr val="000000"/>
                </a:solidFill>
              </a:rPr>
            </a:br>
            <a:r>
              <a:rPr lang="es">
                <a:solidFill>
                  <a:srgbClr val="000000"/>
                </a:solidFill>
              </a:rPr>
              <a:t>HIPÓTESIS………………………………………………………………</a:t>
            </a:r>
            <a:r>
              <a:rPr lang="es">
                <a:solidFill>
                  <a:srgbClr val="000000"/>
                </a:solidFill>
              </a:rPr>
              <a:t>………………………….…………</a:t>
            </a:r>
            <a:r>
              <a:rPr lang="es">
                <a:solidFill>
                  <a:srgbClr val="000000"/>
                </a:solidFill>
              </a:rPr>
              <a:t>….… p.5</a:t>
            </a:r>
            <a:br>
              <a:rPr lang="es">
                <a:solidFill>
                  <a:srgbClr val="000000"/>
                </a:solidFill>
              </a:rPr>
            </a:br>
            <a:br>
              <a:rPr lang="es">
                <a:solidFill>
                  <a:srgbClr val="000000"/>
                </a:solidFill>
              </a:rPr>
            </a:br>
            <a:r>
              <a:rPr lang="es">
                <a:solidFill>
                  <a:srgbClr val="000000"/>
                </a:solidFill>
              </a:rPr>
              <a:t>MARCO TEÓRICO……………………………………………………</a:t>
            </a:r>
            <a:r>
              <a:rPr lang="es">
                <a:solidFill>
                  <a:srgbClr val="000000"/>
                </a:solidFill>
              </a:rPr>
              <a:t>………………………….…………</a:t>
            </a:r>
            <a:r>
              <a:rPr lang="es">
                <a:solidFill>
                  <a:srgbClr val="000000"/>
                </a:solidFill>
              </a:rPr>
              <a:t>…… p.6-7</a:t>
            </a:r>
            <a:br>
              <a:rPr lang="es">
                <a:solidFill>
                  <a:srgbClr val="000000"/>
                </a:solidFill>
              </a:rPr>
            </a:br>
            <a:br>
              <a:rPr lang="es">
                <a:solidFill>
                  <a:srgbClr val="000000"/>
                </a:solidFill>
              </a:rPr>
            </a:br>
            <a:r>
              <a:rPr lang="es">
                <a:solidFill>
                  <a:srgbClr val="000000"/>
                </a:solidFill>
              </a:rPr>
              <a:t>ANÁLISIS DESCRIPTIVO DE LAS VARIABLES…………………</a:t>
            </a:r>
            <a:r>
              <a:rPr lang="es">
                <a:solidFill>
                  <a:srgbClr val="000000"/>
                </a:solidFill>
              </a:rPr>
              <a:t>…………………………………….</a:t>
            </a:r>
            <a:r>
              <a:rPr lang="es">
                <a:solidFill>
                  <a:srgbClr val="000000"/>
                </a:solidFill>
              </a:rPr>
              <a:t>.. p.8-9</a:t>
            </a:r>
            <a:br>
              <a:rPr lang="es">
                <a:solidFill>
                  <a:srgbClr val="000000"/>
                </a:solidFill>
              </a:rPr>
            </a:br>
            <a:br>
              <a:rPr lang="es">
                <a:solidFill>
                  <a:srgbClr val="000000"/>
                </a:solidFill>
              </a:rPr>
            </a:br>
            <a:r>
              <a:rPr lang="es">
                <a:solidFill>
                  <a:srgbClr val="000000"/>
                </a:solidFill>
              </a:rPr>
              <a:t>ESQUEMA METODOLÓGICO……………………………………………………………………….…….. p.10-11</a:t>
            </a:r>
            <a:endParaRPr>
              <a:solidFill>
                <a:srgbClr val="000000"/>
              </a:solidFill>
            </a:endParaRPr>
          </a:p>
          <a:p>
            <a:pPr indent="0" lvl="0" marL="0" rtl="0" algn="l">
              <a:spcBef>
                <a:spcPts val="1200"/>
              </a:spcBef>
              <a:spcAft>
                <a:spcPts val="0"/>
              </a:spcAft>
              <a:buNone/>
            </a:pPr>
            <a:r>
              <a:rPr lang="es">
                <a:solidFill>
                  <a:srgbClr val="000000"/>
                </a:solidFill>
              </a:rPr>
              <a:t>ESTADÍSTICAS BÁSICAS Y </a:t>
            </a:r>
            <a:r>
              <a:rPr lang="es">
                <a:solidFill>
                  <a:srgbClr val="000000"/>
                </a:solidFill>
              </a:rPr>
              <a:t>DIAGRAMAS DE DISPERSIÓN Y CORRELACIÓN…………... p.12</a:t>
            </a:r>
            <a:endParaRPr>
              <a:solidFill>
                <a:srgbClr val="000000"/>
              </a:solidFill>
            </a:endParaRPr>
          </a:p>
          <a:p>
            <a:pPr indent="0" lvl="0" marL="0" rtl="0" algn="l">
              <a:spcBef>
                <a:spcPts val="1200"/>
              </a:spcBef>
              <a:spcAft>
                <a:spcPts val="0"/>
              </a:spcAft>
              <a:buNone/>
            </a:pPr>
            <a:r>
              <a:rPr lang="es">
                <a:solidFill>
                  <a:srgbClr val="000000"/>
                </a:solidFill>
              </a:rPr>
              <a:t>SERIES OBSERVADAS, TENDENCIA, ESTACIONALIDAD Y ERROR…………………………. p.13</a:t>
            </a:r>
            <a:endParaRPr>
              <a:solidFill>
                <a:srgbClr val="000000"/>
              </a:solidFill>
            </a:endParaRPr>
          </a:p>
          <a:p>
            <a:pPr indent="0" lvl="0" marL="0" rtl="0" algn="l">
              <a:spcBef>
                <a:spcPts val="1200"/>
              </a:spcBef>
              <a:spcAft>
                <a:spcPts val="0"/>
              </a:spcAft>
              <a:buNone/>
            </a:pPr>
            <a:r>
              <a:rPr lang="es">
                <a:solidFill>
                  <a:srgbClr val="000000"/>
                </a:solidFill>
              </a:rPr>
              <a:t>MÉTODO DE INCLUSIÓN DE VARIABLES STEPWISE……………………………………….…… p.14</a:t>
            </a:r>
            <a:endParaRPr>
              <a:solidFill>
                <a:srgbClr val="000000"/>
              </a:solidFill>
            </a:endParaRPr>
          </a:p>
          <a:p>
            <a:pPr indent="0" lvl="0" marL="0" rtl="0" algn="l">
              <a:spcBef>
                <a:spcPts val="1200"/>
              </a:spcBef>
              <a:spcAft>
                <a:spcPts val="0"/>
              </a:spcAft>
              <a:buNone/>
            </a:pPr>
            <a:r>
              <a:rPr lang="es">
                <a:solidFill>
                  <a:srgbClr val="000000"/>
                </a:solidFill>
              </a:rPr>
              <a:t>ANÁLISIS DEL MODELO…………………………………………………………………………………….. p.15</a:t>
            </a:r>
            <a:endParaRPr>
              <a:solidFill>
                <a:srgbClr val="000000"/>
              </a:solidFill>
            </a:endParaRPr>
          </a:p>
          <a:p>
            <a:pPr indent="0" lvl="0" marL="0" rtl="0" algn="l">
              <a:spcBef>
                <a:spcPts val="1200"/>
              </a:spcBef>
              <a:spcAft>
                <a:spcPts val="0"/>
              </a:spcAft>
              <a:buNone/>
            </a:pPr>
            <a:r>
              <a:rPr lang="es">
                <a:solidFill>
                  <a:srgbClr val="000000"/>
                </a:solidFill>
              </a:rPr>
              <a:t>ANÁLISIS DE LOS RESIDUOS Y NORMALIDAD………………………………………………….… p.16</a:t>
            </a:r>
            <a:endParaRPr>
              <a:solidFill>
                <a:srgbClr val="000000"/>
              </a:solidFill>
            </a:endParaRPr>
          </a:p>
          <a:p>
            <a:pPr indent="0" lvl="0" marL="0" rtl="0" algn="l">
              <a:spcBef>
                <a:spcPts val="1200"/>
              </a:spcBef>
              <a:spcAft>
                <a:spcPts val="1200"/>
              </a:spcAft>
              <a:buNone/>
            </a:pPr>
            <a:r>
              <a:rPr lang="es">
                <a:solidFill>
                  <a:srgbClr val="000000"/>
                </a:solidFill>
              </a:rPr>
              <a:t>ANÁLISIS DE MULTICOLINEALIDAD…………………………………………………………………... p.17</a:t>
            </a:r>
            <a:br>
              <a:rPr lang="es">
                <a:solidFill>
                  <a:srgbClr val="000000"/>
                </a:solidFill>
              </a:rPr>
            </a:br>
            <a:br>
              <a:rPr lang="es">
                <a:solidFill>
                  <a:srgbClr val="000000"/>
                </a:solidFill>
              </a:rPr>
            </a:br>
            <a:r>
              <a:rPr lang="es">
                <a:solidFill>
                  <a:srgbClr val="000000"/>
                </a:solidFill>
              </a:rPr>
              <a:t>CONCLUSIONES……………………………………………………………………………………………….. p.18</a:t>
            </a:r>
            <a:br>
              <a:rPr lang="es">
                <a:solidFill>
                  <a:srgbClr val="000000"/>
                </a:solidFill>
              </a:rPr>
            </a:br>
            <a:br>
              <a:rPr lang="es">
                <a:solidFill>
                  <a:srgbClr val="000000"/>
                </a:solidFill>
              </a:rPr>
            </a:br>
            <a:r>
              <a:rPr lang="es">
                <a:solidFill>
                  <a:srgbClr val="000000"/>
                </a:solidFill>
              </a:rPr>
              <a:t>BIBLIOGRAFÍA………………………………………………………………………………………………….. p.19</a:t>
            </a:r>
            <a:endParaRPr>
              <a:solidFill>
                <a:srgbClr val="000000"/>
              </a:solidFill>
            </a:endParaRPr>
          </a:p>
        </p:txBody>
      </p:sp>
      <p:pic>
        <p:nvPicPr>
          <p:cNvPr id="148" name="Google Shape;148;p15"/>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54" name="Google Shape;154;p16"/>
          <p:cNvSpPr txBox="1"/>
          <p:nvPr>
            <p:ph idx="1" type="body"/>
          </p:nvPr>
        </p:nvSpPr>
        <p:spPr>
          <a:xfrm>
            <a:off x="819150" y="1714300"/>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solidFill>
                  <a:srgbClr val="000000"/>
                </a:solidFill>
              </a:rPr>
              <a:t>Chile en los </a:t>
            </a:r>
            <a:r>
              <a:rPr lang="es">
                <a:solidFill>
                  <a:srgbClr val="000000"/>
                </a:solidFill>
              </a:rPr>
              <a:t>últimos</a:t>
            </a:r>
            <a:r>
              <a:rPr lang="es">
                <a:solidFill>
                  <a:srgbClr val="000000"/>
                </a:solidFill>
              </a:rPr>
              <a:t> años ha logrado ser una de las </a:t>
            </a:r>
            <a:r>
              <a:rPr lang="es">
                <a:solidFill>
                  <a:srgbClr val="000000"/>
                </a:solidFill>
              </a:rPr>
              <a:t>economías más destacadas de latinoamérica, esto avalado por los diferentes índices económicos que existen, es por esto que en este trabajo de investigación vamos a analizar algunos de estos indicadores. </a:t>
            </a:r>
            <a:endParaRPr>
              <a:solidFill>
                <a:srgbClr val="000000"/>
              </a:solidFill>
            </a:endParaRPr>
          </a:p>
          <a:p>
            <a:pPr indent="0" lvl="0" marL="0" rtl="0" algn="l">
              <a:spcBef>
                <a:spcPts val="1200"/>
              </a:spcBef>
              <a:spcAft>
                <a:spcPts val="1200"/>
              </a:spcAft>
              <a:buNone/>
            </a:pPr>
            <a:r>
              <a:rPr lang="es">
                <a:solidFill>
                  <a:srgbClr val="000000"/>
                </a:solidFill>
              </a:rPr>
              <a:t>Durante en desarrollo de este trabajo pretendemos determinar la significancia del modelo en su conjunto, la significancia de las variables individualmente, la capacidad predictiva y descriptiva del modelo, para lograr esto determinamos un modelo econométrico basado en el análisis de cuatro índices económicos los cuales son: el Índice de Precios al Consumidor(IPC), la Tasa de Política Monetaria(TPM) y el Índice Mensual de Actividad Económica(IMACEC), siendo estos contrastados con el Índice de Precio Selectivo de Acciones (IPSA) para observar si es que existe correlación y si estas influyen en la variacion del IPSA, todo esto realizado a traves del analisis descriptivo.</a:t>
            </a:r>
            <a:endParaRPr>
              <a:solidFill>
                <a:srgbClr val="000000"/>
              </a:solidFill>
            </a:endParaRPr>
          </a:p>
        </p:txBody>
      </p:sp>
      <p:pic>
        <p:nvPicPr>
          <p:cNvPr id="155" name="Google Shape;155;p16"/>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535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161" name="Google Shape;161;p17"/>
          <p:cNvSpPr txBox="1"/>
          <p:nvPr>
            <p:ph idx="1" type="body"/>
          </p:nvPr>
        </p:nvSpPr>
        <p:spPr>
          <a:xfrm>
            <a:off x="852675" y="1179313"/>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000000"/>
                </a:solidFill>
              </a:rPr>
              <a:t>Objetivo General: </a:t>
            </a:r>
            <a:endParaRPr>
              <a:solidFill>
                <a:srgbClr val="000000"/>
              </a:solidFill>
            </a:endParaRPr>
          </a:p>
          <a:p>
            <a:pPr indent="-311150" lvl="0" marL="457200" rtl="0" algn="l">
              <a:spcBef>
                <a:spcPts val="1200"/>
              </a:spcBef>
              <a:spcAft>
                <a:spcPts val="0"/>
              </a:spcAft>
              <a:buClr>
                <a:srgbClr val="000000"/>
              </a:buClr>
              <a:buSzPts val="1300"/>
              <a:buChar char="●"/>
            </a:pPr>
            <a:r>
              <a:rPr lang="es">
                <a:solidFill>
                  <a:srgbClr val="000000"/>
                </a:solidFill>
              </a:rPr>
              <a:t>Demostrar que tanto influyen el IPC, TPM y el IMACEC en el IPSA. </a:t>
            </a:r>
            <a:r>
              <a:rPr lang="es">
                <a:solidFill>
                  <a:srgbClr val="000000"/>
                </a:solidFill>
              </a:rPr>
              <a:t>  </a:t>
            </a:r>
            <a:r>
              <a:rPr lang="es">
                <a:solidFill>
                  <a:srgbClr val="000000"/>
                </a:solidFill>
              </a:rPr>
              <a:t> </a:t>
            </a:r>
            <a:endParaRPr>
              <a:solidFill>
                <a:srgbClr val="000000"/>
              </a:solidFill>
            </a:endParaRPr>
          </a:p>
          <a:p>
            <a:pPr indent="0" lvl="0" marL="0" rtl="0" algn="l">
              <a:spcBef>
                <a:spcPts val="1200"/>
              </a:spcBef>
              <a:spcAft>
                <a:spcPts val="0"/>
              </a:spcAft>
              <a:buNone/>
            </a:pPr>
            <a:r>
              <a:rPr lang="es">
                <a:solidFill>
                  <a:srgbClr val="000000"/>
                </a:solidFill>
              </a:rPr>
              <a:t>Objetivos </a:t>
            </a:r>
            <a:r>
              <a:rPr lang="es">
                <a:solidFill>
                  <a:srgbClr val="000000"/>
                </a:solidFill>
              </a:rPr>
              <a:t>específicos:</a:t>
            </a:r>
            <a:endParaRPr>
              <a:solidFill>
                <a:srgbClr val="000000"/>
              </a:solidFill>
            </a:endParaRPr>
          </a:p>
          <a:p>
            <a:pPr indent="-311150" lvl="0" marL="457200" rtl="0" algn="l">
              <a:spcBef>
                <a:spcPts val="1200"/>
              </a:spcBef>
              <a:spcAft>
                <a:spcPts val="0"/>
              </a:spcAft>
              <a:buClr>
                <a:srgbClr val="000000"/>
              </a:buClr>
              <a:buSzPts val="1300"/>
              <a:buChar char="●"/>
            </a:pPr>
            <a:r>
              <a:rPr lang="es">
                <a:solidFill>
                  <a:srgbClr val="000000"/>
                </a:solidFill>
              </a:rPr>
              <a:t>Recolectar y analizar los datos de cada variable que influye en el IPSA.</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 A partir del análisis descriptivo y de resultados encontrar problemas. </a:t>
            </a:r>
            <a:endParaRPr>
              <a:solidFill>
                <a:srgbClr val="000000"/>
              </a:solidFill>
            </a:endParaRPr>
          </a:p>
        </p:txBody>
      </p:sp>
      <p:pic>
        <p:nvPicPr>
          <p:cNvPr id="162" name="Google Shape;162;p17"/>
          <p:cNvPicPr preferRelativeResize="0"/>
          <p:nvPr/>
        </p:nvPicPr>
        <p:blipFill>
          <a:blip r:embed="rId3">
            <a:alphaModFix/>
          </a:blip>
          <a:stretch>
            <a:fillRect/>
          </a:stretch>
        </p:blipFill>
        <p:spPr>
          <a:xfrm>
            <a:off x="8200455" y="219525"/>
            <a:ext cx="728300" cy="728300"/>
          </a:xfrm>
          <a:prstGeom prst="rect">
            <a:avLst/>
          </a:prstGeom>
          <a:noFill/>
          <a:ln>
            <a:noFill/>
          </a:ln>
        </p:spPr>
      </p:pic>
      <p:sp>
        <p:nvSpPr>
          <p:cNvPr id="163" name="Google Shape;163;p17"/>
          <p:cNvSpPr txBox="1"/>
          <p:nvPr>
            <p:ph idx="1" type="body"/>
          </p:nvPr>
        </p:nvSpPr>
        <p:spPr>
          <a:xfrm>
            <a:off x="819150" y="3858800"/>
            <a:ext cx="7505700" cy="72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s">
                <a:solidFill>
                  <a:srgbClr val="000000"/>
                </a:solidFill>
              </a:rPr>
              <a:t>H0: Las variables IMACEC, IPC y TPM no influyen en el IPSA.</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H1: Las variables IMACEC, IPC y TPM influyen en el IPSA.</a:t>
            </a:r>
            <a:endParaRPr>
              <a:solidFill>
                <a:srgbClr val="000000"/>
              </a:solidFill>
            </a:endParaRPr>
          </a:p>
        </p:txBody>
      </p:sp>
      <p:sp>
        <p:nvSpPr>
          <p:cNvPr id="164" name="Google Shape;164;p17"/>
          <p:cNvSpPr txBox="1"/>
          <p:nvPr>
            <p:ph type="title"/>
          </p:nvPr>
        </p:nvSpPr>
        <p:spPr>
          <a:xfrm>
            <a:off x="777250" y="3310700"/>
            <a:ext cx="7505700" cy="5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Hipótesis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261600" y="923375"/>
            <a:ext cx="8620800" cy="36510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523"/>
              <a:buNone/>
            </a:pPr>
            <a:r>
              <a:rPr lang="es" sz="850">
                <a:solidFill>
                  <a:srgbClr val="000000"/>
                </a:solidFill>
              </a:rPr>
              <a:t>Con el fin de comprender de mejor manera las variables consideradas y describir los distintos índices de medición, a continuación se definirán conceptos claves de nuestra investigación.</a:t>
            </a:r>
            <a:endParaRPr sz="850">
              <a:solidFill>
                <a:srgbClr val="000000"/>
              </a:solidFill>
            </a:endParaRPr>
          </a:p>
          <a:p>
            <a:pPr indent="0" lvl="0" marL="0" rtl="0" algn="just">
              <a:lnSpc>
                <a:spcPct val="80000"/>
              </a:lnSpc>
              <a:spcBef>
                <a:spcPts val="0"/>
              </a:spcBef>
              <a:spcAft>
                <a:spcPts val="0"/>
              </a:spcAft>
              <a:buSzPts val="523"/>
              <a:buNone/>
            </a:pPr>
            <a:r>
              <a:t/>
            </a:r>
            <a:endParaRPr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Mercado Financiero: </a:t>
            </a:r>
            <a:r>
              <a:rPr lang="es" sz="850">
                <a:solidFill>
                  <a:srgbClr val="000000"/>
                </a:solidFill>
              </a:rPr>
              <a:t>En economía, es un espacio (físico o virtual o ambos) en el que se realizan los intercambios de</a:t>
            </a:r>
            <a:r>
              <a:rPr lang="es" sz="850">
                <a:solidFill>
                  <a:srgbClr val="000000"/>
                </a:solidFill>
                <a:uFill>
                  <a:noFill/>
                </a:uFill>
                <a:hlinkClick r:id="rId3">
                  <a:extLst>
                    <a:ext uri="{A12FA001-AC4F-418D-AE19-62706E023703}">
                      <ahyp:hlinkClr val="tx"/>
                    </a:ext>
                  </a:extLst>
                </a:hlinkClick>
              </a:rPr>
              <a:t> instrumentos financieros</a:t>
            </a:r>
            <a:r>
              <a:rPr lang="es" sz="850">
                <a:solidFill>
                  <a:srgbClr val="000000"/>
                </a:solidFill>
              </a:rPr>
              <a:t> y se definen sus preferencias. En general, cualquier mercado de materias primas podría ser considerado como un mercado financiero si el propósito del comprador no es el consumo inmediato del producto, sino el retraso del consumo en el tiempo. Los mercados financieros están afectados por las fuerzas de</a:t>
            </a:r>
            <a:r>
              <a:rPr lang="es" sz="850">
                <a:solidFill>
                  <a:srgbClr val="000000"/>
                </a:solidFill>
                <a:uFill>
                  <a:noFill/>
                </a:uFill>
                <a:hlinkClick r:id="rId4">
                  <a:extLst>
                    <a:ext uri="{A12FA001-AC4F-418D-AE19-62706E023703}">
                      <ahyp:hlinkClr val="tx"/>
                    </a:ext>
                  </a:extLst>
                </a:hlinkClick>
              </a:rPr>
              <a:t> oferta</a:t>
            </a:r>
            <a:r>
              <a:rPr lang="es" sz="850">
                <a:solidFill>
                  <a:srgbClr val="000000"/>
                </a:solidFill>
              </a:rPr>
              <a:t> y</a:t>
            </a:r>
            <a:r>
              <a:rPr lang="es" sz="850">
                <a:solidFill>
                  <a:srgbClr val="000000"/>
                </a:solidFill>
                <a:uFill>
                  <a:noFill/>
                </a:uFill>
                <a:hlinkClick r:id="rId5">
                  <a:extLst>
                    <a:ext uri="{A12FA001-AC4F-418D-AE19-62706E023703}">
                      <ahyp:hlinkClr val="tx"/>
                    </a:ext>
                  </a:extLst>
                </a:hlinkClick>
              </a:rPr>
              <a:t> demanda</a:t>
            </a:r>
            <a:r>
              <a:rPr lang="es" sz="850">
                <a:solidFill>
                  <a:srgbClr val="000000"/>
                </a:solidFill>
              </a:rPr>
              <a:t>. </a:t>
            </a:r>
            <a:endParaRPr b="1" sz="850">
              <a:solidFill>
                <a:srgbClr val="000000"/>
              </a:solidFill>
            </a:endParaRPr>
          </a:p>
          <a:p>
            <a:pPr indent="0" lvl="0" marL="0" rtl="0" algn="just">
              <a:lnSpc>
                <a:spcPct val="80000"/>
              </a:lnSpc>
              <a:spcBef>
                <a:spcPts val="0"/>
              </a:spcBef>
              <a:spcAft>
                <a:spcPts val="0"/>
              </a:spcAft>
              <a:buSzPts val="523"/>
              <a:buNone/>
            </a:pPr>
            <a:r>
              <a:t/>
            </a:r>
            <a:endParaRPr b="1"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Mercado de capitales:</a:t>
            </a:r>
            <a:r>
              <a:rPr lang="es" sz="850">
                <a:solidFill>
                  <a:srgbClr val="000000"/>
                </a:solidFill>
              </a:rPr>
              <a:t> Es un</a:t>
            </a:r>
            <a:r>
              <a:rPr lang="es" sz="850">
                <a:solidFill>
                  <a:srgbClr val="000000"/>
                </a:solidFill>
                <a:uFill>
                  <a:noFill/>
                </a:uFill>
                <a:hlinkClick r:id="rId6">
                  <a:extLst>
                    <a:ext uri="{A12FA001-AC4F-418D-AE19-62706E023703}">
                      <ahyp:hlinkClr val="tx"/>
                    </a:ext>
                  </a:extLst>
                </a:hlinkClick>
              </a:rPr>
              <a:t> mercado financiero</a:t>
            </a:r>
            <a:r>
              <a:rPr lang="es" sz="850">
                <a:solidFill>
                  <a:srgbClr val="000000"/>
                </a:solidFill>
              </a:rPr>
              <a:t> en el que se compran y venden deudas a largo plazo (más de un año) o valores respaldados por acciones. Los mercados de capitales canalizan la riqueza de los ahorradores hacia aquellos que pueden darle un uso productivo a largo plazo, como las empresas o los gobiernos que realizan</a:t>
            </a:r>
            <a:r>
              <a:rPr lang="es" sz="850">
                <a:solidFill>
                  <a:srgbClr val="000000"/>
                </a:solidFill>
                <a:uFill>
                  <a:noFill/>
                </a:uFill>
                <a:hlinkClick r:id="rId7">
                  <a:extLst>
                    <a:ext uri="{A12FA001-AC4F-418D-AE19-62706E023703}">
                      <ahyp:hlinkClr val="tx"/>
                    </a:ext>
                  </a:extLst>
                </a:hlinkClick>
              </a:rPr>
              <a:t> inversiones</a:t>
            </a:r>
            <a:r>
              <a:rPr lang="es" sz="850">
                <a:solidFill>
                  <a:srgbClr val="000000"/>
                </a:solidFill>
              </a:rPr>
              <a:t> a largo plazo. Los reguladores financieros supervisan los mercados de capitales para proteger a los inversores contra el fraude. </a:t>
            </a:r>
            <a:endParaRPr sz="850">
              <a:solidFill>
                <a:srgbClr val="000000"/>
              </a:solidFill>
            </a:endParaRPr>
          </a:p>
          <a:p>
            <a:pPr indent="0" lvl="0" marL="0" rtl="0" algn="just">
              <a:lnSpc>
                <a:spcPct val="80000"/>
              </a:lnSpc>
              <a:spcBef>
                <a:spcPts val="0"/>
              </a:spcBef>
              <a:spcAft>
                <a:spcPts val="0"/>
              </a:spcAft>
              <a:buSzPts val="523"/>
              <a:buNone/>
            </a:pPr>
            <a:r>
              <a:t/>
            </a:r>
            <a:endParaRPr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Mercado Bursátil:</a:t>
            </a:r>
            <a:r>
              <a:rPr lang="es" sz="850">
                <a:solidFill>
                  <a:srgbClr val="000000"/>
                </a:solidFill>
              </a:rPr>
              <a:t> Es un tipo de</a:t>
            </a:r>
            <a:r>
              <a:rPr lang="es" sz="850">
                <a:solidFill>
                  <a:srgbClr val="000000"/>
                </a:solidFill>
                <a:uFill>
                  <a:noFill/>
                </a:uFill>
                <a:hlinkClick r:id="rId8">
                  <a:extLst>
                    <a:ext uri="{A12FA001-AC4F-418D-AE19-62706E023703}">
                      <ahyp:hlinkClr val="tx"/>
                    </a:ext>
                  </a:extLst>
                </a:hlinkClick>
              </a:rPr>
              <a:t> mercado de capitale</a:t>
            </a:r>
            <a:r>
              <a:rPr lang="es" sz="850">
                <a:solidFill>
                  <a:srgbClr val="000000"/>
                </a:solidFill>
              </a:rPr>
              <a:t>s de los que operan alrededor del mundo en el que se negocia la</a:t>
            </a:r>
            <a:r>
              <a:rPr lang="es" sz="850">
                <a:solidFill>
                  <a:srgbClr val="000000"/>
                </a:solidFill>
                <a:uFill>
                  <a:noFill/>
                </a:uFill>
                <a:hlinkClick r:id="rId9">
                  <a:extLst>
                    <a:ext uri="{A12FA001-AC4F-418D-AE19-62706E023703}">
                      <ahyp:hlinkClr val="tx"/>
                    </a:ext>
                  </a:extLst>
                </a:hlinkClick>
              </a:rPr>
              <a:t> renta variable</a:t>
            </a:r>
            <a:r>
              <a:rPr lang="es" sz="850">
                <a:solidFill>
                  <a:srgbClr val="000000"/>
                </a:solidFill>
              </a:rPr>
              <a:t> y la</a:t>
            </a:r>
            <a:r>
              <a:rPr lang="es" sz="850">
                <a:solidFill>
                  <a:srgbClr val="000000"/>
                </a:solidFill>
                <a:uFill>
                  <a:noFill/>
                </a:uFill>
                <a:hlinkClick r:id="rId10">
                  <a:extLst>
                    <a:ext uri="{A12FA001-AC4F-418D-AE19-62706E023703}">
                      <ahyp:hlinkClr val="tx"/>
                    </a:ext>
                  </a:extLst>
                </a:hlinkClick>
              </a:rPr>
              <a:t> renta fija</a:t>
            </a:r>
            <a:r>
              <a:rPr lang="es" sz="850">
                <a:solidFill>
                  <a:srgbClr val="000000"/>
                </a:solidFill>
              </a:rPr>
              <a:t> de una forma estructurada, también la compra y venta de bienes que tiene un plan fijo, o un negocio que tiene renta variable a través de la compraventa de</a:t>
            </a:r>
            <a:r>
              <a:rPr lang="es" sz="850">
                <a:solidFill>
                  <a:srgbClr val="000000"/>
                </a:solidFill>
                <a:uFill>
                  <a:noFill/>
                </a:uFill>
                <a:hlinkClick r:id="rId11">
                  <a:extLst>
                    <a:ext uri="{A12FA001-AC4F-418D-AE19-62706E023703}">
                      <ahyp:hlinkClr val="tx"/>
                    </a:ext>
                  </a:extLst>
                </a:hlinkClick>
              </a:rPr>
              <a:t> valores negociables</a:t>
            </a:r>
            <a:r>
              <a:rPr lang="es" sz="850">
                <a:solidFill>
                  <a:srgbClr val="000000"/>
                </a:solidFill>
              </a:rPr>
              <a:t>.</a:t>
            </a:r>
            <a:r>
              <a:rPr baseline="30000" lang="es" sz="850">
                <a:solidFill>
                  <a:srgbClr val="000000"/>
                </a:solidFill>
                <a:uFill>
                  <a:noFill/>
                </a:uFill>
                <a:hlinkClick r:id="rId12">
                  <a:extLst>
                    <a:ext uri="{A12FA001-AC4F-418D-AE19-62706E023703}">
                      <ahyp:hlinkClr val="tx"/>
                    </a:ext>
                  </a:extLst>
                </a:hlinkClick>
              </a:rPr>
              <a:t>1</a:t>
            </a:r>
            <a:r>
              <a:rPr lang="es" sz="850">
                <a:solidFill>
                  <a:srgbClr val="000000"/>
                </a:solidFill>
              </a:rPr>
              <a:t>​ Permite la canalización de capital a medio y largo plazo de los inversores a los usuarios. Tanto como para poder tener dinero o a la vez no, podemos tener una amplia compra o una amplia venta. </a:t>
            </a:r>
            <a:endParaRPr sz="850">
              <a:solidFill>
                <a:srgbClr val="000000"/>
              </a:solidFill>
            </a:endParaRPr>
          </a:p>
          <a:p>
            <a:pPr indent="0" lvl="0" marL="0" rtl="0" algn="just">
              <a:lnSpc>
                <a:spcPct val="80000"/>
              </a:lnSpc>
              <a:spcBef>
                <a:spcPts val="0"/>
              </a:spcBef>
              <a:spcAft>
                <a:spcPts val="0"/>
              </a:spcAft>
              <a:buSzPts val="523"/>
              <a:buNone/>
            </a:pPr>
            <a:r>
              <a:t/>
            </a:r>
            <a:endParaRPr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Acciones: </a:t>
            </a:r>
            <a:r>
              <a:rPr lang="es" sz="850">
                <a:solidFill>
                  <a:srgbClr val="000000"/>
                </a:solidFill>
              </a:rPr>
              <a:t>Las acciones son los títulos en que se divide la propiedad de una sociedad y normalmente se compran y venden en el mercado bursátil. El número total de las acciones cotizadas de una empresa es igual a su valor en el mercado o su capital de mercado. Este Instrumento sirve para invertir y  su rentabilidad es variable, ya que depende de diversos factores como por ejemplo el resultado de la empresa en sus negocios. Las acciones pueden ser ordinarias o preferentes. Su posesión es un derecho a propiedad  por el cual se recibe un dividendo.</a:t>
            </a:r>
            <a:endParaRPr sz="850">
              <a:solidFill>
                <a:srgbClr val="000000"/>
              </a:solidFill>
            </a:endParaRPr>
          </a:p>
          <a:p>
            <a:pPr indent="0" lvl="0" marL="0" rtl="0" algn="just">
              <a:lnSpc>
                <a:spcPct val="80000"/>
              </a:lnSpc>
              <a:spcBef>
                <a:spcPts val="0"/>
              </a:spcBef>
              <a:spcAft>
                <a:spcPts val="0"/>
              </a:spcAft>
              <a:buSzPts val="523"/>
              <a:buNone/>
            </a:pPr>
            <a:r>
              <a:t/>
            </a:r>
            <a:endParaRPr b="1"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Rentabilidad:</a:t>
            </a:r>
            <a:r>
              <a:rPr lang="es" sz="850">
                <a:solidFill>
                  <a:srgbClr val="000000"/>
                </a:solidFill>
              </a:rPr>
              <a:t> Relación que existe entre la utilidad y la inversión necesaria para lograrla, ya que mide tanto la efectividad de la gerencia de una empresa, demostrada por las utilidades obtenidas de las ventas realizadas y utilización de inversiones, su categoría y regularidad es la tendencia de las utilidades.</a:t>
            </a:r>
            <a:endParaRPr sz="850">
              <a:solidFill>
                <a:srgbClr val="000000"/>
              </a:solidFill>
            </a:endParaRPr>
          </a:p>
          <a:p>
            <a:pPr indent="0" lvl="0" marL="0" rtl="0" algn="just">
              <a:lnSpc>
                <a:spcPct val="80000"/>
              </a:lnSpc>
              <a:spcBef>
                <a:spcPts val="0"/>
              </a:spcBef>
              <a:spcAft>
                <a:spcPts val="0"/>
              </a:spcAft>
              <a:buSzPts val="523"/>
              <a:buNone/>
            </a:pPr>
            <a:r>
              <a:t/>
            </a:r>
            <a:endParaRPr b="1"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Crecimiento económico:</a:t>
            </a:r>
            <a:r>
              <a:rPr lang="es" sz="850">
                <a:solidFill>
                  <a:srgbClr val="000000"/>
                </a:solidFill>
              </a:rPr>
              <a:t> “Los estudios empíricos confirman los efectos positivos de la estabilización macroeconómica sobre el crecimiento de Chile. Un ejemplo temprano es Fischer (1991), quien, basado en regresiones de corte transversal y un estudio de caso para Chile, demuestra que los resultados de las políticas macroeconómicas (baja inflación y déficit fiscales reducidos) tienen un impacto importante y perdurable sobre el crecimiento económico. Calderón y Fuentes (2005) estiman que la contribución de las políticas de estabilización a la aceleración del crecimiento de Chile fue cercana al 20% del crecimiento, en tanto que Loayza et al. (2004) estiman que esta contribución se aproximó al 40%”. (Schmidt, 2006)</a:t>
            </a:r>
            <a:endParaRPr b="1" sz="850">
              <a:solidFill>
                <a:srgbClr val="000000"/>
              </a:solidFill>
            </a:endParaRPr>
          </a:p>
          <a:p>
            <a:pPr indent="0" lvl="0" marL="0" rtl="0" algn="just">
              <a:lnSpc>
                <a:spcPct val="80000"/>
              </a:lnSpc>
              <a:spcBef>
                <a:spcPts val="0"/>
              </a:spcBef>
              <a:spcAft>
                <a:spcPts val="0"/>
              </a:spcAft>
              <a:buSzPts val="523"/>
              <a:buNone/>
            </a:pPr>
            <a:r>
              <a:t/>
            </a:r>
            <a:endParaRPr b="1"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Interés:</a:t>
            </a:r>
            <a:r>
              <a:rPr lang="es" sz="850">
                <a:solidFill>
                  <a:srgbClr val="000000"/>
                </a:solidFill>
              </a:rPr>
              <a:t> “El problema cambia de carácter en situaciones de alta inflación, como las que han afectado a varios países en los últimos años. En esos casos, la actividad económica sufre grandes perturbaciones. El sector público y los agentes privados reducen el horizonte temporal de sus decisiones; las autoridades se ven apremiadas por la dificultad de administrar una economía casi imprevisible, mientras que el público dedica grandes esfuerzos para protegerse o sacar provecho de los cambios de precios. Al generalizar las conductas especulativas, aumenta la probabilidad de que las acciones sean inconsistentes entre sí; los bruscos movimientos de precios también contribuyen a agudizar los conflictos sociales. Las economías sujetas a esa turbulencia tienen serios problemas para encarar los temas del crecimiento. Por ello, controlar la inflación parece un requisito para que el sistema económico funcione en forma razonablemente eficaz”. (Heymann, 1987)</a:t>
            </a:r>
            <a:endParaRPr b="1" sz="850">
              <a:solidFill>
                <a:srgbClr val="000000"/>
              </a:solidFill>
            </a:endParaRPr>
          </a:p>
          <a:p>
            <a:pPr indent="0" lvl="0" marL="0" rtl="0" algn="just">
              <a:lnSpc>
                <a:spcPct val="80000"/>
              </a:lnSpc>
              <a:spcBef>
                <a:spcPts val="0"/>
              </a:spcBef>
              <a:spcAft>
                <a:spcPts val="0"/>
              </a:spcAft>
              <a:buSzPts val="523"/>
              <a:buNone/>
            </a:pPr>
            <a:r>
              <a:t/>
            </a:r>
            <a:endParaRPr b="1" sz="850">
              <a:solidFill>
                <a:srgbClr val="000000"/>
              </a:solidFill>
            </a:endParaRPr>
          </a:p>
          <a:p>
            <a:pPr indent="0" lvl="0" marL="0" rtl="0" algn="just">
              <a:lnSpc>
                <a:spcPct val="80000"/>
              </a:lnSpc>
              <a:spcBef>
                <a:spcPts val="0"/>
              </a:spcBef>
              <a:spcAft>
                <a:spcPts val="0"/>
              </a:spcAft>
              <a:buSzPts val="523"/>
              <a:buNone/>
            </a:pPr>
            <a:r>
              <a:rPr b="1" lang="es" sz="850">
                <a:solidFill>
                  <a:srgbClr val="000000"/>
                </a:solidFill>
              </a:rPr>
              <a:t>Inflación: </a:t>
            </a:r>
            <a:r>
              <a:rPr lang="es" sz="850">
                <a:solidFill>
                  <a:srgbClr val="000000"/>
                </a:solidFill>
              </a:rPr>
              <a:t>Según “Banco de Chile”; es el aumento sostenido de los precios de la mayoría de los bienes y servicios. Ocurre cuando la demanda es mayor a la cantidad de esos bienes o servicios disponibles en el mercado (oferta). Además,  Según “EducarChile”; es el aumento general y sostenido de los precios de los bienes o servicios de un país, en un periodo prolongado, lo que produce que todo sea más caro. Por eso se dice que aumenta el costo de la vida.</a:t>
            </a:r>
            <a:endParaRPr sz="850">
              <a:solidFill>
                <a:srgbClr val="000000"/>
              </a:solidFill>
            </a:endParaRPr>
          </a:p>
        </p:txBody>
      </p:sp>
      <p:sp>
        <p:nvSpPr>
          <p:cNvPr id="170" name="Google Shape;170;p18"/>
          <p:cNvSpPr txBox="1"/>
          <p:nvPr>
            <p:ph type="title"/>
          </p:nvPr>
        </p:nvSpPr>
        <p:spPr>
          <a:xfrm>
            <a:off x="261600" y="274400"/>
            <a:ext cx="7505700" cy="7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Marco </a:t>
            </a:r>
            <a:r>
              <a:rPr lang="es"/>
              <a:t>teórico</a:t>
            </a:r>
            <a:r>
              <a:rPr lang="es"/>
              <a:t> </a:t>
            </a:r>
            <a:endParaRPr/>
          </a:p>
        </p:txBody>
      </p:sp>
      <p:pic>
        <p:nvPicPr>
          <p:cNvPr id="171" name="Google Shape;171;p18"/>
          <p:cNvPicPr preferRelativeResize="0"/>
          <p:nvPr/>
        </p:nvPicPr>
        <p:blipFill>
          <a:blip r:embed="rId1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 type="body"/>
          </p:nvPr>
        </p:nvSpPr>
        <p:spPr>
          <a:xfrm>
            <a:off x="412850" y="983900"/>
            <a:ext cx="8337300" cy="30150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Clr>
                <a:srgbClr val="000000"/>
              </a:buClr>
              <a:buSzPts val="523"/>
              <a:buFont typeface="Arial"/>
              <a:buNone/>
            </a:pPr>
            <a:r>
              <a:rPr b="1" lang="es" sz="900">
                <a:solidFill>
                  <a:srgbClr val="000000"/>
                </a:solidFill>
              </a:rPr>
              <a:t>Indicador Económico</a:t>
            </a:r>
            <a:r>
              <a:rPr lang="es" sz="900">
                <a:solidFill>
                  <a:srgbClr val="000000"/>
                </a:solidFill>
              </a:rPr>
              <a:t>: tipo de dato económico o una serie de datos que permiten reflejar el análisis económico, de rendimiento tanto pasado como presente y ayuda sobre las decisiones tomadas a un futuro respecto a esto.  Esto podría ser englobado de acuerdo a las necesidades de la actividad económica nacional como global.</a:t>
            </a:r>
            <a:endParaRPr b="1"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t/>
            </a:r>
            <a:endParaRPr b="1"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rPr b="1" lang="es" sz="900">
                <a:solidFill>
                  <a:srgbClr val="000000"/>
                </a:solidFill>
              </a:rPr>
              <a:t>IPSA: </a:t>
            </a:r>
            <a:r>
              <a:rPr lang="es" sz="900">
                <a:solidFill>
                  <a:srgbClr val="000000"/>
                </a:solidFill>
              </a:rPr>
              <a:t>Según el Ministerio de Hacienda de Chile; el Índice de Precios Selectivo de Acciones mide las variaciones de precios de 40 sociedades con mayor presencia bursátil en la Bolsa de Comercio de Santiago. La selección de sociedades se efectúa trimestralmente en los meses de marzo, junio, septiembre y diciembre de cada año.</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t/>
            </a:r>
            <a:endParaRPr b="1"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rPr b="1" lang="es" sz="900">
                <a:solidFill>
                  <a:srgbClr val="000000"/>
                </a:solidFill>
              </a:rPr>
              <a:t>TPM: </a:t>
            </a:r>
            <a:r>
              <a:rPr lang="es" sz="900">
                <a:solidFill>
                  <a:srgbClr val="000000"/>
                </a:solidFill>
              </a:rPr>
              <a:t>Es uno de los principales instrumentos de la política monetaria, se realizan reuniones para comunicar que sucederá con la inflación en un rango de dos años. Esta tasa es la que determina los préstamos interbancarios a un día. “La política monetaria que sigue el BCCh tiene la particularidad de que opera controlando directamente tasas reales. A diferencia de otros países, en que la política se basa en fijar tasas nominales, en Chile se manejan tasas reajustables, las cuales son similares a las tasas reales ex – post en horizonte de mediano plazo, por ejemplo, un año. Esto hace que los efectos de la política sean bastante desconocidos ya que las experiencias y estudios extranjeros no son directamente aplicables a nuestra realidad”. (Valdés, 1997). “Chile tiene un importante mercado de renta fija reajustable, lo que permite estimar el impacto de una sorpresa monetaria no sólo sobre la curva de rendimiento nominal sino también sobre la curva real. Hasta ahora, la literatura internacional se ha concentrado exclusivamente en tasas de interés determinadas por las tasas de interés reales. Así, estudiar el impacto de innovaciones monetarias sobre tasas reales puede ayudar a evaluar mejor la efectividad de la política monetaria”. (Larraín, 2007). “Sobre este particular, es necesario también tener presente que el Banco Central de Chile tiene un objetivo monetario explícito, reflejado en el cumplimiento de una meta de inflación expresamente declarada, y los fundamentos de sus medidas de política son exhaustiva y ampliamente difundidos. En este contexto, las intenciones de las decisiones de política monetaria debieran dejar un escaso margen para la sorpresa, y ser si no del todo, altamente predecibles por los agentes económicos”. (Acuña &amp; Pinto, 2012).</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rPr b="1" lang="es" sz="900">
                <a:solidFill>
                  <a:srgbClr val="000000"/>
                </a:solidFill>
              </a:rPr>
              <a:t>IPC: </a:t>
            </a:r>
            <a:r>
              <a:rPr lang="es" sz="900">
                <a:solidFill>
                  <a:srgbClr val="000000"/>
                </a:solidFill>
              </a:rPr>
              <a:t>Indicador económico que mide la variación de los precios mensualmente de una canasta de bienes y servicios que representan el consumo de los hogares del país. Este indicador permite medir y analizar los diferentes cambios dentro de una economía. La canasta proviene de la Encuesta de Presupuestos Familiares (EPF), la cual indica el gasto a nivel desagregado que consumen las familias entre bienes y servicios. “No sólo se han estudiado medidas convencionales como el Índice de Precios al Consumidor (IPC) para construir la inflación. Analizan el uso del IPC SAE, una medida de inflación que extrae los precios de los alimentos y energía dada su naturaleza más volátil, para predecir la medida de inflación general en ocho economías emergentes”. (Leal, Molina, &amp; Zilberman, 2020).</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rPr lang="es" sz="900">
                <a:solidFill>
                  <a:srgbClr val="000000"/>
                </a:solidFill>
              </a:rPr>
              <a:t>Además, según definición del Banco Central de Chile, los tipos de cambio y paridades corresponden a la relación de intercambio que existe entre dos monedas extranjeras. Los tipos de cambio se refieren a la cantidad de pesos chilenos por una unidad de moneda extranjera. Los que forman parte e influyen en el IPC.</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t/>
            </a:r>
            <a:endParaRPr sz="900">
              <a:solidFill>
                <a:srgbClr val="000000"/>
              </a:solidFill>
            </a:endParaRPr>
          </a:p>
          <a:p>
            <a:pPr indent="0" lvl="0" marL="0" rtl="0" algn="just">
              <a:lnSpc>
                <a:spcPct val="80000"/>
              </a:lnSpc>
              <a:spcBef>
                <a:spcPts val="0"/>
              </a:spcBef>
              <a:spcAft>
                <a:spcPts val="0"/>
              </a:spcAft>
              <a:buClr>
                <a:srgbClr val="000000"/>
              </a:buClr>
              <a:buSzPts val="523"/>
              <a:buFont typeface="Arial"/>
              <a:buNone/>
            </a:pPr>
            <a:r>
              <a:rPr b="1" lang="es" sz="900">
                <a:solidFill>
                  <a:srgbClr val="000000"/>
                </a:solidFill>
              </a:rPr>
              <a:t>IMACEC: </a:t>
            </a:r>
            <a:r>
              <a:rPr lang="es" sz="900">
                <a:solidFill>
                  <a:srgbClr val="000000"/>
                </a:solidFill>
              </a:rPr>
              <a:t>Es un indicador que resume la actividad económica de los diferentes sectores en un determinado periodo de tiempo (mes), a precios del año anterior, la variación interanual se presume como una estimación de lo que será el PIB aproximado. “El Imacec, en términos de los enfoques y experiencia internacional, es un indicador sintético de la producción mensual del conjunto de las actividades económicas a precios constantes, que se estima empleando enfoques contables. Dado lo anterior, el indicador posee las siguientes propiedades: A) No se puede interpretar como una medición del nivel del PIB ya que no existe información sobre consumo intermedio para estimar el valor agregado en el corto plazo. No obstante, los cambios en el indicador sintético son una variable proxy de las variaciones del PIB si se admite que la relación valor agregado a producción no varía en el trimestre. B) Los datos primarios con que se construye el Imacec sólo entregan información indirecta sobre la evolución de la producción, por lo cual el indicador así calculado, adquiere sentido y representatividad si es utilizado en forma agregada y no desagregada por componentes.</a:t>
            </a:r>
            <a:endParaRPr sz="900">
              <a:solidFill>
                <a:srgbClr val="000000"/>
              </a:solidFill>
            </a:endParaRPr>
          </a:p>
        </p:txBody>
      </p:sp>
      <p:sp>
        <p:nvSpPr>
          <p:cNvPr id="177" name="Google Shape;177;p19"/>
          <p:cNvSpPr txBox="1"/>
          <p:nvPr>
            <p:ph type="title"/>
          </p:nvPr>
        </p:nvSpPr>
        <p:spPr>
          <a:xfrm>
            <a:off x="412850" y="274400"/>
            <a:ext cx="7505700" cy="7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Marco teórico </a:t>
            </a:r>
            <a:endParaRPr/>
          </a:p>
        </p:txBody>
      </p:sp>
      <p:pic>
        <p:nvPicPr>
          <p:cNvPr id="178" name="Google Shape;178;p19"/>
          <p:cNvPicPr preferRelativeResize="0"/>
          <p:nvPr/>
        </p:nvPicPr>
        <p:blipFill>
          <a:blip r:embed="rId3">
            <a:alphaModFix/>
          </a:blip>
          <a:stretch>
            <a:fillRect/>
          </a:stretch>
        </p:blipFill>
        <p:spPr>
          <a:xfrm>
            <a:off x="8200455" y="219525"/>
            <a:ext cx="728300" cy="72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 type="body"/>
          </p:nvPr>
        </p:nvSpPr>
        <p:spPr>
          <a:xfrm>
            <a:off x="433875" y="1123850"/>
            <a:ext cx="8419800" cy="3717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b="1" lang="es" sz="1162" u="sng">
                <a:solidFill>
                  <a:srgbClr val="000000"/>
                </a:solidFill>
              </a:rPr>
              <a:t>Variable Dependiente</a:t>
            </a:r>
            <a:endParaRPr b="1" sz="1162" u="sng">
              <a:solidFill>
                <a:srgbClr val="000000"/>
              </a:solidFill>
            </a:endParaRPr>
          </a:p>
          <a:p>
            <a:pPr indent="-290115" lvl="0" marL="457200" rtl="0" algn="just">
              <a:lnSpc>
                <a:spcPct val="95000"/>
              </a:lnSpc>
              <a:spcBef>
                <a:spcPts val="1200"/>
              </a:spcBef>
              <a:spcAft>
                <a:spcPts val="0"/>
              </a:spcAft>
              <a:buClr>
                <a:srgbClr val="000000"/>
              </a:buClr>
              <a:buSzPts val="969"/>
              <a:buFont typeface="Arial"/>
              <a:buChar char="❖"/>
            </a:pPr>
            <a:r>
              <a:rPr b="1" lang="es" sz="968">
                <a:solidFill>
                  <a:srgbClr val="000000"/>
                </a:solidFill>
              </a:rPr>
              <a:t>IPSA:</a:t>
            </a:r>
            <a:r>
              <a:rPr lang="es" sz="968">
                <a:solidFill>
                  <a:srgbClr val="000000"/>
                </a:solidFill>
              </a:rPr>
              <a:t> Índice cuenta con</a:t>
            </a:r>
            <a:r>
              <a:rPr lang="es" sz="968">
                <a:solidFill>
                  <a:srgbClr val="000000"/>
                </a:solidFill>
              </a:rPr>
              <a:t> una gran aversión por los activos. Se ve directamente afectado por el escenario político y su incertidumbre.</a:t>
            </a:r>
            <a:br>
              <a:rPr lang="es" sz="968">
                <a:solidFill>
                  <a:srgbClr val="000000"/>
                </a:solidFill>
              </a:rPr>
            </a:br>
            <a:r>
              <a:rPr lang="es" sz="968">
                <a:solidFill>
                  <a:srgbClr val="000000"/>
                </a:solidFill>
              </a:rPr>
              <a:t>- Es la ponderación de cada una de las acciones dentro del mercado bursátil.</a:t>
            </a:r>
            <a:br>
              <a:rPr lang="es" sz="968">
                <a:solidFill>
                  <a:srgbClr val="000000"/>
                </a:solidFill>
              </a:rPr>
            </a:br>
            <a:r>
              <a:rPr lang="es" sz="968">
                <a:solidFill>
                  <a:srgbClr val="000000"/>
                </a:solidFill>
              </a:rPr>
              <a:t>- Factores relevantes: A) Presencia (</a:t>
            </a:r>
            <a:r>
              <a:rPr lang="es" sz="968">
                <a:solidFill>
                  <a:srgbClr val="000000"/>
                </a:solidFill>
              </a:rPr>
              <a:t>cuantas veces se transó la acción en el mes. B)</a:t>
            </a:r>
            <a:r>
              <a:rPr lang="es" sz="968">
                <a:solidFill>
                  <a:srgbClr val="000000"/>
                </a:solidFill>
              </a:rPr>
              <a:t> Rotación: Compara las acciones transadas y las presentes en el mercado.</a:t>
            </a:r>
            <a:br>
              <a:rPr lang="es" sz="968">
                <a:solidFill>
                  <a:srgbClr val="000000"/>
                </a:solidFill>
              </a:rPr>
            </a:br>
            <a:r>
              <a:rPr lang="es" sz="968">
                <a:solidFill>
                  <a:srgbClr val="000000"/>
                </a:solidFill>
              </a:rPr>
              <a:t>- Factores que impactan en el alza o baja del IPSA:</a:t>
            </a:r>
            <a:endParaRPr sz="968">
              <a:solidFill>
                <a:srgbClr val="000000"/>
              </a:solidFill>
            </a:endParaRPr>
          </a:p>
          <a:p>
            <a:pPr indent="-228600" lvl="0" marL="457200" rtl="0" algn="l">
              <a:lnSpc>
                <a:spcPct val="95000"/>
              </a:lnSpc>
              <a:spcBef>
                <a:spcPts val="0"/>
              </a:spcBef>
              <a:spcAft>
                <a:spcPts val="0"/>
              </a:spcAft>
              <a:buSzPts val="852"/>
              <a:buNone/>
            </a:pPr>
            <a:r>
              <a:rPr lang="es" sz="968">
                <a:solidFill>
                  <a:srgbClr val="000000"/>
                </a:solidFill>
              </a:rPr>
              <a:t>●       Los retiros de los fondos de pensiones (10%).</a:t>
            </a:r>
            <a:endParaRPr sz="968">
              <a:solidFill>
                <a:srgbClr val="000000"/>
              </a:solidFill>
            </a:endParaRPr>
          </a:p>
          <a:p>
            <a:pPr indent="-228600" lvl="0" marL="457200" rtl="0" algn="l">
              <a:lnSpc>
                <a:spcPct val="95000"/>
              </a:lnSpc>
              <a:spcBef>
                <a:spcPts val="0"/>
              </a:spcBef>
              <a:spcAft>
                <a:spcPts val="0"/>
              </a:spcAft>
              <a:buSzPts val="852"/>
              <a:buNone/>
            </a:pPr>
            <a:r>
              <a:rPr lang="es" sz="968">
                <a:solidFill>
                  <a:srgbClr val="000000"/>
                </a:solidFill>
              </a:rPr>
              <a:t>●       Aumento de interés en activos de mayor riesgo.</a:t>
            </a:r>
            <a:endParaRPr sz="968">
              <a:solidFill>
                <a:srgbClr val="000000"/>
              </a:solidFill>
            </a:endParaRPr>
          </a:p>
          <a:p>
            <a:pPr indent="-228600" lvl="0" marL="457200" rtl="0" algn="l">
              <a:lnSpc>
                <a:spcPct val="95000"/>
              </a:lnSpc>
              <a:spcBef>
                <a:spcPts val="0"/>
              </a:spcBef>
              <a:spcAft>
                <a:spcPts val="0"/>
              </a:spcAft>
              <a:buSzPts val="852"/>
              <a:buNone/>
            </a:pPr>
            <a:r>
              <a:rPr lang="es" sz="968">
                <a:solidFill>
                  <a:srgbClr val="000000"/>
                </a:solidFill>
              </a:rPr>
              <a:t>●       Variación Cobre.</a:t>
            </a:r>
            <a:endParaRPr sz="968">
              <a:solidFill>
                <a:srgbClr val="000000"/>
              </a:solidFill>
            </a:endParaRPr>
          </a:p>
          <a:p>
            <a:pPr indent="0" lvl="0" marL="0" rtl="0" algn="l">
              <a:lnSpc>
                <a:spcPct val="95000"/>
              </a:lnSpc>
              <a:spcBef>
                <a:spcPts val="0"/>
              </a:spcBef>
              <a:spcAft>
                <a:spcPts val="0"/>
              </a:spcAft>
              <a:buSzPts val="852"/>
              <a:buNone/>
            </a:pPr>
            <a:r>
              <a:t/>
            </a:r>
            <a:endParaRPr sz="852">
              <a:solidFill>
                <a:srgbClr val="000000"/>
              </a:solidFill>
            </a:endParaRPr>
          </a:p>
          <a:p>
            <a:pPr indent="0" lvl="0" marL="0" rtl="0" algn="l">
              <a:lnSpc>
                <a:spcPct val="95000"/>
              </a:lnSpc>
              <a:spcBef>
                <a:spcPts val="0"/>
              </a:spcBef>
              <a:spcAft>
                <a:spcPts val="0"/>
              </a:spcAft>
              <a:buSzPts val="852"/>
              <a:buNone/>
            </a:pPr>
            <a:r>
              <a:rPr b="1" lang="es" sz="1162" u="sng">
                <a:solidFill>
                  <a:srgbClr val="000000"/>
                </a:solidFill>
              </a:rPr>
              <a:t>Variables Independientes </a:t>
            </a:r>
            <a:endParaRPr b="1" sz="1162" u="sng">
              <a:solidFill>
                <a:srgbClr val="000000"/>
              </a:solidFill>
            </a:endParaRPr>
          </a:p>
          <a:p>
            <a:pPr indent="-290115" lvl="0" marL="457200" rtl="0" algn="just">
              <a:lnSpc>
                <a:spcPct val="95000"/>
              </a:lnSpc>
              <a:spcBef>
                <a:spcPts val="1200"/>
              </a:spcBef>
              <a:spcAft>
                <a:spcPts val="0"/>
              </a:spcAft>
              <a:buClr>
                <a:srgbClr val="000000"/>
              </a:buClr>
              <a:buSzPts val="969"/>
              <a:buFont typeface="Arial"/>
              <a:buChar char="❖"/>
            </a:pPr>
            <a:r>
              <a:rPr b="1" lang="es" sz="968">
                <a:solidFill>
                  <a:srgbClr val="000000"/>
                </a:solidFill>
                <a:highlight>
                  <a:srgbClr val="FFFFFF"/>
                </a:highlight>
              </a:rPr>
              <a:t>TPM: </a:t>
            </a:r>
            <a:r>
              <a:rPr lang="es" sz="968">
                <a:solidFill>
                  <a:srgbClr val="000000"/>
                </a:solidFill>
                <a:highlight>
                  <a:srgbClr val="FFFFFF"/>
                </a:highlight>
              </a:rPr>
              <a:t>Variable Cuantitativa.</a:t>
            </a:r>
            <a:br>
              <a:rPr lang="es" sz="968">
                <a:solidFill>
                  <a:srgbClr val="000000"/>
                </a:solidFill>
                <a:highlight>
                  <a:srgbClr val="FFFFFF"/>
                </a:highlight>
              </a:rPr>
            </a:br>
            <a:r>
              <a:rPr lang="es" sz="968">
                <a:solidFill>
                  <a:srgbClr val="000000"/>
                </a:solidFill>
                <a:highlight>
                  <a:srgbClr val="FFFFFF"/>
                </a:highlight>
              </a:rPr>
              <a:t>- Usada por el Banco Central para indicar si se está frenando o reactivando la actividad económica.</a:t>
            </a:r>
            <a:br>
              <a:rPr lang="es" sz="968">
                <a:solidFill>
                  <a:srgbClr val="000000"/>
                </a:solidFill>
                <a:highlight>
                  <a:srgbClr val="FFFFFF"/>
                </a:highlight>
              </a:rPr>
            </a:br>
            <a:r>
              <a:rPr lang="es" sz="968">
                <a:solidFill>
                  <a:srgbClr val="000000"/>
                </a:solidFill>
                <a:highlight>
                  <a:srgbClr val="FFFFFF"/>
                </a:highlight>
              </a:rPr>
              <a:t>- Función principal: mantener la inflación en un rango establecido.</a:t>
            </a:r>
            <a:br>
              <a:rPr lang="es" sz="968">
                <a:solidFill>
                  <a:srgbClr val="000000"/>
                </a:solidFill>
                <a:highlight>
                  <a:srgbClr val="FFFFFF"/>
                </a:highlight>
              </a:rPr>
            </a:br>
            <a:r>
              <a:rPr lang="es" sz="968">
                <a:solidFill>
                  <a:srgbClr val="000000"/>
                </a:solidFill>
                <a:highlight>
                  <a:srgbClr val="FFFFFF"/>
                </a:highlight>
              </a:rPr>
              <a:t>- Determina las consecuencias del crecimiento, inflación, desempleo, entre otros.</a:t>
            </a:r>
            <a:endParaRPr sz="968">
              <a:solidFill>
                <a:srgbClr val="000000"/>
              </a:solidFill>
              <a:highlight>
                <a:srgbClr val="FFFFFF"/>
              </a:highlight>
            </a:endParaRPr>
          </a:p>
          <a:p>
            <a:pPr indent="-290115" lvl="0" marL="457200" rtl="0" algn="just">
              <a:lnSpc>
                <a:spcPct val="95000"/>
              </a:lnSpc>
              <a:spcBef>
                <a:spcPts val="0"/>
              </a:spcBef>
              <a:spcAft>
                <a:spcPts val="0"/>
              </a:spcAft>
              <a:buClr>
                <a:srgbClr val="000000"/>
              </a:buClr>
              <a:buSzPts val="969"/>
              <a:buFont typeface="Arial"/>
              <a:buChar char="❖"/>
            </a:pPr>
            <a:r>
              <a:rPr b="1" lang="es" sz="968">
                <a:solidFill>
                  <a:srgbClr val="000000"/>
                </a:solidFill>
                <a:highlight>
                  <a:srgbClr val="FFFFFF"/>
                </a:highlight>
              </a:rPr>
              <a:t>IPC: </a:t>
            </a:r>
            <a:r>
              <a:rPr lang="es" sz="968">
                <a:solidFill>
                  <a:srgbClr val="000000"/>
                </a:solidFill>
                <a:highlight>
                  <a:srgbClr val="FFFFFF"/>
                </a:highlight>
              </a:rPr>
              <a:t>Variable cuantitativa.</a:t>
            </a:r>
            <a:br>
              <a:rPr lang="es" sz="968">
                <a:solidFill>
                  <a:srgbClr val="000000"/>
                </a:solidFill>
                <a:highlight>
                  <a:srgbClr val="FFFFFF"/>
                </a:highlight>
              </a:rPr>
            </a:br>
            <a:r>
              <a:rPr lang="es" sz="968">
                <a:solidFill>
                  <a:srgbClr val="000000"/>
                </a:solidFill>
                <a:highlight>
                  <a:srgbClr val="FFFFFF"/>
                </a:highlight>
              </a:rPr>
              <a:t>- Mide las variaciones de la canasta de bienes y servicios.</a:t>
            </a:r>
            <a:endParaRPr sz="968">
              <a:solidFill>
                <a:srgbClr val="000000"/>
              </a:solidFill>
              <a:highlight>
                <a:srgbClr val="FFFFFF"/>
              </a:highlight>
            </a:endParaRPr>
          </a:p>
          <a:p>
            <a:pPr indent="-290115" lvl="0" marL="457200" rtl="0" algn="just">
              <a:lnSpc>
                <a:spcPct val="95000"/>
              </a:lnSpc>
              <a:spcBef>
                <a:spcPts val="0"/>
              </a:spcBef>
              <a:spcAft>
                <a:spcPts val="0"/>
              </a:spcAft>
              <a:buClr>
                <a:srgbClr val="000000"/>
              </a:buClr>
              <a:buSzPts val="969"/>
              <a:buFont typeface="Arial"/>
              <a:buChar char="❖"/>
            </a:pPr>
            <a:r>
              <a:rPr b="1" lang="es" sz="968">
                <a:solidFill>
                  <a:srgbClr val="000000"/>
                </a:solidFill>
                <a:highlight>
                  <a:srgbClr val="FFFFFF"/>
                </a:highlight>
              </a:rPr>
              <a:t>IMACEC: </a:t>
            </a:r>
            <a:r>
              <a:rPr lang="es" sz="968">
                <a:solidFill>
                  <a:srgbClr val="000000"/>
                </a:solidFill>
                <a:highlight>
                  <a:srgbClr val="FFFFFF"/>
                </a:highlight>
              </a:rPr>
              <a:t>Variable cuantitativa.</a:t>
            </a:r>
            <a:br>
              <a:rPr lang="es" sz="968">
                <a:solidFill>
                  <a:srgbClr val="000000"/>
                </a:solidFill>
                <a:highlight>
                  <a:srgbClr val="FFFFFF"/>
                </a:highlight>
              </a:rPr>
            </a:br>
            <a:r>
              <a:rPr lang="es" sz="968">
                <a:solidFill>
                  <a:srgbClr val="000000"/>
                </a:solidFill>
                <a:highlight>
                  <a:srgbClr val="FFFFFF"/>
                </a:highlight>
              </a:rPr>
              <a:t>- Se basa en diversos indicadores de oferta que son ponderados en las participaciones económicas correspondientes al PIB del periodo anterior.</a:t>
            </a:r>
            <a:br>
              <a:rPr lang="es" sz="968">
                <a:solidFill>
                  <a:srgbClr val="000000"/>
                </a:solidFill>
                <a:highlight>
                  <a:srgbClr val="FFFFFF"/>
                </a:highlight>
              </a:rPr>
            </a:br>
            <a:r>
              <a:rPr lang="es" sz="968">
                <a:solidFill>
                  <a:srgbClr val="000000"/>
                </a:solidFill>
                <a:highlight>
                  <a:srgbClr val="FFFFFF"/>
                </a:highlight>
              </a:rPr>
              <a:t>- Herramienta de análisis a corto plazo para ver la evolución de la economía.</a:t>
            </a:r>
            <a:br>
              <a:rPr lang="es" sz="968">
                <a:solidFill>
                  <a:srgbClr val="000000"/>
                </a:solidFill>
                <a:highlight>
                  <a:srgbClr val="FFFFFF"/>
                </a:highlight>
              </a:rPr>
            </a:br>
            <a:r>
              <a:rPr lang="es" sz="968">
                <a:solidFill>
                  <a:srgbClr val="000000"/>
                </a:solidFill>
                <a:highlight>
                  <a:srgbClr val="FFFFFF"/>
                </a:highlight>
              </a:rPr>
              <a:t>- Relación directa entre el índice y la economía, dado que, si crece la actividad económica, aumenta la producción, se contrata más personal y, por ende, mejora la economía del país (termómetro de la economía).</a:t>
            </a:r>
            <a:endParaRPr sz="968">
              <a:solidFill>
                <a:srgbClr val="000000"/>
              </a:solidFill>
            </a:endParaRPr>
          </a:p>
        </p:txBody>
      </p:sp>
      <p:pic>
        <p:nvPicPr>
          <p:cNvPr id="184" name="Google Shape;184;p20"/>
          <p:cNvPicPr preferRelativeResize="0"/>
          <p:nvPr/>
        </p:nvPicPr>
        <p:blipFill>
          <a:blip r:embed="rId3">
            <a:alphaModFix/>
          </a:blip>
          <a:stretch>
            <a:fillRect/>
          </a:stretch>
        </p:blipFill>
        <p:spPr>
          <a:xfrm>
            <a:off x="8200455" y="219525"/>
            <a:ext cx="728300" cy="728300"/>
          </a:xfrm>
          <a:prstGeom prst="rect">
            <a:avLst/>
          </a:prstGeom>
          <a:noFill/>
          <a:ln>
            <a:noFill/>
          </a:ln>
        </p:spPr>
      </p:pic>
      <p:sp>
        <p:nvSpPr>
          <p:cNvPr id="185" name="Google Shape;185;p20"/>
          <p:cNvSpPr txBox="1"/>
          <p:nvPr>
            <p:ph type="title"/>
          </p:nvPr>
        </p:nvSpPr>
        <p:spPr>
          <a:xfrm>
            <a:off x="433875" y="364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descriptivo de las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433875" y="21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descriptivo de las variables</a:t>
            </a:r>
            <a:endParaRPr/>
          </a:p>
        </p:txBody>
      </p:sp>
      <p:pic>
        <p:nvPicPr>
          <p:cNvPr id="191" name="Google Shape;191;p21"/>
          <p:cNvPicPr preferRelativeResize="0"/>
          <p:nvPr/>
        </p:nvPicPr>
        <p:blipFill>
          <a:blip r:embed="rId3">
            <a:alphaModFix/>
          </a:blip>
          <a:stretch>
            <a:fillRect/>
          </a:stretch>
        </p:blipFill>
        <p:spPr>
          <a:xfrm>
            <a:off x="8200455" y="219525"/>
            <a:ext cx="728300" cy="728300"/>
          </a:xfrm>
          <a:prstGeom prst="rect">
            <a:avLst/>
          </a:prstGeom>
          <a:noFill/>
          <a:ln>
            <a:noFill/>
          </a:ln>
        </p:spPr>
      </p:pic>
      <p:sp>
        <p:nvSpPr>
          <p:cNvPr id="192" name="Google Shape;192;p21"/>
          <p:cNvSpPr txBox="1"/>
          <p:nvPr>
            <p:ph idx="1" type="body"/>
          </p:nvPr>
        </p:nvSpPr>
        <p:spPr>
          <a:xfrm>
            <a:off x="433875" y="774450"/>
            <a:ext cx="8419800" cy="3893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s" sz="800" u="sng">
                <a:solidFill>
                  <a:srgbClr val="000000"/>
                </a:solidFill>
              </a:rPr>
              <a:t>Otras Variables:</a:t>
            </a:r>
            <a:r>
              <a:rPr b="1" lang="es" sz="800" u="sng">
                <a:solidFill>
                  <a:srgbClr val="000000"/>
                </a:solidFill>
              </a:rPr>
              <a:t> </a:t>
            </a:r>
            <a:br>
              <a:rPr b="1" lang="es" sz="800">
                <a:solidFill>
                  <a:srgbClr val="000000"/>
                </a:solidFill>
              </a:rPr>
            </a:br>
            <a:br>
              <a:rPr b="1" lang="es" sz="800">
                <a:solidFill>
                  <a:srgbClr val="000000"/>
                </a:solidFill>
              </a:rPr>
            </a:br>
            <a:r>
              <a:rPr b="1" lang="es" sz="800">
                <a:solidFill>
                  <a:srgbClr val="000000"/>
                </a:solidFill>
              </a:rPr>
              <a:t>Actividad Económica</a:t>
            </a:r>
            <a:r>
              <a:rPr lang="es" sz="800">
                <a:solidFill>
                  <a:srgbClr val="000000"/>
                </a:solidFill>
              </a:rPr>
              <a:t>: Corresponde a cualquier actividad relacionada con la producción, el intercambio y el consumo de bienes o servicios e incluso información. Nuestro país es una de las economías con más crecimiento dentro América Latina. Aunque la economía chilena ha sido  afectada considerablemente con la pandemia, lo que puede derribar  todo lo logrado en la última década.</a:t>
            </a:r>
            <a:br>
              <a:rPr lang="es" sz="800">
                <a:solidFill>
                  <a:srgbClr val="000000"/>
                </a:solidFill>
              </a:rPr>
            </a:br>
            <a:r>
              <a:rPr b="1" lang="es" sz="800">
                <a:solidFill>
                  <a:srgbClr val="000000"/>
                </a:solidFill>
              </a:rPr>
              <a:t>PIB:</a:t>
            </a:r>
            <a:r>
              <a:rPr lang="es" sz="800">
                <a:solidFill>
                  <a:srgbClr val="000000"/>
                </a:solidFill>
              </a:rPr>
              <a:t> Corresponde al Producto Interno Bruto, el cual es un indicador que mide el total de la producción de bienes y servicios finales de un país dentro de un determinado período de tiempo. </a:t>
            </a:r>
            <a:br>
              <a:rPr lang="es" sz="800">
                <a:solidFill>
                  <a:srgbClr val="000000"/>
                </a:solidFill>
              </a:rPr>
            </a:br>
            <a:r>
              <a:rPr b="1" lang="es" sz="800">
                <a:solidFill>
                  <a:srgbClr val="000000"/>
                </a:solidFill>
              </a:rPr>
              <a:t>Desempleo:</a:t>
            </a:r>
            <a:r>
              <a:rPr lang="es" sz="800">
                <a:solidFill>
                  <a:srgbClr val="000000"/>
                </a:solidFill>
              </a:rPr>
              <a:t> Variable </a:t>
            </a:r>
            <a:r>
              <a:rPr lang="es" sz="800">
                <a:solidFill>
                  <a:srgbClr val="000000"/>
                </a:solidFill>
              </a:rPr>
              <a:t>evidencia que si la</a:t>
            </a:r>
            <a:r>
              <a:rPr lang="es" sz="800">
                <a:solidFill>
                  <a:srgbClr val="000000"/>
                </a:solidFill>
              </a:rPr>
              <a:t> tasa de desocupados aumenta, la probabilidad de crecimiento de la economía disminuye considerablemente. Esto se pudo apreciar claramente con la crisis mundial vivida desde inicios del año pasado, la cual dejó a muchos afectados..</a:t>
            </a:r>
            <a:br>
              <a:rPr lang="es" sz="800">
                <a:solidFill>
                  <a:srgbClr val="000000"/>
                </a:solidFill>
              </a:rPr>
            </a:br>
            <a:r>
              <a:rPr b="1" lang="es" sz="800">
                <a:solidFill>
                  <a:srgbClr val="000000"/>
                </a:solidFill>
              </a:rPr>
              <a:t>Inflació</a:t>
            </a:r>
            <a:r>
              <a:rPr lang="es" sz="800">
                <a:solidFill>
                  <a:srgbClr val="000000"/>
                </a:solidFill>
              </a:rPr>
              <a:t>n: Aumento en los precios de los bienes y servicios dentro de un periodo de tiempo en la economía. La entidad encargada de analizar y mantener la inflación estable, la cual está en torno al 7% en 2021 y se estima que cerrará en 11% al 2022,  es el Banco Central mediante acciones de política monetaria, las cuales se publican cada trimestre de todos los años.</a:t>
            </a:r>
            <a:br>
              <a:rPr lang="es" sz="800">
                <a:solidFill>
                  <a:srgbClr val="000000"/>
                </a:solidFill>
              </a:rPr>
            </a:br>
            <a:r>
              <a:rPr b="1" lang="es" sz="800">
                <a:solidFill>
                  <a:srgbClr val="000000"/>
                </a:solidFill>
              </a:rPr>
              <a:t>Recesión:</a:t>
            </a:r>
            <a:r>
              <a:rPr lang="es" sz="800">
                <a:solidFill>
                  <a:srgbClr val="000000"/>
                </a:solidFill>
              </a:rPr>
              <a:t> Es una caída significativa de la actividad económica que acontece en un número suficiente de meses, y que resulta visible en términos de producción, empleo, renta real, y otros indicadores. La recesión comienza cuando la economía alcanza su máximo y termina cuando alcanza su mínimo. Entre el mínimo y el máximo, la economía se halla en expansión.</a:t>
            </a:r>
            <a:br>
              <a:rPr lang="es" sz="800">
                <a:solidFill>
                  <a:srgbClr val="000000"/>
                </a:solidFill>
              </a:rPr>
            </a:br>
            <a:r>
              <a:rPr b="1" lang="es" sz="800">
                <a:solidFill>
                  <a:srgbClr val="000000"/>
                </a:solidFill>
              </a:rPr>
              <a:t>Poder adquisitivo:</a:t>
            </a:r>
            <a:r>
              <a:rPr lang="es" sz="800">
                <a:solidFill>
                  <a:srgbClr val="000000"/>
                </a:solidFill>
              </a:rPr>
              <a:t> Cantidad de bienes y servicios que se puede adquirir con cierta cantidad de dinero, también acorde a los precios del mercado. Este factor es importante dado que está estrechamente relacionado con la inflación.</a:t>
            </a:r>
            <a:br>
              <a:rPr lang="es" sz="800">
                <a:solidFill>
                  <a:srgbClr val="000000"/>
                </a:solidFill>
              </a:rPr>
            </a:br>
            <a:r>
              <a:rPr b="1" lang="es" sz="800">
                <a:solidFill>
                  <a:srgbClr val="000000"/>
                </a:solidFill>
              </a:rPr>
              <a:t>Indexación:</a:t>
            </a:r>
            <a:r>
              <a:rPr lang="es" sz="800">
                <a:solidFill>
                  <a:srgbClr val="000000"/>
                </a:solidFill>
              </a:rPr>
              <a:t> Grado de encadenamiento de los precios, cuando la inflación va al alza se utilizan mecanismos para que las unidades de poder adquisitivo se mantengan constantes. Los ajustes se pueden hacer de manera real y nominal, la primera va ligada más a los salarios reales, mientras que por otro lado la manera nominal mide los salarios nominales.</a:t>
            </a:r>
            <a:br>
              <a:rPr lang="es" sz="800">
                <a:solidFill>
                  <a:srgbClr val="000000"/>
                </a:solidFill>
              </a:rPr>
            </a:br>
            <a:r>
              <a:rPr b="1" lang="es" sz="800">
                <a:solidFill>
                  <a:srgbClr val="000000"/>
                </a:solidFill>
              </a:rPr>
              <a:t>Reajuste económico:</a:t>
            </a:r>
            <a:r>
              <a:rPr lang="es" sz="800">
                <a:solidFill>
                  <a:srgbClr val="000000"/>
                </a:solidFill>
              </a:rPr>
              <a:t> Se lleva a cabo cuando hay cambios en la inflación. Existen reajustes para: operaciones de crédito, la Unidad de Fomento (UF), la Unidad Tributaria Mensual (UTM) y la Unidad Tributaria Anual (UTA).</a:t>
            </a:r>
            <a:br>
              <a:rPr lang="es" sz="800">
                <a:solidFill>
                  <a:srgbClr val="000000"/>
                </a:solidFill>
              </a:rPr>
            </a:br>
            <a:r>
              <a:rPr b="1" lang="es" sz="800">
                <a:solidFill>
                  <a:srgbClr val="000000"/>
                </a:solidFill>
              </a:rPr>
              <a:t>Inversión:</a:t>
            </a:r>
            <a:r>
              <a:rPr lang="es" sz="800">
                <a:solidFill>
                  <a:srgbClr val="000000"/>
                </a:solidFill>
              </a:rPr>
              <a:t> Actividad que consiste en dedicar recursos con el objetivo de obtener un beneficio de cualquier tipo. Existen inversiones, a corto, mediano y largo plazo. Es un factor muy relevante para la economía el hecho de invertir, el crecimiento de esta se debe en gran medida a la TPM, ya que por ejemplo cuando la TPM tiende a la baja, resulta más atractivo invertir, sumado al incentivo por el sistema crediticio que ofrecen las entidades financieras.</a:t>
            </a:r>
            <a:br>
              <a:rPr lang="es" sz="800">
                <a:solidFill>
                  <a:srgbClr val="000000"/>
                </a:solidFill>
              </a:rPr>
            </a:br>
            <a:r>
              <a:rPr b="1" lang="es" sz="800">
                <a:solidFill>
                  <a:srgbClr val="000000"/>
                </a:solidFill>
              </a:rPr>
              <a:t>Consumo:</a:t>
            </a:r>
            <a:r>
              <a:rPr lang="es" sz="800">
                <a:solidFill>
                  <a:srgbClr val="000000"/>
                </a:solidFill>
              </a:rPr>
              <a:t> Acción de utilizar o gastar un producto, o más bien, un bien o un servicio para atender necesidades humanas tanto primarias como secundarias. </a:t>
            </a:r>
            <a:r>
              <a:rPr lang="es" sz="800">
                <a:solidFill>
                  <a:srgbClr val="000000"/>
                </a:solidFill>
              </a:rPr>
              <a:t>Forma parte del producto interno bruto.</a:t>
            </a:r>
            <a:r>
              <a:rPr lang="es" sz="800">
                <a:solidFill>
                  <a:srgbClr val="000000"/>
                </a:solidFill>
              </a:rPr>
              <a:t> En economía, se considera el consumo como la fase final del proceso productivo en la que se entrega el producto final, cuando el bien obtenido es capaz de servir de utilidad al consumidor.</a:t>
            </a:r>
            <a:br>
              <a:rPr lang="es" sz="800">
                <a:solidFill>
                  <a:srgbClr val="000000"/>
                </a:solidFill>
              </a:rPr>
            </a:br>
            <a:r>
              <a:rPr b="1" lang="es" sz="800">
                <a:solidFill>
                  <a:srgbClr val="000000"/>
                </a:solidFill>
              </a:rPr>
              <a:t>Tipo de cambio:</a:t>
            </a:r>
            <a:r>
              <a:rPr lang="es" sz="800">
                <a:solidFill>
                  <a:srgbClr val="000000"/>
                </a:solidFill>
              </a:rPr>
              <a:t> Se trata de la relación entre el valor de una moneda y otra, es decir, nos indica cuántas monedas de una divisa se necesitan para obtener una unidad de otra. En cada momento existe un tipo de cambio que se determina por la oferta y demanda de cada divisa, es decir, por medio del mercado de divisas.</a:t>
            </a:r>
            <a:br>
              <a:rPr lang="es" sz="800">
                <a:solidFill>
                  <a:srgbClr val="000000"/>
                </a:solidFill>
              </a:rPr>
            </a:br>
            <a:r>
              <a:rPr b="1" lang="es" sz="800">
                <a:solidFill>
                  <a:srgbClr val="000000"/>
                </a:solidFill>
              </a:rPr>
              <a:t>Tipo de cambio nominal:</a:t>
            </a:r>
            <a:r>
              <a:rPr lang="es" sz="800">
                <a:solidFill>
                  <a:srgbClr val="000000"/>
                </a:solidFill>
              </a:rPr>
              <a:t> Es la cotización de una divisa frente a otra en los mercados financieros.</a:t>
            </a:r>
            <a:br>
              <a:rPr lang="es" sz="800">
                <a:solidFill>
                  <a:srgbClr val="000000"/>
                </a:solidFill>
              </a:rPr>
            </a:br>
            <a:r>
              <a:rPr b="1" lang="es" sz="800">
                <a:solidFill>
                  <a:srgbClr val="000000"/>
                </a:solidFill>
              </a:rPr>
              <a:t>Tipo de cambio real:</a:t>
            </a:r>
            <a:r>
              <a:rPr lang="es" sz="800">
                <a:solidFill>
                  <a:srgbClr val="000000"/>
                </a:solidFill>
              </a:rPr>
              <a:t> Es el poder adquisitivo de nuestra moneda en el extranjero.</a:t>
            </a:r>
            <a:br>
              <a:rPr lang="es" sz="800">
                <a:solidFill>
                  <a:srgbClr val="000000"/>
                </a:solidFill>
              </a:rPr>
            </a:br>
            <a:r>
              <a:rPr b="1" lang="es" sz="800">
                <a:solidFill>
                  <a:srgbClr val="000000"/>
                </a:solidFill>
              </a:rPr>
              <a:t>Tipo de cambio fijo:</a:t>
            </a:r>
            <a:r>
              <a:rPr lang="es" sz="800">
                <a:solidFill>
                  <a:srgbClr val="000000"/>
                </a:solidFill>
              </a:rPr>
              <a:t> El tipo de cambio fijo es un factor determinante en la economía puesto que el gobierno de un país establece el valor de su moneda nacional asociando el valor con el de la moneda de otro país.</a:t>
            </a:r>
            <a:endParaRPr sz="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