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71023FAA-5B78-4883-9D48-DCFFE420F3B8}">
  <a:tblStyle styleId="{71023FAA-5B78-4883-9D48-DCFFE420F3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-127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29" Type="http://schemas.microsoft.com/office/2016/11/relationships/changesInfo" Target="changesInfos/changesInfo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vasquez diaz" userId="6dadfc9536a3627d" providerId="LiveId" clId="{C8F1CB46-167D-4F5A-9209-DD827302C1BE}"/>
    <pc:docChg chg="custSel addSld delSld modSld sldOrd">
      <pc:chgData name="juan vasquez diaz" userId="6dadfc9536a3627d" providerId="LiveId" clId="{C8F1CB46-167D-4F5A-9209-DD827302C1BE}" dt="2021-01-07T20:32:57.717" v="410" actId="20578"/>
      <pc:docMkLst>
        <pc:docMk/>
      </pc:docMkLst>
      <pc:sldChg chg="modNotes">
        <pc:chgData name="juan vasquez diaz" userId="6dadfc9536a3627d" providerId="LiveId" clId="{C8F1CB46-167D-4F5A-9209-DD827302C1BE}" dt="2021-01-07T19:45:04.061" v="0"/>
        <pc:sldMkLst>
          <pc:docMk/>
          <pc:sldMk cId="0" sldId="256"/>
        </pc:sldMkLst>
      </pc:sldChg>
      <pc:sldChg chg="modNotes">
        <pc:chgData name="juan vasquez diaz" userId="6dadfc9536a3627d" providerId="LiveId" clId="{C8F1CB46-167D-4F5A-9209-DD827302C1BE}" dt="2021-01-07T19:45:04.061" v="0"/>
        <pc:sldMkLst>
          <pc:docMk/>
          <pc:sldMk cId="0" sldId="257"/>
        </pc:sldMkLst>
      </pc:sldChg>
      <pc:sldChg chg="modSp modNotes">
        <pc:chgData name="juan vasquez diaz" userId="6dadfc9536a3627d" providerId="LiveId" clId="{C8F1CB46-167D-4F5A-9209-DD827302C1BE}" dt="2021-01-07T19:45:07.495" v="1"/>
        <pc:sldMkLst>
          <pc:docMk/>
          <pc:sldMk cId="0" sldId="258"/>
        </pc:sldMkLst>
        <pc:spChg chg="mod">
          <ac:chgData name="juan vasquez diaz" userId="6dadfc9536a3627d" providerId="LiveId" clId="{C8F1CB46-167D-4F5A-9209-DD827302C1BE}" dt="2021-01-07T19:45:07.495" v="1"/>
          <ac:spMkLst>
            <pc:docMk/>
            <pc:sldMk cId="0" sldId="258"/>
            <ac:spMk id="166" creationId="{00000000-0000-0000-0000-000000000000}"/>
          </ac:spMkLst>
        </pc:spChg>
      </pc:sldChg>
      <pc:sldChg chg="modNotes">
        <pc:chgData name="juan vasquez diaz" userId="6dadfc9536a3627d" providerId="LiveId" clId="{C8F1CB46-167D-4F5A-9209-DD827302C1BE}" dt="2021-01-07T19:45:04.061" v="0"/>
        <pc:sldMkLst>
          <pc:docMk/>
          <pc:sldMk cId="0" sldId="259"/>
        </pc:sldMkLst>
      </pc:sldChg>
      <pc:sldChg chg="modSp mod modNotes">
        <pc:chgData name="juan vasquez diaz" userId="6dadfc9536a3627d" providerId="LiveId" clId="{C8F1CB46-167D-4F5A-9209-DD827302C1BE}" dt="2021-01-07T20:28:51.711" v="121" actId="13926"/>
        <pc:sldMkLst>
          <pc:docMk/>
          <pc:sldMk cId="0" sldId="260"/>
        </pc:sldMkLst>
        <pc:spChg chg="mod">
          <ac:chgData name="juan vasquez diaz" userId="6dadfc9536a3627d" providerId="LiveId" clId="{C8F1CB46-167D-4F5A-9209-DD827302C1BE}" dt="2021-01-07T20:28:51.711" v="121" actId="13926"/>
          <ac:spMkLst>
            <pc:docMk/>
            <pc:sldMk cId="0" sldId="260"/>
            <ac:spMk id="190" creationId="{00000000-0000-0000-0000-000000000000}"/>
          </ac:spMkLst>
        </pc:spChg>
        <pc:spChg chg="mod">
          <ac:chgData name="juan vasquez diaz" userId="6dadfc9536a3627d" providerId="LiveId" clId="{C8F1CB46-167D-4F5A-9209-DD827302C1BE}" dt="2021-01-07T20:28:21.068" v="120" actId="13926"/>
          <ac:spMkLst>
            <pc:docMk/>
            <pc:sldMk cId="0" sldId="260"/>
            <ac:spMk id="191" creationId="{00000000-0000-0000-0000-000000000000}"/>
          </ac:spMkLst>
        </pc:spChg>
      </pc:sldChg>
      <pc:sldChg chg="modSp mod modNotes">
        <pc:chgData name="juan vasquez diaz" userId="6dadfc9536a3627d" providerId="LiveId" clId="{C8F1CB46-167D-4F5A-9209-DD827302C1BE}" dt="2021-01-07T20:24:33.489" v="115" actId="13926"/>
        <pc:sldMkLst>
          <pc:docMk/>
          <pc:sldMk cId="0" sldId="261"/>
        </pc:sldMkLst>
        <pc:spChg chg="mod">
          <ac:chgData name="juan vasquez diaz" userId="6dadfc9536a3627d" providerId="LiveId" clId="{C8F1CB46-167D-4F5A-9209-DD827302C1BE}" dt="2021-01-07T19:45:07.495" v="1"/>
          <ac:spMkLst>
            <pc:docMk/>
            <pc:sldMk cId="0" sldId="261"/>
            <ac:spMk id="196" creationId="{00000000-0000-0000-0000-000000000000}"/>
          </ac:spMkLst>
        </pc:spChg>
        <pc:spChg chg="mod">
          <ac:chgData name="juan vasquez diaz" userId="6dadfc9536a3627d" providerId="LiveId" clId="{C8F1CB46-167D-4F5A-9209-DD827302C1BE}" dt="2021-01-07T20:24:33.489" v="115" actId="13926"/>
          <ac:spMkLst>
            <pc:docMk/>
            <pc:sldMk cId="0" sldId="261"/>
            <ac:spMk id="197" creationId="{00000000-0000-0000-0000-000000000000}"/>
          </ac:spMkLst>
        </pc:spChg>
      </pc:sldChg>
      <pc:sldChg chg="modSp mod modNotes">
        <pc:chgData name="juan vasquez diaz" userId="6dadfc9536a3627d" providerId="LiveId" clId="{C8F1CB46-167D-4F5A-9209-DD827302C1BE}" dt="2021-01-07T20:26:49.690" v="119" actId="13926"/>
        <pc:sldMkLst>
          <pc:docMk/>
          <pc:sldMk cId="0" sldId="262"/>
        </pc:sldMkLst>
        <pc:spChg chg="mod">
          <ac:chgData name="juan vasquez diaz" userId="6dadfc9536a3627d" providerId="LiveId" clId="{C8F1CB46-167D-4F5A-9209-DD827302C1BE}" dt="2021-01-07T19:45:07.495" v="1"/>
          <ac:spMkLst>
            <pc:docMk/>
            <pc:sldMk cId="0" sldId="262"/>
            <ac:spMk id="203" creationId="{00000000-0000-0000-0000-000000000000}"/>
          </ac:spMkLst>
        </pc:spChg>
        <pc:spChg chg="mod">
          <ac:chgData name="juan vasquez diaz" userId="6dadfc9536a3627d" providerId="LiveId" clId="{C8F1CB46-167D-4F5A-9209-DD827302C1BE}" dt="2021-01-07T20:26:49.690" v="119" actId="13926"/>
          <ac:spMkLst>
            <pc:docMk/>
            <pc:sldMk cId="0" sldId="262"/>
            <ac:spMk id="204" creationId="{00000000-0000-0000-0000-000000000000}"/>
          </ac:spMkLst>
        </pc:spChg>
      </pc:sldChg>
      <pc:sldChg chg="modSp modNotes">
        <pc:chgData name="juan vasquez diaz" userId="6dadfc9536a3627d" providerId="LiveId" clId="{C8F1CB46-167D-4F5A-9209-DD827302C1BE}" dt="2021-01-07T19:45:07.495" v="1"/>
        <pc:sldMkLst>
          <pc:docMk/>
          <pc:sldMk cId="0" sldId="263"/>
        </pc:sldMkLst>
        <pc:spChg chg="mod">
          <ac:chgData name="juan vasquez diaz" userId="6dadfc9536a3627d" providerId="LiveId" clId="{C8F1CB46-167D-4F5A-9209-DD827302C1BE}" dt="2021-01-07T19:45:07.495" v="1"/>
          <ac:spMkLst>
            <pc:docMk/>
            <pc:sldMk cId="0" sldId="263"/>
            <ac:spMk id="211" creationId="{00000000-0000-0000-0000-000000000000}"/>
          </ac:spMkLst>
        </pc:spChg>
        <pc:spChg chg="mod">
          <ac:chgData name="juan vasquez diaz" userId="6dadfc9536a3627d" providerId="LiveId" clId="{C8F1CB46-167D-4F5A-9209-DD827302C1BE}" dt="2021-01-07T19:45:07.495" v="1"/>
          <ac:spMkLst>
            <pc:docMk/>
            <pc:sldMk cId="0" sldId="263"/>
            <ac:spMk id="212" creationId="{00000000-0000-0000-0000-000000000000}"/>
          </ac:spMkLst>
        </pc:spChg>
      </pc:sldChg>
      <pc:sldChg chg="modNotes">
        <pc:chgData name="juan vasquez diaz" userId="6dadfc9536a3627d" providerId="LiveId" clId="{C8F1CB46-167D-4F5A-9209-DD827302C1BE}" dt="2021-01-07T19:45:04.061" v="0"/>
        <pc:sldMkLst>
          <pc:docMk/>
          <pc:sldMk cId="0" sldId="264"/>
        </pc:sldMkLst>
      </pc:sldChg>
      <pc:sldChg chg="modSp modNotes">
        <pc:chgData name="juan vasquez diaz" userId="6dadfc9536a3627d" providerId="LiveId" clId="{C8F1CB46-167D-4F5A-9209-DD827302C1BE}" dt="2021-01-07T19:45:07.495" v="1"/>
        <pc:sldMkLst>
          <pc:docMk/>
          <pc:sldMk cId="0" sldId="265"/>
        </pc:sldMkLst>
        <pc:spChg chg="mod">
          <ac:chgData name="juan vasquez diaz" userId="6dadfc9536a3627d" providerId="LiveId" clId="{C8F1CB46-167D-4F5A-9209-DD827302C1BE}" dt="2021-01-07T19:45:07.495" v="1"/>
          <ac:spMkLst>
            <pc:docMk/>
            <pc:sldMk cId="0" sldId="265"/>
            <ac:spMk id="224" creationId="{00000000-0000-0000-0000-000000000000}"/>
          </ac:spMkLst>
        </pc:spChg>
      </pc:sldChg>
      <pc:sldChg chg="modSp mod ord modNotes">
        <pc:chgData name="juan vasquez diaz" userId="6dadfc9536a3627d" providerId="LiveId" clId="{C8F1CB46-167D-4F5A-9209-DD827302C1BE}" dt="2021-01-07T20:32:57.717" v="410" actId="20578"/>
        <pc:sldMkLst>
          <pc:docMk/>
          <pc:sldMk cId="0" sldId="266"/>
        </pc:sldMkLst>
        <pc:spChg chg="mod">
          <ac:chgData name="juan vasquez diaz" userId="6dadfc9536a3627d" providerId="LiveId" clId="{C8F1CB46-167D-4F5A-9209-DD827302C1BE}" dt="2021-01-07T19:57:57.746" v="5" actId="20577"/>
          <ac:spMkLst>
            <pc:docMk/>
            <pc:sldMk cId="0" sldId="266"/>
            <ac:spMk id="233" creationId="{00000000-0000-0000-0000-000000000000}"/>
          </ac:spMkLst>
        </pc:spChg>
        <pc:picChg chg="mod">
          <ac:chgData name="juan vasquez diaz" userId="6dadfc9536a3627d" providerId="LiveId" clId="{C8F1CB46-167D-4F5A-9209-DD827302C1BE}" dt="2021-01-07T19:45:07.495" v="1"/>
          <ac:picMkLst>
            <pc:docMk/>
            <pc:sldMk cId="0" sldId="266"/>
            <ac:picMk id="234" creationId="{00000000-0000-0000-0000-000000000000}"/>
          </ac:picMkLst>
        </pc:picChg>
      </pc:sldChg>
      <pc:sldChg chg="modSp del modNotes">
        <pc:chgData name="juan vasquez diaz" userId="6dadfc9536a3627d" providerId="LiveId" clId="{C8F1CB46-167D-4F5A-9209-DD827302C1BE}" dt="2021-01-07T19:58:04.361" v="6" actId="47"/>
        <pc:sldMkLst>
          <pc:docMk/>
          <pc:sldMk cId="0" sldId="267"/>
        </pc:sldMkLst>
        <pc:spChg chg="mod">
          <ac:chgData name="juan vasquez diaz" userId="6dadfc9536a3627d" providerId="LiveId" clId="{C8F1CB46-167D-4F5A-9209-DD827302C1BE}" dt="2021-01-07T19:45:07.495" v="1"/>
          <ac:spMkLst>
            <pc:docMk/>
            <pc:sldMk cId="0" sldId="267"/>
            <ac:spMk id="239" creationId="{00000000-0000-0000-0000-000000000000}"/>
          </ac:spMkLst>
        </pc:spChg>
      </pc:sldChg>
      <pc:sldChg chg="modSp del modNotes">
        <pc:chgData name="juan vasquez diaz" userId="6dadfc9536a3627d" providerId="LiveId" clId="{C8F1CB46-167D-4F5A-9209-DD827302C1BE}" dt="2021-01-07T19:58:10.089" v="7" actId="47"/>
        <pc:sldMkLst>
          <pc:docMk/>
          <pc:sldMk cId="0" sldId="268"/>
        </pc:sldMkLst>
        <pc:spChg chg="mod">
          <ac:chgData name="juan vasquez diaz" userId="6dadfc9536a3627d" providerId="LiveId" clId="{C8F1CB46-167D-4F5A-9209-DD827302C1BE}" dt="2021-01-07T19:45:07.495" v="1"/>
          <ac:spMkLst>
            <pc:docMk/>
            <pc:sldMk cId="0" sldId="268"/>
            <ac:spMk id="245" creationId="{00000000-0000-0000-0000-000000000000}"/>
          </ac:spMkLst>
        </pc:spChg>
      </pc:sldChg>
      <pc:sldChg chg="modSp mod modNotes">
        <pc:chgData name="juan vasquez diaz" userId="6dadfc9536a3627d" providerId="LiveId" clId="{C8F1CB46-167D-4F5A-9209-DD827302C1BE}" dt="2021-01-07T20:32:30.390" v="409" actId="20577"/>
        <pc:sldMkLst>
          <pc:docMk/>
          <pc:sldMk cId="0" sldId="269"/>
        </pc:sldMkLst>
        <pc:spChg chg="mod">
          <ac:chgData name="juan vasquez diaz" userId="6dadfc9536a3627d" providerId="LiveId" clId="{C8F1CB46-167D-4F5A-9209-DD827302C1BE}" dt="2021-01-07T19:45:07.495" v="1"/>
          <ac:spMkLst>
            <pc:docMk/>
            <pc:sldMk cId="0" sldId="269"/>
            <ac:spMk id="251" creationId="{00000000-0000-0000-0000-000000000000}"/>
          </ac:spMkLst>
        </pc:spChg>
        <pc:spChg chg="mod">
          <ac:chgData name="juan vasquez diaz" userId="6dadfc9536a3627d" providerId="LiveId" clId="{C8F1CB46-167D-4F5A-9209-DD827302C1BE}" dt="2021-01-07T20:32:30.390" v="409" actId="20577"/>
          <ac:spMkLst>
            <pc:docMk/>
            <pc:sldMk cId="0" sldId="269"/>
            <ac:spMk id="252" creationId="{00000000-0000-0000-0000-000000000000}"/>
          </ac:spMkLst>
        </pc:spChg>
        <pc:picChg chg="mod">
          <ac:chgData name="juan vasquez diaz" userId="6dadfc9536a3627d" providerId="LiveId" clId="{C8F1CB46-167D-4F5A-9209-DD827302C1BE}" dt="2021-01-07T20:32:26.098" v="407" actId="1076"/>
          <ac:picMkLst>
            <pc:docMk/>
            <pc:sldMk cId="0" sldId="269"/>
            <ac:picMk id="253" creationId="{00000000-0000-0000-0000-000000000000}"/>
          </ac:picMkLst>
        </pc:picChg>
        <pc:picChg chg="mod">
          <ac:chgData name="juan vasquez diaz" userId="6dadfc9536a3627d" providerId="LiveId" clId="{C8F1CB46-167D-4F5A-9209-DD827302C1BE}" dt="2021-01-07T20:32:28.390" v="408" actId="1076"/>
          <ac:picMkLst>
            <pc:docMk/>
            <pc:sldMk cId="0" sldId="269"/>
            <ac:picMk id="254" creationId="{00000000-0000-0000-0000-000000000000}"/>
          </ac:picMkLst>
        </pc:picChg>
      </pc:sldChg>
      <pc:sldChg chg="modSp new mod">
        <pc:chgData name="juan vasquez diaz" userId="6dadfc9536a3627d" providerId="LiveId" clId="{C8F1CB46-167D-4F5A-9209-DD827302C1BE}" dt="2021-01-07T19:58:33.525" v="18" actId="20577"/>
        <pc:sldMkLst>
          <pc:docMk/>
          <pc:sldMk cId="448612936" sldId="270"/>
        </pc:sldMkLst>
        <pc:spChg chg="mod">
          <ac:chgData name="juan vasquez diaz" userId="6dadfc9536a3627d" providerId="LiveId" clId="{C8F1CB46-167D-4F5A-9209-DD827302C1BE}" dt="2021-01-07T19:58:33.525" v="18" actId="20577"/>
          <ac:spMkLst>
            <pc:docMk/>
            <pc:sldMk cId="448612936" sldId="270"/>
            <ac:spMk id="2" creationId="{13A75722-7AA5-4B6B-BEEE-24C6B1D6219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53985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140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19346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750561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‹Nr.›</a:t>
            </a:fld>
            <a:endParaRPr lang="es-C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77000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7273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670877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732978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128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218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852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183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477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743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366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78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0151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2118484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7858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6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ctrTitle"/>
          </p:nvPr>
        </p:nvSpPr>
        <p:spPr>
          <a:xfrm>
            <a:off x="548372" y="353085"/>
            <a:ext cx="9147889" cy="1155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s-CL"/>
              <a:t>Plan de Estaca 2021</a:t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548372" y="1403287"/>
            <a:ext cx="801231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Estaca San Miguel</a:t>
            </a:r>
            <a:endParaRPr sz="40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 descr="https://docs.google.com/drawings/u/0/d/sZcuVRSM8p01PK357QMjRPA/image?w=630&amp;h=423&amp;rev=3&amp;ac=1&amp;parent=1A2V0PK9SPUBK0OJblk7jjam0XQeTk94RC_LM3fi8IxE"/>
          <p:cNvSpPr/>
          <p:nvPr/>
        </p:nvSpPr>
        <p:spPr>
          <a:xfrm>
            <a:off x="1984375" y="2372008"/>
            <a:ext cx="6279669" cy="4216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0" name="Google Shape;150;p19" descr="https://lh6.googleusercontent.com/V50KvpMhG473yBV2ZUTCTxedZCv8nP-cki8ndnBv728R1buxQEcQJ6FvSMNaWD3c7GDVQlw66NDQf-jtUahn3XZUMr0AmHjwNDGilZ9BtdlD4lkZr6mI8-zNgT0wzwQnXkReIrPOTC-3X68R8Q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576" y="-3326626"/>
            <a:ext cx="3748876" cy="22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 descr="Resultado de imagen para jesus washing fee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18753" y="2315526"/>
            <a:ext cx="6704356" cy="454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s-CL"/>
              <a:t>Indicadores Claves </a:t>
            </a:r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idx="1"/>
          </p:nvPr>
        </p:nvSpPr>
        <p:spPr>
          <a:xfrm>
            <a:off x="460517" y="1464444"/>
            <a:ext cx="8384720" cy="3234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s-CL" sz="1700"/>
              <a:t>Los indicadores para medir el progreso de las acciones serán los siguientes:</a:t>
            </a:r>
            <a:endParaRPr sz="170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s-CL" sz="1700"/>
              <a:t>Asistencia a la Reunión Sacramental </a:t>
            </a:r>
            <a:endParaRPr sz="170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s-CL" sz="1700"/>
              <a:t>Investidos con recomendación de Templo vigente 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s-CL" sz="1700"/>
              <a:t>Personas con recomendaciones de Templo de uso limitado</a:t>
            </a:r>
            <a:endParaRPr sz="170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s-CL" sz="1700"/>
              <a:t>Bautismos de Conversos</a:t>
            </a:r>
            <a:endParaRPr sz="170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s-CL" sz="1700"/>
              <a:t>Referencias Misionales mensuales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s-CL" sz="1700"/>
              <a:t>Lecciones misionales con miembro presente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s-CL" sz="1700"/>
              <a:t>Personas que enviaron nombres al Templo </a:t>
            </a:r>
            <a:endParaRPr sz="170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s-CL" sz="1700"/>
              <a:t>Entrevistas de Ministración y reunión de coordinación de ministración</a:t>
            </a:r>
            <a:endParaRPr sz="1700"/>
          </a:p>
          <a:p>
            <a:pPr marL="342900" lvl="0" indent="-2565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</a:pPr>
            <a:endParaRPr sz="1700"/>
          </a:p>
        </p:txBody>
      </p:sp>
      <p:sp>
        <p:nvSpPr>
          <p:cNvPr id="226" name="Google Shape;226;p28" descr="Resultado de imagen para jesucristo sud&quot;"/>
          <p:cNvSpPr/>
          <p:nvPr/>
        </p:nvSpPr>
        <p:spPr>
          <a:xfrm>
            <a:off x="9143234" y="4393948"/>
            <a:ext cx="2309399" cy="2309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p28" descr="Resultado de imagen para jesucristo sud&quot;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8" name="Google Shape;228;p28" descr="Resultado de imagen para jesucristo sud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38653" y="4110165"/>
            <a:ext cx="3125773" cy="2503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s-CL" dirty="0"/>
              <a:t>METAS 2020</a:t>
            </a:r>
            <a:endParaRPr dirty="0"/>
          </a:p>
        </p:txBody>
      </p:sp>
      <p:pic>
        <p:nvPicPr>
          <p:cNvPr id="234" name="Google Shape;234;p29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1219200" y="2602706"/>
            <a:ext cx="871537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3A75722-7AA5-4B6B-BEEE-24C6B1D6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Metas 2021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7D06994-9A9B-48B5-8AB4-308A84A94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48612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s-CL" dirty="0"/>
              <a:t>Seguimiento</a:t>
            </a:r>
            <a:endParaRPr dirty="0"/>
          </a:p>
        </p:txBody>
      </p:sp>
      <p:sp>
        <p:nvSpPr>
          <p:cNvPr id="252" name="Google Shape;252;p32"/>
          <p:cNvSpPr txBox="1">
            <a:spLocks noGrp="1"/>
          </p:cNvSpPr>
          <p:nvPr>
            <p:ph idx="1"/>
          </p:nvPr>
        </p:nvSpPr>
        <p:spPr>
          <a:xfrm>
            <a:off x="646111" y="1381358"/>
            <a:ext cx="8946541" cy="744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CL" sz="1800" dirty="0"/>
              <a:t>El consejo de barrio se reunirá trimestralmente con los miembros del sumo consejo asignados  y del consejo de Estaca para evaluar los avances del plan.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s-CL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CL" sz="1800" dirty="0"/>
              <a:t>En las reuniones de presidencia y de consejo se utilizaran regularmente los informes trimestrales, de actividades de templo e </a:t>
            </a:r>
            <a:r>
              <a:rPr lang="es-CL" sz="1800" dirty="0" err="1"/>
              <a:t>hhff</a:t>
            </a:r>
            <a:r>
              <a:rPr lang="es-CL" sz="1800" dirty="0"/>
              <a:t>, de progreso de miembros nuevos y que se han vuelto activar y el registro de progreso de los misioneros.</a:t>
            </a:r>
            <a:endParaRPr sz="1800" dirty="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pic>
        <p:nvPicPr>
          <p:cNvPr id="253" name="Google Shape;253;p32" descr="Resultado de imagen para consejo de barrio sud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111" y="3809638"/>
            <a:ext cx="4894994" cy="2491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2" descr="Resultado de imagen para jesucristo su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50897" y="3809638"/>
            <a:ext cx="4534120" cy="2491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57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 Narrow"/>
              <a:buNone/>
            </a:pPr>
            <a:r>
              <a:rPr lang="es-CL" sz="3200">
                <a:latin typeface="Arial Narrow"/>
                <a:ea typeface="Arial Narrow"/>
                <a:cs typeface="Arial Narrow"/>
                <a:sym typeface="Arial Narrow"/>
              </a:rPr>
              <a:t>“...y tomó a sus niños pequeños, </a:t>
            </a:r>
            <a:r>
              <a:rPr lang="es-CL" sz="3200" b="1" i="1">
                <a:latin typeface="Arial Narrow"/>
                <a:ea typeface="Arial Narrow"/>
                <a:cs typeface="Arial Narrow"/>
                <a:sym typeface="Arial Narrow"/>
              </a:rPr>
              <a:t>uno por uno</a:t>
            </a:r>
            <a:r>
              <a:rPr lang="es-CL" sz="3200">
                <a:latin typeface="Arial Narrow"/>
                <a:ea typeface="Arial Narrow"/>
                <a:cs typeface="Arial Narrow"/>
                <a:sym typeface="Arial Narrow"/>
              </a:rPr>
              <a:t>, y los bendijo, y rogó al Padre por ellos” </a:t>
            </a:r>
            <a:br>
              <a:rPr lang="es-CL" sz="3200">
                <a:latin typeface="Arial Narrow"/>
                <a:ea typeface="Arial Narrow"/>
                <a:cs typeface="Arial Narrow"/>
                <a:sym typeface="Arial Narrow"/>
              </a:rPr>
            </a:br>
            <a:endParaRPr sz="32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58" name="Google Shape;158;p20" descr="https://lh5.googleusercontent.com/j4jtrfKEDdQhoTfPZFX6qDh3xzLuw_kyhY9H_uOUxPTRboxeFPgiBt8u9Q8JFPXFMm2fiJGlcjqke3nCupbgwXNUQ8cQVv_X_amMiPbrYvmUQ9i6NptYsxKREsSd9ilT51id4H7BCf6xREZzRA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34279" y="2408222"/>
            <a:ext cx="2711796" cy="174951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0"/>
          <p:cNvSpPr txBox="1"/>
          <p:nvPr/>
        </p:nvSpPr>
        <p:spPr>
          <a:xfrm>
            <a:off x="8292974" y="1571728"/>
            <a:ext cx="183785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-</a:t>
            </a:r>
            <a:r>
              <a:rPr lang="es-CL" sz="1600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3 Nefi 17:21</a:t>
            </a:r>
            <a:endParaRPr sz="1600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59" name="Google Shape;159;p20" descr="https://lh3.googleusercontent.com/bamFxMMsg19go_6bGGR7sqKqEXAJrVdMrzx5j97sIZpsdANPHgLvMllvmPqn0QzPmEb2BZix_ANv3Bixfec56_ddvyQg8p5mqi_RuEzcK9PKN5QXsQgVlVzFKmc3LDfuLFY7hE_VgVQxLidwc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72018" y="2372966"/>
            <a:ext cx="2768694" cy="178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 descr="https://lh6.googleusercontent.com/lMUJJaH-ZDXwRDUSnzO3JBNCp-4V0FtQCxTyi5Iikjmko6pAZtifZIB5czTJWxLbbNML72kov_KiJdME40mLz2Z6SsqhCDsVLldcqckA-5wfqqJ_vIDQMADYN2OsjYD_c5qCnm4AXfEMsHW8_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34279" y="4427145"/>
            <a:ext cx="2711796" cy="1783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 descr="https://lh4.googleusercontent.com/xrXEf_-4P8Wrk4iDryxG20BmfmoiV8FLUQi955ZcYQewfGtv9TRoFU7yt5G1AHKPRwQyvWY0mUqtacr6mXckMgG6VVHJTYcKzcqIVaMiITEei7Lx8NGarxHh79dDiqdLQN2a92fG7QdkFZ9C0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72018" y="4427145"/>
            <a:ext cx="2768694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s-CL"/>
              <a:t>Visión </a:t>
            </a:r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idx="1"/>
          </p:nvPr>
        </p:nvSpPr>
        <p:spPr>
          <a:xfrm>
            <a:off x="985617" y="1310534"/>
            <a:ext cx="8946541" cy="121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s-CL"/>
              <a:t>Invitar a todos a llegar a ser verdaderos discípulos de Jesucristo, siguiendo sus enseñanzas por medio del servicio, esforzándonos por tener sus atributos y seguirle mediante la senda de los convenios.</a:t>
            </a: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pic>
        <p:nvPicPr>
          <p:cNvPr id="168" name="Google Shape;168;p21" descr="Resultado de imagen para imagenes sud de jesucristo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111" y="2957120"/>
            <a:ext cx="4731647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 descr="Resultado de imagen para bautismo sud&quot;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9378" y="2957120"/>
            <a:ext cx="5199913" cy="3060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2"/>
          <p:cNvGrpSpPr/>
          <p:nvPr/>
        </p:nvGrpSpPr>
        <p:grpSpPr>
          <a:xfrm>
            <a:off x="543206" y="651850"/>
            <a:ext cx="10483913" cy="5596549"/>
            <a:chOff x="-1" y="0"/>
            <a:chExt cx="10483913" cy="5596549"/>
          </a:xfrm>
        </p:grpSpPr>
        <p:sp>
          <p:nvSpPr>
            <p:cNvPr id="175" name="Google Shape;175;p22"/>
            <p:cNvSpPr/>
            <p:nvPr/>
          </p:nvSpPr>
          <p:spPr>
            <a:xfrm rot="-5400000">
              <a:off x="1221840" y="-1221840"/>
              <a:ext cx="2798274" cy="5241956"/>
            </a:xfrm>
            <a:prstGeom prst="round1Rect">
              <a:avLst>
                <a:gd name="adj" fmla="val 16667"/>
              </a:avLst>
            </a:prstGeom>
            <a:solidFill>
              <a:srgbClr val="3E8AB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2"/>
            <p:cNvSpPr txBox="1"/>
            <p:nvPr/>
          </p:nvSpPr>
          <p:spPr>
            <a:xfrm>
              <a:off x="0" y="0"/>
              <a:ext cx="5241956" cy="20987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0675" tIns="170675" rIns="170675" bIns="170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entury Gothic"/>
                <a:buNone/>
              </a:pPr>
              <a:r>
                <a:rPr lang="es-CL" sz="2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Obra Misional: Invite a otros de manera normal y natural a experimentar las bendiciones del Evangelio. </a:t>
              </a:r>
              <a:endParaRPr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5241956" y="0"/>
              <a:ext cx="5241956" cy="2798274"/>
            </a:xfrm>
            <a:prstGeom prst="round1Rect">
              <a:avLst>
                <a:gd name="adj" fmla="val 16667"/>
              </a:avLst>
            </a:prstGeom>
            <a:solidFill>
              <a:srgbClr val="3E8AB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2"/>
            <p:cNvSpPr txBox="1"/>
            <p:nvPr/>
          </p:nvSpPr>
          <p:spPr>
            <a:xfrm>
              <a:off x="5241956" y="0"/>
              <a:ext cx="5241956" cy="20987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0675" tIns="170675" rIns="170675" bIns="170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entury Gothic"/>
                <a:buNone/>
              </a:pPr>
              <a:r>
                <a:rPr lang="es-CL" sz="2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Templo: Tenga un patrón de asistencia al templo y de trabajo  por sus antepasados y viva el templo y la historia familiar en su hogar </a:t>
              </a:r>
              <a:endParaRPr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 rot="10800000">
              <a:off x="0" y="2798274"/>
              <a:ext cx="5241956" cy="2798274"/>
            </a:xfrm>
            <a:prstGeom prst="round1Rect">
              <a:avLst>
                <a:gd name="adj" fmla="val 16667"/>
              </a:avLst>
            </a:prstGeom>
            <a:solidFill>
              <a:srgbClr val="3E8AB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2"/>
            <p:cNvSpPr txBox="1"/>
            <p:nvPr/>
          </p:nvSpPr>
          <p:spPr>
            <a:xfrm>
              <a:off x="0" y="3497843"/>
              <a:ext cx="5241956" cy="20987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0675" tIns="170675" rIns="170675" bIns="170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entury Gothic"/>
                <a:buNone/>
              </a:pPr>
              <a:r>
                <a:rPr lang="es-CL" sz="2400" u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Día de Reposo: Santificar el día de reposo tanto en el hogar como en la Iglesia con un mayor enfoque en el Salvador y en los sacramentos</a:t>
              </a:r>
              <a:endParaRPr sz="24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1" name="Google Shape;181;p22"/>
            <p:cNvSpPr/>
            <p:nvPr/>
          </p:nvSpPr>
          <p:spPr>
            <a:xfrm rot="5400000">
              <a:off x="6463797" y="1576434"/>
              <a:ext cx="2798274" cy="5241956"/>
            </a:xfrm>
            <a:prstGeom prst="round1Rect">
              <a:avLst>
                <a:gd name="adj" fmla="val 16667"/>
              </a:avLst>
            </a:prstGeom>
            <a:solidFill>
              <a:srgbClr val="3E8AB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2"/>
            <p:cNvSpPr txBox="1"/>
            <p:nvPr/>
          </p:nvSpPr>
          <p:spPr>
            <a:xfrm>
              <a:off x="5241956" y="3497843"/>
              <a:ext cx="5241956" cy="20987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0675" tIns="170675" rIns="170675" bIns="170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entury Gothic"/>
                <a:buNone/>
              </a:pPr>
              <a:r>
                <a:rPr lang="es-CL" sz="2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Ministrar: Ayude a otros, uno por uno, </a:t>
              </a:r>
              <a:r>
                <a:rPr lang="es-CL" sz="2400" u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 vivir el evangelio de Jesucristo</a:t>
              </a:r>
              <a:r>
                <a:rPr lang="es-CL" sz="2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, y a hacer y guardar convenios sagrados.</a:t>
              </a:r>
              <a:endParaRPr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3669369" y="2195316"/>
              <a:ext cx="3145173" cy="1399137"/>
            </a:xfrm>
            <a:prstGeom prst="roundRect">
              <a:avLst>
                <a:gd name="adj" fmla="val 16667"/>
              </a:avLst>
            </a:prstGeom>
            <a:solidFill>
              <a:srgbClr val="ACC3D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2"/>
            <p:cNvSpPr txBox="1"/>
            <p:nvPr/>
          </p:nvSpPr>
          <p:spPr>
            <a:xfrm>
              <a:off x="3737669" y="2263616"/>
              <a:ext cx="3008573" cy="1262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entury Gothic"/>
                <a:buNone/>
              </a:pPr>
              <a:r>
                <a:rPr lang="es-CL" sz="2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Prioridades</a:t>
              </a:r>
              <a:endParaRPr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645130" y="81526"/>
            <a:ext cx="9404723" cy="678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s-CL"/>
              <a:t>Acciones </a:t>
            </a:r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idx="1"/>
          </p:nvPr>
        </p:nvSpPr>
        <p:spPr>
          <a:xfrm>
            <a:off x="1103300" y="2185025"/>
            <a:ext cx="8996700" cy="3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Char char="►"/>
            </a:pPr>
            <a:r>
              <a:rPr lang="es-CL" sz="1400" dirty="0"/>
              <a:t>Todo nuevo converso tendrá las siguientes cosas durante el primer mes: una recomendación para el Templo, una cuenta en </a:t>
            </a:r>
            <a:r>
              <a:rPr lang="es-CL" sz="1400" dirty="0" err="1"/>
              <a:t>FamilySearch</a:t>
            </a:r>
            <a:r>
              <a:rPr lang="es-CL" sz="1400" dirty="0"/>
              <a:t> y un consultor al lado.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s-CL" sz="1400" dirty="0"/>
              <a:t>Todos trabajaremos en tener una recomendación vigente para el Templo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s-CL" sz="1400" dirty="0"/>
              <a:t>Haremos que cada miembro nuevo y que se ha vuelto a activar  asista al Templo dentro del primer mes o participe de una actividad de Templo e Historia Familiar. </a:t>
            </a:r>
            <a:endParaRPr sz="1400"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s-CL" sz="1400" dirty="0"/>
              <a:t>Se enseñará y motivará a todos los miembros de la Estaca a completar, por lo menos, cuatro generaciones en su árbol familiar.</a:t>
            </a:r>
            <a:endParaRPr sz="1400"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s-CL" sz="1400" dirty="0"/>
              <a:t>Se motivará a las familias y a los individuos a tener un patrón personal de asistencia regular al Templo, oficiando por sus propios antepasados.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s-CL" sz="1400" dirty="0"/>
              <a:t>Se motivara a cada miembro que tenga un patrón personal de trabajo en historia Familiar, ya sea indexando, agregando historias, buscando antepasados, etc.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s-CL" sz="1400" dirty="0"/>
              <a:t>Nos aseguraremos de incluir a los niños, niñas y jóvenes en las ordenanzas y/o actividades relativas al templo y la Historia Familiar.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s-CL" sz="1400" dirty="0"/>
              <a:t>Cada barrio deberá tener un plan de Templo e HHFF adaptado a todas las circunstancias.</a:t>
            </a:r>
            <a:endParaRPr sz="1400" dirty="0"/>
          </a:p>
          <a:p>
            <a:pPr marL="342900" lvl="0" indent="-27178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</a:pPr>
            <a:endParaRPr sz="1400" dirty="0"/>
          </a:p>
        </p:txBody>
      </p:sp>
      <p:sp>
        <p:nvSpPr>
          <p:cNvPr id="191" name="Google Shape;191;p23"/>
          <p:cNvSpPr txBox="1"/>
          <p:nvPr/>
        </p:nvSpPr>
        <p:spPr>
          <a:xfrm>
            <a:off x="645130" y="914400"/>
            <a:ext cx="954907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4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Tenga un patrón de participación en la obra del templo e Historia Familiar, haga la obra por sus antepasados y viva el templo y la historia familiar en su hogar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dirty="0">
              <a:solidFill>
                <a:srgbClr val="FFFFFF"/>
              </a:solidFill>
              <a:highlight>
                <a:srgbClr val="93C47D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</a:pPr>
            <a:r>
              <a:rPr lang="es-CL" sz="2400" b="1"/>
              <a:t>Santificar el día de reposo tanto en el hogar como en la Iglesia con un mayor enfoque en el Salvador y en los sacramentos.</a:t>
            </a:r>
            <a:br>
              <a:rPr lang="es-CL" sz="2400" b="1"/>
            </a:br>
            <a:endParaRPr sz="2400"/>
          </a:p>
        </p:txBody>
      </p:sp>
      <p:sp>
        <p:nvSpPr>
          <p:cNvPr id="197" name="Google Shape;197;p24"/>
          <p:cNvSpPr txBox="1">
            <a:spLocks noGrp="1"/>
          </p:cNvSpPr>
          <p:nvPr>
            <p:ph idx="1"/>
          </p:nvPr>
        </p:nvSpPr>
        <p:spPr>
          <a:xfrm>
            <a:off x="461500" y="1582150"/>
            <a:ext cx="8432700" cy="51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CL" sz="1800" dirty="0"/>
              <a:t>Se enseñará constantemente la doctrina del Día de Reposo mediante discursos y entrevistas, haciendo énfasis en la importancia de santificar el día de reposo tanto en la Iglesia como en el hogar.</a:t>
            </a:r>
            <a:endParaRPr sz="1800" dirty="0">
              <a:highlight>
                <a:srgbClr val="93C47D"/>
              </a:highlight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CL" sz="1800" dirty="0"/>
              <a:t>Cada reunión sacramental, virtual, presencial o híbrida, deberá ser planificada y organizada en todos sus detalles, con suficiente antelación, teniendo un preludio de por lo menos 5 minutos, donde se invite a los asistentes a meditar y prepararse para tomar la Santa Cena. El consejo de barrio debe ser parte de esta planificación involucrando a más personas, velando en especial por que la experiencia de los asistentes sea fortalecedora y por hacer  los esfuerzos necesarios para que todos participen de la Santa Cena</a:t>
            </a:r>
            <a:endParaRPr sz="1800" dirty="0"/>
          </a:p>
          <a:p>
            <a:pPr lvl="0">
              <a:lnSpc>
                <a:spcPct val="90000"/>
              </a:lnSpc>
              <a:buSzPts val="1440"/>
              <a:buChar char="►"/>
            </a:pPr>
            <a:r>
              <a:rPr lang="es-ES_tradnl" sz="1800" dirty="0" smtClean="0"/>
              <a:t>Nos </a:t>
            </a:r>
            <a:r>
              <a:rPr lang="es-ES_tradnl" sz="1800" dirty="0"/>
              <a:t>esforzaremos por crear el hábito, en las familias y personas, de prepararse durante la semana para hacer del día de reposo una delicia, llegar o conectarse temprano a las reuniones, escuchar el preludio, disfrutar de la Santa Cena y los servicios dominicales de adoración.</a:t>
            </a:r>
            <a:endParaRPr sz="1800" dirty="0">
              <a:highlight>
                <a:srgbClr val="93C47D"/>
              </a:highlight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CL" sz="1800" dirty="0"/>
              <a:t>Compartiremos experiencias sobre el gozo y alegría que sentimos al vivir el día de reposo.</a:t>
            </a:r>
            <a:endParaRPr sz="1800" dirty="0"/>
          </a:p>
          <a:p>
            <a:pPr marL="342900" lvl="0" indent="-241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pic>
        <p:nvPicPr>
          <p:cNvPr id="198" name="Google Shape;198;p24" descr="Resultado de imagen para dia de reposo sud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4230" y="2727707"/>
            <a:ext cx="3169908" cy="1932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</a:pPr>
            <a:r>
              <a:rPr lang="es-CL" sz="2400" b="1"/>
              <a:t>Invite a otros de manera normal y natural a experimentar las bendiciones del Evangelio</a:t>
            </a:r>
            <a:br>
              <a:rPr lang="es-CL" sz="2400" b="1"/>
            </a:br>
            <a:endParaRPr sz="2400"/>
          </a:p>
        </p:txBody>
      </p:sp>
      <p:sp>
        <p:nvSpPr>
          <p:cNvPr id="204" name="Google Shape;204;p25"/>
          <p:cNvSpPr txBox="1">
            <a:spLocks noGrp="1"/>
          </p:cNvSpPr>
          <p:nvPr>
            <p:ph idx="1"/>
          </p:nvPr>
        </p:nvSpPr>
        <p:spPr>
          <a:xfrm>
            <a:off x="993463" y="1357378"/>
            <a:ext cx="8946600" cy="20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8"/>
              <a:buChar char="►"/>
            </a:pPr>
            <a:r>
              <a:rPr lang="es-CL" sz="1260" dirty="0"/>
              <a:t>Nos involucraremos activamente en la enseñanza del Evangelio con los misioneros, participando de manera virtual o presencial en sus lecciones y noches de hogar.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Char char="►"/>
            </a:pPr>
            <a:r>
              <a:rPr lang="es-CL" sz="1260" dirty="0"/>
              <a:t>Compartiremos y participaremos activamente de la pagina de Facebook de la obra misional de la estaca y la misión, además de otras redes sociales</a:t>
            </a:r>
            <a:r>
              <a:rPr lang="es-CL" sz="1260" dirty="0">
                <a:highlight>
                  <a:srgbClr val="93C47D"/>
                </a:highlight>
              </a:rPr>
              <a:t>.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Char char="►"/>
            </a:pPr>
            <a:r>
              <a:rPr lang="es-CL" sz="1260" dirty="0"/>
              <a:t> Nos esforzaremos en realizar invitaciones uno a uno para escuchar a los misioneros o participar de la </a:t>
            </a:r>
            <a:r>
              <a:rPr lang="es-CL" sz="1260" dirty="0" smtClean="0"/>
              <a:t>reuniones dominicales </a:t>
            </a:r>
            <a:r>
              <a:rPr lang="es-CL" sz="1260" dirty="0"/>
              <a:t>presenciales o virtuales.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Char char="►"/>
            </a:pPr>
            <a:r>
              <a:rPr lang="es-CL" sz="1260" dirty="0"/>
              <a:t>Cada plan misional proporcionará oportunidades a cada miembro de vivir y compartir el evangelio de manera normal y natural. </a:t>
            </a:r>
            <a:endParaRPr sz="1260" dirty="0">
              <a:highlight>
                <a:srgbClr val="93C47D"/>
              </a:highlight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Char char="►"/>
            </a:pPr>
            <a:r>
              <a:rPr lang="es-CL" sz="1260" dirty="0"/>
              <a:t>Trimestralmente se analizará el progreso de la Obra.</a:t>
            </a:r>
            <a:endParaRPr sz="1260" dirty="0">
              <a:highlight>
                <a:srgbClr val="93C47D"/>
              </a:highlight>
            </a:endParaRPr>
          </a:p>
          <a:p>
            <a:pPr marL="342900" lvl="0" indent="-35890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60"/>
              <a:buChar char="►"/>
            </a:pPr>
            <a:r>
              <a:rPr lang="es-CL" sz="1260" dirty="0"/>
              <a:t>Cada reunión de presidencia tomará en sus reuniones un tiempo específico para analizar  la obra misional.</a:t>
            </a:r>
            <a:endParaRPr sz="1260" dirty="0"/>
          </a:p>
          <a:p>
            <a:pPr marL="342900" lvl="0" indent="-35890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60"/>
              <a:buChar char="►"/>
            </a:pPr>
            <a:r>
              <a:rPr lang="es-CL" sz="1260" dirty="0"/>
              <a:t>Cada familia y líder utilizara el manual “Predicad Mi Evangelio” como parte de su estudio de las escrituras.</a:t>
            </a:r>
            <a:endParaRPr sz="1260" dirty="0"/>
          </a:p>
        </p:txBody>
      </p:sp>
      <p:pic>
        <p:nvPicPr>
          <p:cNvPr id="205" name="Google Shape;205;p25" descr="Resultado de imagen para misioneros sud con miembros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105" y="4218416"/>
            <a:ext cx="4897954" cy="2524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5" descr="Resultado de imagen para jesucristo predicando&quot;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21061" y="4218416"/>
            <a:ext cx="4488852" cy="2524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</a:pPr>
            <a:r>
              <a:rPr lang="es-CL" sz="2400"/>
              <a:t>Ayude a otros a vivir el evangelio de Jesucristo, hacer y guardar convenios sagrados</a:t>
            </a:r>
            <a:endParaRPr sz="2400"/>
          </a:p>
        </p:txBody>
      </p:sp>
      <p:sp>
        <p:nvSpPr>
          <p:cNvPr id="212" name="Google Shape;212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CL" sz="1800"/>
              <a:t>Trabajaremos para que cada miembro de la estaca pueda llegar a ser un verdadero discípulo de Jesucristo al obtener y seguir la guía del Espíritu Santo, sirviendo como Él sirvió.</a:t>
            </a:r>
            <a:endParaRPr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CL" sz="1800"/>
              <a:t>Invitaremos a todas las personas y familias a vivir “Ven Sígueme” en el hogar.  </a:t>
            </a:r>
            <a:endParaRPr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CL" sz="1800"/>
              <a:t>Pondremos especial preocupación por las personas solas o con necesidades especiales, y se idearán acciones, como la creación de grupos de estudio, a fin de ayudarles a compartir el Evangelio y hacer del día de reposo una delicia.</a:t>
            </a:r>
            <a:endParaRPr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CL" sz="1800"/>
              <a:t>A lo menos trimestralmente se tendrán las entrevistas de ministración y las reuniones de coordinación entre el Obispos y las presidencias de Cuórum de Élderes y Sociedad de Socorro.</a:t>
            </a:r>
            <a:endParaRPr sz="180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>
            <a:spLocks noGrp="1"/>
          </p:cNvSpPr>
          <p:nvPr>
            <p:ph idx="1"/>
          </p:nvPr>
        </p:nvSpPr>
        <p:spPr>
          <a:xfrm>
            <a:off x="597530" y="452674"/>
            <a:ext cx="9452324" cy="5795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CL" sz="1800"/>
              <a:t>Los líderes del sacerdocio estarán anhelosamente consagrados en preparar a los futuros élderes a concertar convenios sagrados, al enseñarles la doctrina del Juramento y Convenio del Sacerdocio y hacer convenios al recibir el Sacerdocio de Melquisedec. En esta labor el sumo consejo estará directamente involucrado.</a:t>
            </a:r>
            <a:endParaRPr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CL" sz="1800"/>
              <a:t>Los líderes del Sacerdocio y la Sociedad de Socorro estarán anhelosamente consagrados en preparar a todos los miembros a concertar y guardar convenios sagrados en el Templo, para ello se utilizará el curso de preparaciòn para el templo.</a:t>
            </a:r>
            <a:endParaRPr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CL" sz="1800"/>
              <a:t>Nos preocuparemos de que cada miembro conozca y viva los principios de bienestar y la autosuficiencia en su vida y hogar. Cada barrio y familia contará con un plan de emergencia. </a:t>
            </a:r>
            <a:endParaRPr sz="180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800"/>
          </a:p>
        </p:txBody>
      </p:sp>
      <p:pic>
        <p:nvPicPr>
          <p:cNvPr id="218" name="Google Shape;218;p27" descr="Resultado de imagen para ministracion sud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3866" y="3989759"/>
            <a:ext cx="3888715" cy="2587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7" descr="Resultado de imagen para ministracion cuorum de elderes&quot;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76523" y="3902718"/>
            <a:ext cx="4830558" cy="2674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</TotalTime>
  <Words>999</Words>
  <Application>Microsoft Macintosh PowerPoint</Application>
  <PresentationFormat>Personalizado</PresentationFormat>
  <Paragraphs>58</Paragraphs>
  <Slides>13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 Narrow</vt:lpstr>
      <vt:lpstr>Century Gothic</vt:lpstr>
      <vt:lpstr>Wingdings 3</vt:lpstr>
      <vt:lpstr>Ion</vt:lpstr>
      <vt:lpstr>Plan de Estaca 2021</vt:lpstr>
      <vt:lpstr>“...y tomó a sus niños pequeños, uno por uno, y los bendijo, y rogó al Padre por ellos”  </vt:lpstr>
      <vt:lpstr>Visión </vt:lpstr>
      <vt:lpstr>Presentación de PowerPoint</vt:lpstr>
      <vt:lpstr>Acciones </vt:lpstr>
      <vt:lpstr>Santificar el día de reposo tanto en el hogar como en la Iglesia con un mayor enfoque en el Salvador y en los sacramentos. </vt:lpstr>
      <vt:lpstr>Invite a otros de manera normal y natural a experimentar las bendiciones del Evangelio </vt:lpstr>
      <vt:lpstr>Ayude a otros a vivir el evangelio de Jesucristo, hacer y guardar convenios sagrados</vt:lpstr>
      <vt:lpstr>Presentación de PowerPoint</vt:lpstr>
      <vt:lpstr>Indicadores Claves </vt:lpstr>
      <vt:lpstr>METAS 2020</vt:lpstr>
      <vt:lpstr>Metas 2021</vt:lpstr>
      <vt:lpstr>Seguimiento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de Estaca 2021</dc:title>
  <dc:creator>juan vasquez diaz</dc:creator>
  <cp:lastModifiedBy>Paula Ceballos</cp:lastModifiedBy>
  <cp:revision>6</cp:revision>
  <dcterms:modified xsi:type="dcterms:W3CDTF">2021-01-09T02:10:04Z</dcterms:modified>
</cp:coreProperties>
</file>