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D08F"/>
    <a:srgbClr val="352929"/>
    <a:srgbClr val="372929"/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5C68E-F760-4B3C-BBA4-DB616634B9A5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0D66-E5AA-40E3-A9F7-D2FBB80D35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866F8-F268-4147-F82C-DD98A550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1CED4-CB52-45A6-DB90-75986360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0537B-344B-8A7C-0236-DC67746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B0C51-80CB-8CDC-B1C9-B03F5FDC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62692-4163-BA67-EDC1-C2FD716D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707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461DB-BEB2-D366-298D-766E7A69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31CA87-4D3C-4F34-A0C9-5A79AB435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5D5E7-268E-FBAF-170A-577C2E3A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EB172-6EFF-0F24-B5C1-B07C529D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5FC33-762E-F8C8-30C9-0C19DBF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42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B4BCD8-4375-8642-A7B9-45C20FD8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059B0B-4597-08F7-0099-231191482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8AF22-FFB6-16DD-7794-CBA81B60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F36F8-9DF8-FCDA-BC56-713143AC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B0001-8A26-C7DF-516A-4AE8E705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89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F3850-C51F-D92F-C048-26E9A01F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41616-CF8F-155D-E24E-4FFB16F9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773926-395B-4743-E691-47B9ED93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E0419-3F37-8272-3CA6-9A6FB109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27303-380D-99E1-E598-C2963A4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9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0A9DC-DA2B-FD99-A359-0BBCCDEB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E54B38-E107-DC40-B98E-EE221829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6573B-341A-8126-BEB4-78431942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0639B-66EE-9E45-C92E-9BB46554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33390-8DC2-6CF4-B982-51645821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282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01511-74EE-E6EC-3EC3-4091BCD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71C84-6A20-45D0-7E04-66837EFD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A8C973-CF08-1A7E-EC02-A839284E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7FF9F9-3A84-B288-B612-87920894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6E9A5-E78A-8DDA-7A5F-C9AFE382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7E7AC-BAF8-501B-874D-05FF1FAF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40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13D71-4C6E-B952-03C4-C9E3FA51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812051-1933-9C64-1DB0-1359425F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ADE197-920E-FB3B-63CC-44C70762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7E32E1-D6C9-4339-4083-7AAB517C2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8C870F-7509-3470-7F59-0880F5EB4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B1D087-C593-C72A-DBCE-69579D12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C66513-68DF-26FD-8EC7-67B36B92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C97B77-0A55-A36D-D6E9-FEECAA3E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712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E915D-B8A3-DB29-59C5-32A2611E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9581B2-7C9C-F6C3-0FA3-ED523289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AF03B7-F4FA-4D98-F93E-5BC0FAE4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2FC1A7-E937-11D6-C03C-74CA715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783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18607-615B-4EEF-4F2C-62E975B1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DB5B3B-F70A-2FC9-9846-ABC3E017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8D343-9B47-D787-8102-A710EF92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51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CE505-98BB-A68D-4EEB-DC87ADDF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68888-B37C-1135-F14F-3A0C7848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B6EA8-5BC9-0F87-4564-C084014C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AD72D-012C-5F21-61E7-54B85056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4407AB-7D1C-108A-7F24-280B4AD0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5E28A-B4F2-BC96-B52B-9C16C65C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65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BD2D1-72AA-B993-1C3B-9D3AA6E6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647E17-DEE2-8D33-2135-7697A1249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FDF527-0EE2-10E7-14BC-2548B1863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0D7AFA-AB64-CD1A-D07A-E2314CE8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D0C66-D2F1-B6D1-85B6-203575D7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AC4BA2-16AC-15AC-B46D-2C34D11D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92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412F14-570E-41E5-43CD-DFC834C1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76EA34-1B94-2D3A-0CB6-662A02908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CF3D-F096-0761-8D67-2C3EF7E05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058FF-A496-4504-B41F-ADB5A83ADD79}" type="datetimeFigureOut">
              <a:rPr lang="de-AT" smtClean="0"/>
              <a:t>24.05.2024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47643-01C7-41DF-2FF7-127C9C883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3BA9B-B254-AB55-69F7-44B325676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68E38-0603-4D4D-9961-2864BB6AAB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4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B811B-F2BC-B836-8FAB-9404FA1AF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5829" y="18385"/>
            <a:ext cx="9144000" cy="2387600"/>
          </a:xfrm>
        </p:spPr>
        <p:txBody>
          <a:bodyPr>
            <a:normAutofit/>
          </a:bodyPr>
          <a:lstStyle/>
          <a:p>
            <a:r>
              <a:rPr lang="de-AT" sz="8000" b="1" dirty="0">
                <a:latin typeface="Jumble" panose="020F0502020204030204" pitchFamily="2" charset="0"/>
              </a:rPr>
              <a:t>School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8C3B86-08F0-71A2-BD77-4D7DEBCC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" y="2440637"/>
            <a:ext cx="9582237" cy="2107234"/>
          </a:xfrm>
        </p:spPr>
        <p:txBody>
          <a:bodyPr>
            <a:normAutofit/>
          </a:bodyPr>
          <a:lstStyle/>
          <a:p>
            <a:pPr algn="l"/>
            <a:r>
              <a:rPr lang="de-AT" sz="3200" dirty="0">
                <a:latin typeface="Jumble" panose="02000503000000020004" pitchFamily="2" charset="0"/>
              </a:rPr>
              <a:t>Projektleiter: Nicolas Theiner</a:t>
            </a:r>
          </a:p>
          <a:p>
            <a:pPr algn="l"/>
            <a:r>
              <a:rPr lang="de-AT" sz="3200" dirty="0">
                <a:latin typeface="Jumble" panose="02000503000000020004" pitchFamily="2" charset="0"/>
              </a:rPr>
              <a:t>PM1: Noah Stesl</a:t>
            </a:r>
          </a:p>
          <a:p>
            <a:pPr algn="l"/>
            <a:r>
              <a:rPr lang="de-AT" sz="3200" dirty="0">
                <a:latin typeface="Jumble" panose="02000503000000020004" pitchFamily="2" charset="0"/>
              </a:rPr>
              <a:t>PM2: Simon Rapp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E06F754-C28C-0BCD-CB76-3990A361D21C}"/>
              </a:ext>
            </a:extLst>
          </p:cNvPr>
          <p:cNvGrpSpPr/>
          <p:nvPr/>
        </p:nvGrpSpPr>
        <p:grpSpPr>
          <a:xfrm>
            <a:off x="4163070" y="-1767502"/>
            <a:ext cx="8678808" cy="10035712"/>
            <a:chOff x="4142973" y="-1767502"/>
            <a:chExt cx="8678808" cy="10035712"/>
          </a:xfrm>
          <a:blipFill>
            <a:blip r:embed="rId2"/>
            <a:stretch>
              <a:fillRect/>
            </a:stretch>
          </a:blipFill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A73269F-6DC0-80CF-DD0D-A801DA3C0FB0}"/>
                </a:ext>
              </a:extLst>
            </p:cNvPr>
            <p:cNvGrpSpPr/>
            <p:nvPr/>
          </p:nvGrpSpPr>
          <p:grpSpPr>
            <a:xfrm>
              <a:off x="4142973" y="-1767502"/>
              <a:ext cx="8670973" cy="10035712"/>
              <a:chOff x="3911861" y="-761263"/>
              <a:chExt cx="8670973" cy="10035712"/>
            </a:xfrm>
            <a:grpFill/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AB996DBD-3A90-03E0-93EE-66C71607BCD5}"/>
                  </a:ext>
                </a:extLst>
              </p:cNvPr>
              <p:cNvGrpSpPr/>
              <p:nvPr/>
            </p:nvGrpSpPr>
            <p:grpSpPr>
              <a:xfrm>
                <a:off x="5325708" y="-761263"/>
                <a:ext cx="7257126" cy="10035712"/>
                <a:chOff x="5495312" y="-1007153"/>
                <a:chExt cx="7257126" cy="10035712"/>
              </a:xfrm>
              <a:grpFill/>
            </p:grpSpPr>
            <p:sp>
              <p:nvSpPr>
                <p:cNvPr id="33" name="Sechseck 32">
                  <a:extLst>
                    <a:ext uri="{FF2B5EF4-FFF2-40B4-BE49-F238E27FC236}">
                      <a16:creationId xmlns:a16="http://schemas.microsoft.com/office/drawing/2014/main" id="{1817FF1E-E634-0D0E-B5C0-B01DB422D54B}"/>
                    </a:ext>
                  </a:extLst>
                </p:cNvPr>
                <p:cNvSpPr/>
                <p:nvPr/>
              </p:nvSpPr>
              <p:spPr>
                <a:xfrm>
                  <a:off x="6909159" y="4787598"/>
                  <a:ext cx="1609573" cy="1356527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5F758D17-D921-473C-EF5B-A5128B7E3F6A}"/>
                    </a:ext>
                  </a:extLst>
                </p:cNvPr>
                <p:cNvGrpSpPr/>
                <p:nvPr/>
              </p:nvGrpSpPr>
              <p:grpSpPr>
                <a:xfrm>
                  <a:off x="5495312" y="-1007153"/>
                  <a:ext cx="7257126" cy="10035712"/>
                  <a:chOff x="5495312" y="-1007153"/>
                  <a:chExt cx="7257126" cy="10035712"/>
                </a:xfrm>
                <a:grpFill/>
              </p:grpSpPr>
              <p:grpSp>
                <p:nvGrpSpPr>
                  <p:cNvPr id="19" name="Gruppieren 18">
                    <a:extLst>
                      <a:ext uri="{FF2B5EF4-FFF2-40B4-BE49-F238E27FC236}">
                        <a16:creationId xmlns:a16="http://schemas.microsoft.com/office/drawing/2014/main" id="{B0886ED0-D8E7-BAA4-6851-D24426B74876}"/>
                      </a:ext>
                    </a:extLst>
                  </p:cNvPr>
                  <p:cNvGrpSpPr/>
                  <p:nvPr/>
                </p:nvGrpSpPr>
                <p:grpSpPr>
                  <a:xfrm>
                    <a:off x="9729938" y="-1007153"/>
                    <a:ext cx="3022500" cy="8596103"/>
                    <a:chOff x="9729938" y="-1007153"/>
                    <a:chExt cx="3022500" cy="8596103"/>
                  </a:xfrm>
                  <a:grpFill/>
                </p:grpSpPr>
                <p:sp>
                  <p:nvSpPr>
                    <p:cNvPr id="5" name="Sechseck 4">
                      <a:extLst>
                        <a:ext uri="{FF2B5EF4-FFF2-40B4-BE49-F238E27FC236}">
                          <a16:creationId xmlns:a16="http://schemas.microsoft.com/office/drawing/2014/main" id="{F6BE1ED3-BDE3-2E8F-2330-2E5454CC3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-245807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6" name="Sechseck 5">
                      <a:extLst>
                        <a:ext uri="{FF2B5EF4-FFF2-40B4-BE49-F238E27FC236}">
                          <a16:creationId xmlns:a16="http://schemas.microsoft.com/office/drawing/2014/main" id="{10EF72E1-ECB1-C120-3B30-62D43821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1193800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" name="Sechseck 6">
                      <a:extLst>
                        <a:ext uri="{FF2B5EF4-FFF2-40B4-BE49-F238E27FC236}">
                          <a16:creationId xmlns:a16="http://schemas.microsoft.com/office/drawing/2014/main" id="{34E08B91-C702-DE05-4243-9C3B15412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2633407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8" name="Sechseck 7">
                      <a:extLst>
                        <a:ext uri="{FF2B5EF4-FFF2-40B4-BE49-F238E27FC236}">
                          <a16:creationId xmlns:a16="http://schemas.microsoft.com/office/drawing/2014/main" id="{F1A7F7DF-AA2C-AEBD-6F6C-77A6EAEB8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4073014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12" name="Sechseck 11">
                      <a:extLst>
                        <a:ext uri="{FF2B5EF4-FFF2-40B4-BE49-F238E27FC236}">
                          <a16:creationId xmlns:a16="http://schemas.microsoft.com/office/drawing/2014/main" id="{7A9218B0-4179-C0A3-499E-A55D0CF42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9938" y="3353209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13" name="Sechseck 12">
                      <a:extLst>
                        <a:ext uri="{FF2B5EF4-FFF2-40B4-BE49-F238E27FC236}">
                          <a16:creationId xmlns:a16="http://schemas.microsoft.com/office/drawing/2014/main" id="{2336372B-F338-BF1A-2D24-FA4214852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6853" y="1913602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14" name="Sechseck 13">
                      <a:extLst>
                        <a:ext uri="{FF2B5EF4-FFF2-40B4-BE49-F238E27FC236}">
                          <a16:creationId xmlns:a16="http://schemas.microsoft.com/office/drawing/2014/main" id="{494D57C5-6615-565C-8EB1-D76F483E2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6853" y="473996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15" name="Sechseck 14">
                      <a:extLst>
                        <a:ext uri="{FF2B5EF4-FFF2-40B4-BE49-F238E27FC236}">
                          <a16:creationId xmlns:a16="http://schemas.microsoft.com/office/drawing/2014/main" id="{B59106CA-C1D5-B475-1A82-4DB095722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6853" y="-1007153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16" name="Sechseck 15">
                      <a:extLst>
                        <a:ext uri="{FF2B5EF4-FFF2-40B4-BE49-F238E27FC236}">
                          <a16:creationId xmlns:a16="http://schemas.microsoft.com/office/drawing/2014/main" id="{059BBB48-90B5-57D2-302B-E14B74FE8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5512619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17" name="Sechseck 16">
                      <a:extLst>
                        <a:ext uri="{FF2B5EF4-FFF2-40B4-BE49-F238E27FC236}">
                          <a16:creationId xmlns:a16="http://schemas.microsoft.com/office/drawing/2014/main" id="{026292B1-5668-E298-1708-8D9805219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6853" y="4792815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18" name="Sechseck 17">
                      <a:extLst>
                        <a:ext uri="{FF2B5EF4-FFF2-40B4-BE49-F238E27FC236}">
                          <a16:creationId xmlns:a16="http://schemas.microsoft.com/office/drawing/2014/main" id="{08B1136F-E57C-21E3-BA22-575B497AFC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6853" y="6232423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</p:grpSp>
              <p:grpSp>
                <p:nvGrpSpPr>
                  <p:cNvPr id="21" name="Gruppieren 20">
                    <a:extLst>
                      <a:ext uri="{FF2B5EF4-FFF2-40B4-BE49-F238E27FC236}">
                        <a16:creationId xmlns:a16="http://schemas.microsoft.com/office/drawing/2014/main" id="{0C2FB151-E708-0BED-6382-E3A77883BB95}"/>
                      </a:ext>
                    </a:extLst>
                  </p:cNvPr>
                  <p:cNvGrpSpPr/>
                  <p:nvPr/>
                </p:nvGrpSpPr>
                <p:grpSpPr>
                  <a:xfrm>
                    <a:off x="6916994" y="2633409"/>
                    <a:ext cx="3015585" cy="6395150"/>
                    <a:chOff x="9736853" y="1193800"/>
                    <a:chExt cx="3015585" cy="6395150"/>
                  </a:xfrm>
                  <a:grpFill/>
                </p:grpSpPr>
                <p:sp>
                  <p:nvSpPr>
                    <p:cNvPr id="23" name="Sechseck 22">
                      <a:extLst>
                        <a:ext uri="{FF2B5EF4-FFF2-40B4-BE49-F238E27FC236}">
                          <a16:creationId xmlns:a16="http://schemas.microsoft.com/office/drawing/2014/main" id="{23AF990B-BDC5-CB77-0A8C-DB7F3CFE7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1193800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24" name="Sechseck 23">
                      <a:extLst>
                        <a:ext uri="{FF2B5EF4-FFF2-40B4-BE49-F238E27FC236}">
                          <a16:creationId xmlns:a16="http://schemas.microsoft.com/office/drawing/2014/main" id="{B2F41C7D-C8CB-45DF-B314-46858A0E2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2633407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25" name="Sechseck 24">
                      <a:extLst>
                        <a:ext uri="{FF2B5EF4-FFF2-40B4-BE49-F238E27FC236}">
                          <a16:creationId xmlns:a16="http://schemas.microsoft.com/office/drawing/2014/main" id="{29910E67-E385-D6D2-64FF-738953341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4073014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30" name="Sechseck 29">
                      <a:extLst>
                        <a:ext uri="{FF2B5EF4-FFF2-40B4-BE49-F238E27FC236}">
                          <a16:creationId xmlns:a16="http://schemas.microsoft.com/office/drawing/2014/main" id="{A1A5DA38-2909-08E0-CCF6-1378B2DA8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2865" y="5512619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31" name="Sechseck 30">
                      <a:extLst>
                        <a:ext uri="{FF2B5EF4-FFF2-40B4-BE49-F238E27FC236}">
                          <a16:creationId xmlns:a16="http://schemas.microsoft.com/office/drawing/2014/main" id="{C7DE3E11-0671-C2C2-16E1-97920F823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6853" y="4792815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32" name="Sechseck 31">
                      <a:extLst>
                        <a:ext uri="{FF2B5EF4-FFF2-40B4-BE49-F238E27FC236}">
                          <a16:creationId xmlns:a16="http://schemas.microsoft.com/office/drawing/2014/main" id="{67462CE2-EBED-F222-F3B6-F7476AA34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36853" y="6232423"/>
                      <a:ext cx="1609573" cy="1356527"/>
                    </a:xfrm>
                    <a:prstGeom prst="hexagon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</p:grpSp>
              <p:sp>
                <p:nvSpPr>
                  <p:cNvPr id="34" name="Sechseck 33">
                    <a:extLst>
                      <a:ext uri="{FF2B5EF4-FFF2-40B4-BE49-F238E27FC236}">
                        <a16:creationId xmlns:a16="http://schemas.microsoft.com/office/drawing/2014/main" id="{8BA9E8CE-B2F7-A836-9890-E957FE899C23}"/>
                      </a:ext>
                    </a:extLst>
                  </p:cNvPr>
                  <p:cNvSpPr/>
                  <p:nvPr/>
                </p:nvSpPr>
                <p:spPr>
                  <a:xfrm>
                    <a:off x="5495312" y="5507402"/>
                    <a:ext cx="1609573" cy="1356527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</p:grpSp>
          </p:grpSp>
          <p:sp>
            <p:nvSpPr>
              <p:cNvPr id="37" name="Sechseck 36">
                <a:extLst>
                  <a:ext uri="{FF2B5EF4-FFF2-40B4-BE49-F238E27FC236}">
                    <a16:creationId xmlns:a16="http://schemas.microsoft.com/office/drawing/2014/main" id="{99260DDA-A700-54F3-935A-E9EAB0EC5792}"/>
                  </a:ext>
                </a:extLst>
              </p:cNvPr>
              <p:cNvSpPr/>
              <p:nvPr/>
            </p:nvSpPr>
            <p:spPr>
              <a:xfrm>
                <a:off x="8153401" y="1437079"/>
                <a:ext cx="1609573" cy="1356527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8" name="Sechseck 37">
                <a:extLst>
                  <a:ext uri="{FF2B5EF4-FFF2-40B4-BE49-F238E27FC236}">
                    <a16:creationId xmlns:a16="http://schemas.microsoft.com/office/drawing/2014/main" id="{F993965B-B6ED-891A-DA18-FA7CC8965075}"/>
                  </a:ext>
                </a:extLst>
              </p:cNvPr>
              <p:cNvSpPr/>
              <p:nvPr/>
            </p:nvSpPr>
            <p:spPr>
              <a:xfrm>
                <a:off x="6751742" y="3588662"/>
                <a:ext cx="1609573" cy="1356527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9" name="Sechseck 38">
                <a:extLst>
                  <a:ext uri="{FF2B5EF4-FFF2-40B4-BE49-F238E27FC236}">
                    <a16:creationId xmlns:a16="http://schemas.microsoft.com/office/drawing/2014/main" id="{22A3F106-4106-3EAE-F9A4-6CD537BE0604}"/>
                  </a:ext>
                </a:extLst>
              </p:cNvPr>
              <p:cNvSpPr/>
              <p:nvPr/>
            </p:nvSpPr>
            <p:spPr>
              <a:xfrm>
                <a:off x="5325707" y="4277417"/>
                <a:ext cx="1609573" cy="1356527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0" name="Sechseck 39">
                <a:extLst>
                  <a:ext uri="{FF2B5EF4-FFF2-40B4-BE49-F238E27FC236}">
                    <a16:creationId xmlns:a16="http://schemas.microsoft.com/office/drawing/2014/main" id="{8580E603-F235-3CD9-B63C-077F647FD6DC}"/>
                  </a:ext>
                </a:extLst>
              </p:cNvPr>
              <p:cNvSpPr/>
              <p:nvPr/>
            </p:nvSpPr>
            <p:spPr>
              <a:xfrm>
                <a:off x="3919696" y="5015355"/>
                <a:ext cx="1609573" cy="1356527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" name="Sechseck 40">
                <a:extLst>
                  <a:ext uri="{FF2B5EF4-FFF2-40B4-BE49-F238E27FC236}">
                    <a16:creationId xmlns:a16="http://schemas.microsoft.com/office/drawing/2014/main" id="{F2FFD820-44B1-938F-0925-26B652BCC7F7}"/>
                  </a:ext>
                </a:extLst>
              </p:cNvPr>
              <p:cNvSpPr/>
              <p:nvPr/>
            </p:nvSpPr>
            <p:spPr>
              <a:xfrm>
                <a:off x="3911861" y="6571064"/>
                <a:ext cx="1609573" cy="1356527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43" name="Sechseck 42">
              <a:extLst>
                <a:ext uri="{FF2B5EF4-FFF2-40B4-BE49-F238E27FC236}">
                  <a16:creationId xmlns:a16="http://schemas.microsoft.com/office/drawing/2014/main" id="{E1664FAD-94EF-C260-3D28-CD3C8C7F06E1}"/>
                </a:ext>
              </a:extLst>
            </p:cNvPr>
            <p:cNvSpPr/>
            <p:nvPr/>
          </p:nvSpPr>
          <p:spPr>
            <a:xfrm>
              <a:off x="5568573" y="6243088"/>
              <a:ext cx="1609573" cy="135652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0E7F2E3E-4738-CD3F-008E-5CB88632FEC6}"/>
                </a:ext>
              </a:extLst>
            </p:cNvPr>
            <p:cNvSpPr/>
            <p:nvPr/>
          </p:nvSpPr>
          <p:spPr>
            <a:xfrm>
              <a:off x="11212208" y="6239406"/>
              <a:ext cx="1609573" cy="135652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6120371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396879" y="-41436351"/>
            <a:ext cx="12174174" cy="55354280"/>
            <a:chOff x="636508" y="7572968"/>
            <a:chExt cx="12174174" cy="5535428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99335" y="12653407"/>
              <a:ext cx="11294653" cy="5647323"/>
              <a:chOff x="828387" y="12676669"/>
              <a:chExt cx="11294653" cy="5647323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973260" y="12798265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828387" y="12676669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636508" y="57168077"/>
              <a:ext cx="12174174" cy="5759171"/>
              <a:chOff x="636508" y="57168077"/>
              <a:chExt cx="12174174" cy="5759171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636508" y="57168077"/>
                <a:ext cx="10964981" cy="5759171"/>
                <a:chOff x="636508" y="57168077"/>
                <a:chExt cx="10964981" cy="5759171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636508" y="57168077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1849038" y="57429011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711200" y="24587007"/>
              <a:ext cx="11652810" cy="30618013"/>
              <a:chOff x="711200" y="24587007"/>
              <a:chExt cx="11652810" cy="30618013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799017" y="49679292"/>
                <a:ext cx="11166470" cy="5525728"/>
                <a:chOff x="799017" y="49679292"/>
                <a:chExt cx="11111104" cy="552572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498790" y="49679292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799017" y="49679292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11200" y="24587007"/>
                <a:ext cx="11652810" cy="24048800"/>
                <a:chOff x="711200" y="24587007"/>
                <a:chExt cx="11652810" cy="24048800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1214230" y="42864162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dirty="0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385962" y="43110079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4587007"/>
                  <a:ext cx="11249652" cy="17682814"/>
                  <a:chOff x="711200" y="24587007"/>
                  <a:chExt cx="11249652" cy="17682814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811072" y="36759022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4587007"/>
                    <a:ext cx="11166495" cy="12825091"/>
                    <a:chOff x="711200" y="24587007"/>
                    <a:chExt cx="11166495" cy="12825091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915" y="24587007"/>
                      <a:ext cx="11149780" cy="5525729"/>
                      <a:chOff x="727915" y="24587007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915" y="24587007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6476215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518463" y="-47415120"/>
            <a:ext cx="12099482" cy="53567100"/>
            <a:chOff x="711200" y="7572968"/>
            <a:chExt cx="12099482" cy="535671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99335" y="12653407"/>
              <a:ext cx="11294653" cy="5647323"/>
              <a:chOff x="828387" y="12676669"/>
              <a:chExt cx="11294653" cy="5647323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973260" y="12798265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828387" y="12676669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711200" y="24587007"/>
              <a:ext cx="11424136" cy="29945398"/>
              <a:chOff x="711200" y="24587007"/>
              <a:chExt cx="11424136" cy="29945398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987300" y="48069767"/>
                <a:ext cx="10998480" cy="6179182"/>
                <a:chOff x="986366" y="48069767"/>
                <a:chExt cx="10943947" cy="6179182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518982" y="48723225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986366" y="48069767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11200" y="24587007"/>
                <a:ext cx="11249652" cy="24752401"/>
                <a:chOff x="711200" y="24587007"/>
                <a:chExt cx="11249652" cy="24752401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89707" y="43813679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87222" y="43813680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4587007"/>
                  <a:ext cx="11249652" cy="17682814"/>
                  <a:chOff x="711200" y="24587007"/>
                  <a:chExt cx="11249652" cy="17682814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811072" y="36759022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4587007"/>
                    <a:ext cx="11166495" cy="12825091"/>
                    <a:chOff x="711200" y="24587007"/>
                    <a:chExt cx="11166495" cy="12825091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915" y="24587007"/>
                      <a:ext cx="11149780" cy="5525729"/>
                      <a:chOff x="727915" y="24587007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915" y="24587007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584535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rafik 1083" descr="What we can learn from Sisyphus and his rock | by Chhavi Kumar | Medium">
            <a:extLst>
              <a:ext uri="{FF2B5EF4-FFF2-40B4-BE49-F238E27FC236}">
                <a16:creationId xmlns:a16="http://schemas.microsoft.com/office/drawing/2014/main" id="{BB953736-A2D2-64CA-184C-C0EEBF838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t="1117" r="62"/>
          <a:stretch/>
        </p:blipFill>
        <p:spPr bwMode="auto">
          <a:xfrm flipH="1">
            <a:off x="789707" y="37872371"/>
            <a:ext cx="11149780" cy="5510799"/>
          </a:xfrm>
          <a:custGeom>
            <a:avLst/>
            <a:gdLst>
              <a:gd name="connsiteX0" fmla="*/ 9092912 w 10013885"/>
              <a:gd name="connsiteY0" fmla="*/ 0 h 5519424"/>
              <a:gd name="connsiteX1" fmla="*/ 823836 w 10013885"/>
              <a:gd name="connsiteY1" fmla="*/ 0 h 5519424"/>
              <a:gd name="connsiteX2" fmla="*/ 780722 w 10013885"/>
              <a:gd name="connsiteY2" fmla="*/ 6212 h 5519424"/>
              <a:gd name="connsiteX3" fmla="*/ 0 w 10013885"/>
              <a:gd name="connsiteY3" fmla="*/ 910412 h 5519424"/>
              <a:gd name="connsiteX4" fmla="*/ 0 w 10013885"/>
              <a:gd name="connsiteY4" fmla="*/ 4602124 h 5519424"/>
              <a:gd name="connsiteX5" fmla="*/ 780722 w 10013885"/>
              <a:gd name="connsiteY5" fmla="*/ 5506332 h 5519424"/>
              <a:gd name="connsiteX6" fmla="*/ 871593 w 10013885"/>
              <a:gd name="connsiteY6" fmla="*/ 5519424 h 5519424"/>
              <a:gd name="connsiteX7" fmla="*/ 9197227 w 10013885"/>
              <a:gd name="connsiteY7" fmla="*/ 5519424 h 5519424"/>
              <a:gd name="connsiteX8" fmla="*/ 9278520 w 10013885"/>
              <a:gd name="connsiteY8" fmla="*/ 5507016 h 5519424"/>
              <a:gd name="connsiteX9" fmla="*/ 10013885 w 10013885"/>
              <a:gd name="connsiteY9" fmla="*/ 4604756 h 5519424"/>
              <a:gd name="connsiteX10" fmla="*/ 10013885 w 10013885"/>
              <a:gd name="connsiteY10" fmla="*/ 920976 h 5519424"/>
              <a:gd name="connsiteX11" fmla="*/ 9092912 w 10013885"/>
              <a:gd name="connsiteY11" fmla="*/ 0 h 551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13885" h="5519424">
                <a:moveTo>
                  <a:pt x="9092912" y="0"/>
                </a:moveTo>
                <a:lnTo>
                  <a:pt x="823836" y="0"/>
                </a:lnTo>
                <a:lnTo>
                  <a:pt x="780722" y="6212"/>
                </a:lnTo>
                <a:cubicBezTo>
                  <a:pt x="335165" y="92272"/>
                  <a:pt x="0" y="464396"/>
                  <a:pt x="0" y="910412"/>
                </a:cubicBezTo>
                <a:lnTo>
                  <a:pt x="0" y="4602124"/>
                </a:lnTo>
                <a:cubicBezTo>
                  <a:pt x="0" y="5048144"/>
                  <a:pt x="335165" y="5420272"/>
                  <a:pt x="780722" y="5506332"/>
                </a:cubicBezTo>
                <a:lnTo>
                  <a:pt x="871593" y="5519424"/>
                </a:lnTo>
                <a:lnTo>
                  <a:pt x="9197227" y="5519424"/>
                </a:lnTo>
                <a:lnTo>
                  <a:pt x="9278520" y="5507016"/>
                </a:lnTo>
                <a:cubicBezTo>
                  <a:pt x="9698192" y="5421140"/>
                  <a:pt x="10013885" y="5049816"/>
                  <a:pt x="10013885" y="4604756"/>
                </a:cubicBezTo>
                <a:lnTo>
                  <a:pt x="10013885" y="920976"/>
                </a:lnTo>
                <a:cubicBezTo>
                  <a:pt x="10013885" y="412336"/>
                  <a:pt x="9601551" y="0"/>
                  <a:pt x="90929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hteck: abgerundete Ecken 1037">
            <a:extLst>
              <a:ext uri="{FF2B5EF4-FFF2-40B4-BE49-F238E27FC236}">
                <a16:creationId xmlns:a16="http://schemas.microsoft.com/office/drawing/2014/main" id="{9172AEB0-3DEC-6F98-AEE8-390BAC8B0525}"/>
              </a:ext>
            </a:extLst>
          </p:cNvPr>
          <p:cNvSpPr/>
          <p:nvPr/>
        </p:nvSpPr>
        <p:spPr>
          <a:xfrm>
            <a:off x="789707" y="43813679"/>
            <a:ext cx="11149780" cy="5525729"/>
          </a:xfrm>
          <a:prstGeom prst="roundRect">
            <a:avLst/>
          </a:prstGeom>
          <a:solidFill>
            <a:srgbClr val="3529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9442051-3C5E-3020-761A-1FE2149120D6}"/>
              </a:ext>
            </a:extLst>
          </p:cNvPr>
          <p:cNvSpPr/>
          <p:nvPr/>
        </p:nvSpPr>
        <p:spPr>
          <a:xfrm>
            <a:off x="718369" y="13745033"/>
            <a:ext cx="11149780" cy="5525727"/>
          </a:xfrm>
          <a:prstGeom prst="round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C099D4C4-9892-BAFA-97B9-8D06222C3AE3}"/>
              </a:ext>
            </a:extLst>
          </p:cNvPr>
          <p:cNvSpPr/>
          <p:nvPr/>
        </p:nvSpPr>
        <p:spPr>
          <a:xfrm>
            <a:off x="717755" y="560439"/>
            <a:ext cx="11149780" cy="5525727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 descr="Chick Hicks | Pixar Cars Wiki | Fandom">
            <a:extLst>
              <a:ext uri="{FF2B5EF4-FFF2-40B4-BE49-F238E27FC236}">
                <a16:creationId xmlns:a16="http://schemas.microsoft.com/office/drawing/2014/main" id="{9D1DA8CC-96DF-45D5-A7DB-55D45165D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r="12339"/>
          <a:stretch/>
        </p:blipFill>
        <p:spPr bwMode="auto">
          <a:xfrm>
            <a:off x="717755" y="560440"/>
            <a:ext cx="7334864" cy="5525728"/>
          </a:xfrm>
          <a:custGeom>
            <a:avLst/>
            <a:gdLst>
              <a:gd name="connsiteX0" fmla="*/ 920955 w 7334864"/>
              <a:gd name="connsiteY0" fmla="*/ 0 h 5525728"/>
              <a:gd name="connsiteX1" fmla="*/ 7334864 w 7334864"/>
              <a:gd name="connsiteY1" fmla="*/ 0 h 5525728"/>
              <a:gd name="connsiteX2" fmla="*/ 7334864 w 7334864"/>
              <a:gd name="connsiteY2" fmla="*/ 5525728 h 5525728"/>
              <a:gd name="connsiteX3" fmla="*/ 920955 w 7334864"/>
              <a:gd name="connsiteY3" fmla="*/ 5525728 h 5525728"/>
              <a:gd name="connsiteX4" fmla="*/ 0 w 7334864"/>
              <a:gd name="connsiteY4" fmla="*/ 4604773 h 5525728"/>
              <a:gd name="connsiteX5" fmla="*/ 0 w 7334864"/>
              <a:gd name="connsiteY5" fmla="*/ 920955 h 5525728"/>
              <a:gd name="connsiteX6" fmla="*/ 920955 w 7334864"/>
              <a:gd name="connsiteY6" fmla="*/ 0 h 552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864" h="5525728">
                <a:moveTo>
                  <a:pt x="920955" y="0"/>
                </a:moveTo>
                <a:lnTo>
                  <a:pt x="7334864" y="0"/>
                </a:lnTo>
                <a:lnTo>
                  <a:pt x="7334864" y="5525728"/>
                </a:lnTo>
                <a:lnTo>
                  <a:pt x="920955" y="5525728"/>
                </a:lnTo>
                <a:cubicBezTo>
                  <a:pt x="412326" y="5525728"/>
                  <a:pt x="0" y="5113402"/>
                  <a:pt x="0" y="4604773"/>
                </a:cubicBezTo>
                <a:lnTo>
                  <a:pt x="0" y="920955"/>
                </a:lnTo>
                <a:cubicBezTo>
                  <a:pt x="0" y="412326"/>
                  <a:pt x="412326" y="0"/>
                  <a:pt x="9209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AE0294-1BCD-B888-2962-C53DAD6D93A9}"/>
              </a:ext>
            </a:extLst>
          </p:cNvPr>
          <p:cNvSpPr txBox="1"/>
          <p:nvPr/>
        </p:nvSpPr>
        <p:spPr>
          <a:xfrm>
            <a:off x="8239432" y="934065"/>
            <a:ext cx="3234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Ziel: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Eine Webseite zu Erschaffen die den Schulalltag erleichtert.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sz="2800" b="1" dirty="0">
                <a:solidFill>
                  <a:schemeClr val="bg1"/>
                </a:solidFill>
              </a:rPr>
              <a:t>Idee: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Die Idee kommt </a:t>
            </a:r>
            <a:r>
              <a:rPr lang="de-DE" dirty="0">
                <a:solidFill>
                  <a:schemeClr val="bg1"/>
                </a:solidFill>
              </a:rPr>
              <a:t>von einem überfüllten und unübersichtlichen Terminkalender</a:t>
            </a:r>
            <a:r>
              <a:rPr lang="de-AT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48DBA8B-FD7B-62A2-B4A2-3437D8AA16AC}"/>
              </a:ext>
            </a:extLst>
          </p:cNvPr>
          <p:cNvGrpSpPr/>
          <p:nvPr/>
        </p:nvGrpSpPr>
        <p:grpSpPr>
          <a:xfrm>
            <a:off x="521110" y="10389347"/>
            <a:ext cx="11149780" cy="5525729"/>
            <a:chOff x="101677" y="7713406"/>
            <a:chExt cx="11149780" cy="552572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E67BC59-E442-4C1F-D3C5-EE68E6D932DD}"/>
                </a:ext>
              </a:extLst>
            </p:cNvPr>
            <p:cNvSpPr/>
            <p:nvPr/>
          </p:nvSpPr>
          <p:spPr>
            <a:xfrm>
              <a:off x="101677" y="7713406"/>
              <a:ext cx="11149780" cy="55257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5EDC4A3-82E4-CDB0-D78F-BD258EA55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29" y="9188217"/>
              <a:ext cx="6220693" cy="2276793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3C5E49D-52CD-7FB0-7127-EA18C2CA815C}"/>
                </a:ext>
              </a:extLst>
            </p:cNvPr>
            <p:cNvSpPr txBox="1"/>
            <p:nvPr/>
          </p:nvSpPr>
          <p:spPr>
            <a:xfrm>
              <a:off x="4908474" y="8899648"/>
              <a:ext cx="2069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AT" sz="3200" dirty="0"/>
                <a:t>PM2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F5143CF-F193-F4D8-68F0-BD2E66CCB631}"/>
                </a:ext>
              </a:extLst>
            </p:cNvPr>
            <p:cNvSpPr txBox="1"/>
            <p:nvPr/>
          </p:nvSpPr>
          <p:spPr>
            <a:xfrm>
              <a:off x="2858449" y="8915374"/>
              <a:ext cx="2069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AT" sz="3200" dirty="0"/>
                <a:t>PM1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A4D2BFE-4929-18BF-70F8-67A7ECC2F491}"/>
                </a:ext>
              </a:extLst>
            </p:cNvPr>
            <p:cNvSpPr txBox="1"/>
            <p:nvPr/>
          </p:nvSpPr>
          <p:spPr>
            <a:xfrm>
              <a:off x="911047" y="8931100"/>
              <a:ext cx="2069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AT" sz="3200" dirty="0"/>
                <a:t>PL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6A77E7F-4822-C41A-B016-005FB014C7DF}"/>
                </a:ext>
              </a:extLst>
            </p:cNvPr>
            <p:cNvSpPr txBox="1"/>
            <p:nvPr/>
          </p:nvSpPr>
          <p:spPr>
            <a:xfrm>
              <a:off x="358569" y="11500282"/>
              <a:ext cx="2831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AT" dirty="0"/>
                <a:t>Nicolas Theiner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6F6C818-9E0E-4271-78B6-CEB4F62116F8}"/>
                </a:ext>
              </a:extLst>
            </p:cNvPr>
            <p:cNvSpPr txBox="1"/>
            <p:nvPr/>
          </p:nvSpPr>
          <p:spPr>
            <a:xfrm>
              <a:off x="2720184" y="11500282"/>
              <a:ext cx="2831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AT" dirty="0"/>
                <a:t>Noah Stesl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E8ADBEF-C382-AE7C-F4B7-284996E0ACBB}"/>
                </a:ext>
              </a:extLst>
            </p:cNvPr>
            <p:cNvSpPr txBox="1"/>
            <p:nvPr/>
          </p:nvSpPr>
          <p:spPr>
            <a:xfrm>
              <a:off x="4693341" y="11500282"/>
              <a:ext cx="2831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AT" dirty="0"/>
                <a:t>Simon Rapp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34D15E6F-1EF9-840F-9402-A4E97CD106EE}"/>
              </a:ext>
            </a:extLst>
          </p:cNvPr>
          <p:cNvSpPr txBox="1"/>
          <p:nvPr/>
        </p:nvSpPr>
        <p:spPr>
          <a:xfrm>
            <a:off x="593062" y="10196566"/>
            <a:ext cx="603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/>
              <a:t>Das Team hinter School Manager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A30EDF4-87DC-D238-E923-6080147576CC}"/>
              </a:ext>
            </a:extLst>
          </p:cNvPr>
          <p:cNvSpPr txBox="1"/>
          <p:nvPr/>
        </p:nvSpPr>
        <p:spPr>
          <a:xfrm>
            <a:off x="6687201" y="11116787"/>
            <a:ext cx="49836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Aufteilung der Aufgaben:</a:t>
            </a:r>
          </a:p>
          <a:p>
            <a:endParaRPr lang="de-AT" dirty="0"/>
          </a:p>
          <a:p>
            <a:r>
              <a:rPr lang="de-AT" dirty="0"/>
              <a:t>Design + Konzept: Nicolas Theiner</a:t>
            </a:r>
          </a:p>
          <a:p>
            <a:endParaRPr lang="de-AT" dirty="0"/>
          </a:p>
          <a:p>
            <a:r>
              <a:rPr lang="de-AT" dirty="0"/>
              <a:t>Funktionalität + Widgets: Noah Stesl</a:t>
            </a:r>
          </a:p>
          <a:p>
            <a:endParaRPr lang="de-AT" dirty="0"/>
          </a:p>
          <a:p>
            <a:r>
              <a:rPr lang="de-AT" dirty="0"/>
              <a:t>Funktionalitäts-hilfe + API-Widgets: Simon Rapp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D439739-CE06-D211-85B6-B8B51322E2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49"/>
          <a:stretch>
            <a:fillRect/>
          </a:stretch>
        </p:blipFill>
        <p:spPr>
          <a:xfrm>
            <a:off x="711200" y="13745035"/>
            <a:ext cx="7149496" cy="5525725"/>
          </a:xfrm>
          <a:custGeom>
            <a:avLst/>
            <a:gdLst>
              <a:gd name="connsiteX0" fmla="*/ 920974 w 7149496"/>
              <a:gd name="connsiteY0" fmla="*/ 0 h 5525725"/>
              <a:gd name="connsiteX1" fmla="*/ 7149496 w 7149496"/>
              <a:gd name="connsiteY1" fmla="*/ 0 h 5525725"/>
              <a:gd name="connsiteX2" fmla="*/ 7149496 w 7149496"/>
              <a:gd name="connsiteY2" fmla="*/ 5525725 h 5525725"/>
              <a:gd name="connsiteX3" fmla="*/ 920855 w 7149496"/>
              <a:gd name="connsiteY3" fmla="*/ 5525725 h 5525725"/>
              <a:gd name="connsiteX4" fmla="*/ 826810 w 7149496"/>
              <a:gd name="connsiteY4" fmla="*/ 5520977 h 5525725"/>
              <a:gd name="connsiteX5" fmla="*/ 0 w 7149496"/>
              <a:gd name="connsiteY5" fmla="*/ 4604757 h 5525725"/>
              <a:gd name="connsiteX6" fmla="*/ 0 w 7149496"/>
              <a:gd name="connsiteY6" fmla="*/ 920974 h 5525725"/>
              <a:gd name="connsiteX7" fmla="*/ 920974 w 7149496"/>
              <a:gd name="connsiteY7" fmla="*/ 0 h 552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49496" h="5525725">
                <a:moveTo>
                  <a:pt x="920974" y="0"/>
                </a:moveTo>
                <a:lnTo>
                  <a:pt x="7149496" y="0"/>
                </a:lnTo>
                <a:lnTo>
                  <a:pt x="7149496" y="5525725"/>
                </a:lnTo>
                <a:lnTo>
                  <a:pt x="920855" y="5525725"/>
                </a:lnTo>
                <a:lnTo>
                  <a:pt x="826810" y="5520977"/>
                </a:lnTo>
                <a:cubicBezTo>
                  <a:pt x="362403" y="5473813"/>
                  <a:pt x="0" y="5081607"/>
                  <a:pt x="0" y="4604757"/>
                </a:cubicBezTo>
                <a:lnTo>
                  <a:pt x="0" y="920974"/>
                </a:lnTo>
                <a:cubicBezTo>
                  <a:pt x="0" y="412334"/>
                  <a:pt x="412334" y="0"/>
                  <a:pt x="920974" y="0"/>
                </a:cubicBezTo>
                <a:close/>
              </a:path>
            </a:pathLst>
          </a:cu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33F68829-3C85-C47B-162D-B7B3FFA7D413}"/>
              </a:ext>
            </a:extLst>
          </p:cNvPr>
          <p:cNvSpPr txBox="1"/>
          <p:nvPr/>
        </p:nvSpPr>
        <p:spPr>
          <a:xfrm>
            <a:off x="8141109" y="15439532"/>
            <a:ext cx="337246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err="1">
                <a:solidFill>
                  <a:schemeClr val="bg1"/>
                </a:solidFill>
              </a:rPr>
              <a:t>Git</a:t>
            </a:r>
            <a:r>
              <a:rPr lang="de-AT" sz="3200" b="1" dirty="0">
                <a:solidFill>
                  <a:schemeClr val="bg1"/>
                </a:solidFill>
              </a:rPr>
              <a:t>-Hub </a:t>
            </a:r>
            <a:r>
              <a:rPr lang="de-AT" sz="3200" b="1" dirty="0" err="1">
                <a:solidFill>
                  <a:schemeClr val="bg1"/>
                </a:solidFill>
              </a:rPr>
              <a:t>History</a:t>
            </a:r>
            <a:r>
              <a:rPr lang="de-AT" sz="3200" b="1" dirty="0">
                <a:solidFill>
                  <a:schemeClr val="bg1"/>
                </a:solidFill>
              </a:rPr>
              <a:t>: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Rote Linie -&gt; Themawechsel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FB1AC24-8B8B-2AE6-B30E-0654EB837BCD}"/>
              </a:ext>
            </a:extLst>
          </p:cNvPr>
          <p:cNvSpPr/>
          <p:nvPr/>
        </p:nvSpPr>
        <p:spPr>
          <a:xfrm>
            <a:off x="711200" y="19713969"/>
            <a:ext cx="11149780" cy="552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3A7CD7-4840-B8EF-D463-46A59AF5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5" y="19821690"/>
            <a:ext cx="4324441" cy="531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12753913-78E4-3C45-B190-0766950E2CCA}"/>
              </a:ext>
            </a:extLst>
          </p:cNvPr>
          <p:cNvSpPr txBox="1"/>
          <p:nvPr/>
        </p:nvSpPr>
        <p:spPr>
          <a:xfrm>
            <a:off x="6548150" y="19970656"/>
            <a:ext cx="461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PSP + Projekt-Umweltanalyse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88EDA11-8CD9-A5AD-FD80-A8D93678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52" y="20965259"/>
            <a:ext cx="5304952" cy="326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EF232C51-7F5C-4A50-0DDD-E4B6CA6755E8}"/>
              </a:ext>
            </a:extLst>
          </p:cNvPr>
          <p:cNvSpPr/>
          <p:nvPr/>
        </p:nvSpPr>
        <p:spPr>
          <a:xfrm>
            <a:off x="789707" y="25897876"/>
            <a:ext cx="11149780" cy="55257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10745083-7874-DB22-2A87-D0B1022F960F}"/>
              </a:ext>
            </a:extLst>
          </p:cNvPr>
          <p:cNvSpPr/>
          <p:nvPr/>
        </p:nvSpPr>
        <p:spPr>
          <a:xfrm>
            <a:off x="711200" y="31886369"/>
            <a:ext cx="11149780" cy="5525729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5" name="Grafik 1024">
            <a:extLst>
              <a:ext uri="{FF2B5EF4-FFF2-40B4-BE49-F238E27FC236}">
                <a16:creationId xmlns:a16="http://schemas.microsoft.com/office/drawing/2014/main" id="{F002732F-F79F-504B-7C7C-ACCD8293A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48" y="28104604"/>
            <a:ext cx="10079098" cy="1112271"/>
          </a:xfrm>
          <a:prstGeom prst="rect">
            <a:avLst/>
          </a:prstGeom>
        </p:spPr>
      </p:pic>
      <p:sp>
        <p:nvSpPr>
          <p:cNvPr id="1027" name="Textfeld 1026">
            <a:extLst>
              <a:ext uri="{FF2B5EF4-FFF2-40B4-BE49-F238E27FC236}">
                <a16:creationId xmlns:a16="http://schemas.microsoft.com/office/drawing/2014/main" id="{FD3FCFDF-4B89-DB94-324B-1B2504A21006}"/>
              </a:ext>
            </a:extLst>
          </p:cNvPr>
          <p:cNvSpPr txBox="1"/>
          <p:nvPr/>
        </p:nvSpPr>
        <p:spPr>
          <a:xfrm>
            <a:off x="4532446" y="32756115"/>
            <a:ext cx="54629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400" b="1" dirty="0">
                <a:effectLst/>
              </a:rPr>
              <a:t>Technologien und Methoden:</a:t>
            </a:r>
          </a:p>
          <a:p>
            <a:pPr rtl="0"/>
            <a:endParaRPr lang="de-DE" dirty="0">
              <a:effectLst/>
            </a:endParaRPr>
          </a:p>
          <a:p>
            <a:pPr rtl="0"/>
            <a:r>
              <a:rPr lang="de-DE" b="1" dirty="0">
                <a:effectLst/>
              </a:rPr>
              <a:t>Python Interpreter: </a:t>
            </a:r>
            <a:r>
              <a:rPr lang="de-DE" dirty="0" err="1">
                <a:effectLst/>
              </a:rPr>
              <a:t>BeautifulSoup</a:t>
            </a:r>
            <a:endParaRPr lang="de-DE" dirty="0">
              <a:effectLst/>
            </a:endParaRPr>
          </a:p>
          <a:p>
            <a:pPr rtl="0"/>
            <a:r>
              <a:rPr lang="de-DE" dirty="0">
                <a:effectLst/>
              </a:rPr>
              <a:t>Funktion: sieht den Code der Webseite und kann Werte von </a:t>
            </a:r>
            <a:r>
              <a:rPr lang="de-DE" dirty="0" err="1">
                <a:effectLst/>
              </a:rPr>
              <a:t>zbs</a:t>
            </a:r>
            <a:r>
              <a:rPr lang="de-DE" dirty="0">
                <a:effectLst/>
              </a:rPr>
              <a:t>. </a:t>
            </a:r>
            <a:r>
              <a:rPr lang="de-DE" dirty="0" err="1">
                <a:effectLst/>
              </a:rPr>
              <a:t>divs</a:t>
            </a:r>
            <a:r>
              <a:rPr lang="de-DE" dirty="0">
                <a:effectLst/>
              </a:rPr>
              <a:t> auslesen und ausgeben</a:t>
            </a:r>
          </a:p>
          <a:p>
            <a:pPr rtl="0"/>
            <a:endParaRPr lang="de-DE" dirty="0">
              <a:effectLst/>
            </a:endParaRPr>
          </a:p>
          <a:p>
            <a:pPr rtl="0"/>
            <a:r>
              <a:rPr lang="de-DE" b="1" dirty="0">
                <a:effectLst/>
              </a:rPr>
              <a:t>API Key für Wetter in Dornbirn:</a:t>
            </a:r>
          </a:p>
          <a:p>
            <a:pPr rtl="0"/>
            <a:r>
              <a:rPr lang="de-DE" dirty="0">
                <a:effectLst/>
              </a:rPr>
              <a:t>Mit einer </a:t>
            </a:r>
            <a:r>
              <a:rPr lang="de-DE" dirty="0" err="1">
                <a:effectLst/>
              </a:rPr>
              <a:t>WetterAPI</a:t>
            </a:r>
            <a:r>
              <a:rPr lang="de-DE" dirty="0">
                <a:effectLst/>
              </a:rPr>
              <a:t> können wir mittels Längen bz Breitengrad das Wetter und die Temperatur vom Standort in Dornbirn erhalten.</a:t>
            </a:r>
          </a:p>
          <a:p>
            <a:pPr rtl="0"/>
            <a:r>
              <a:rPr lang="de-DE" dirty="0">
                <a:effectLst/>
              </a:rPr>
              <a:t>Diese geben wir nun in der Webseite wieder</a:t>
            </a:r>
          </a:p>
          <a:p>
            <a:endParaRPr lang="de-AT" dirty="0"/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40D4A237-8121-5954-0E55-E7775081694D}"/>
              </a:ext>
            </a:extLst>
          </p:cNvPr>
          <p:cNvSpPr txBox="1"/>
          <p:nvPr/>
        </p:nvSpPr>
        <p:spPr>
          <a:xfrm>
            <a:off x="1325048" y="38911454"/>
            <a:ext cx="4109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b="1" dirty="0">
                <a:effectLst/>
              </a:rPr>
              <a:t>Herausforderungen und Lösungen:</a:t>
            </a:r>
          </a:p>
          <a:p>
            <a:pPr rtl="0"/>
            <a:endParaRPr lang="de-DE" dirty="0">
              <a:effectLst/>
            </a:endParaRPr>
          </a:p>
          <a:p>
            <a:pPr rtl="0"/>
            <a:r>
              <a:rPr lang="de-DE" dirty="0">
                <a:effectLst/>
              </a:rPr>
              <a:t>Keinen API Key bekommen für </a:t>
            </a:r>
            <a:r>
              <a:rPr lang="de-DE" dirty="0" err="1">
                <a:effectLst/>
              </a:rPr>
              <a:t>Webuntis</a:t>
            </a:r>
            <a:r>
              <a:rPr lang="de-DE" dirty="0">
                <a:effectLst/>
              </a:rPr>
              <a:t> -&gt; andere Lösung finden</a:t>
            </a:r>
          </a:p>
          <a:p>
            <a:pPr rtl="0"/>
            <a:endParaRPr lang="de-DE" dirty="0">
              <a:effectLst/>
            </a:endParaRPr>
          </a:p>
          <a:p>
            <a:pPr rtl="0"/>
            <a:r>
              <a:rPr lang="de-DE" dirty="0">
                <a:effectLst/>
              </a:rPr>
              <a:t>Sehr viel gesucht und nun Lösung mit </a:t>
            </a:r>
            <a:r>
              <a:rPr lang="de-DE" dirty="0" err="1">
                <a:effectLst/>
              </a:rPr>
              <a:t>Webscrapping</a:t>
            </a:r>
            <a:r>
              <a:rPr lang="de-DE" dirty="0">
                <a:effectLst/>
              </a:rPr>
              <a:t> -&gt; </a:t>
            </a:r>
            <a:r>
              <a:rPr lang="de-DE" dirty="0" err="1">
                <a:effectLst/>
              </a:rPr>
              <a:t>BeautifulSoup</a:t>
            </a:r>
            <a:endParaRPr lang="de-DE" dirty="0">
              <a:effectLst/>
            </a:endParaRPr>
          </a:p>
          <a:p>
            <a:pPr rtl="0"/>
            <a:endParaRPr lang="de-DE" dirty="0">
              <a:effectLst/>
            </a:endParaRPr>
          </a:p>
          <a:p>
            <a:pPr rtl="0"/>
            <a:r>
              <a:rPr lang="de-DE" dirty="0" err="1">
                <a:effectLst/>
              </a:rPr>
              <a:t>Resizing</a:t>
            </a:r>
            <a:r>
              <a:rPr lang="de-DE" dirty="0">
                <a:effectLst/>
              </a:rPr>
              <a:t> von </a:t>
            </a:r>
            <a:r>
              <a:rPr lang="de-DE" dirty="0" err="1">
                <a:effectLst/>
              </a:rPr>
              <a:t>divs</a:t>
            </a:r>
            <a:r>
              <a:rPr lang="de-DE" dirty="0">
                <a:effectLst/>
              </a:rPr>
              <a:t> hat nicht bei jedem funktioniert -&gt; nur 1 von 3 </a:t>
            </a:r>
            <a:r>
              <a:rPr lang="de-DE" dirty="0" err="1">
                <a:effectLst/>
              </a:rPr>
              <a:t>divs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resizing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funktion</a:t>
            </a:r>
            <a:r>
              <a:rPr lang="de-DE" dirty="0">
                <a:effectLst/>
              </a:rPr>
              <a:t> eingebaut.</a:t>
            </a: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7AA79E0A-EFD0-5EA9-DB21-B3D2B4AE23BD}"/>
              </a:ext>
            </a:extLst>
          </p:cNvPr>
          <p:cNvSpPr txBox="1"/>
          <p:nvPr/>
        </p:nvSpPr>
        <p:spPr>
          <a:xfrm>
            <a:off x="1325048" y="44222784"/>
            <a:ext cx="398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Schlussfolgerung:</a:t>
            </a:r>
          </a:p>
        </p:txBody>
      </p: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7D0F0BD1-C2E7-D2E2-9CD6-373AFCE75CFE}"/>
              </a:ext>
            </a:extLst>
          </p:cNvPr>
          <p:cNvSpPr txBox="1"/>
          <p:nvPr/>
        </p:nvSpPr>
        <p:spPr>
          <a:xfrm>
            <a:off x="1377698" y="45111075"/>
            <a:ext cx="5624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>
                <a:solidFill>
                  <a:schemeClr val="bg1"/>
                </a:solidFill>
              </a:rPr>
              <a:t>Fazit: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Teamarbeit und Kommunikation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Geschäftliches Umgehen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Freundschaft und Geschäftsleben trennen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Arbeitseinteilung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Wöchentliches Besprechen der derzeitigen Lage</a:t>
            </a:r>
          </a:p>
          <a:p>
            <a:endParaRPr lang="de-AT" dirty="0"/>
          </a:p>
        </p:txBody>
      </p:sp>
      <p:pic>
        <p:nvPicPr>
          <p:cNvPr id="1037" name="Grafik 1036" descr="Poster for Sale mit &quot;Programmieren: Kaffee in Code verwandeln&quot; von Andrei  Popescu | Redbubble">
            <a:extLst>
              <a:ext uri="{FF2B5EF4-FFF2-40B4-BE49-F238E27FC236}">
                <a16:creationId xmlns:a16="http://schemas.microsoft.com/office/drawing/2014/main" id="{7C0F7F17-1E58-6E63-4ACD-03D00FE5D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4896" r="7561" b="25883"/>
          <a:stretch/>
        </p:blipFill>
        <p:spPr bwMode="auto">
          <a:xfrm>
            <a:off x="6587222" y="43813680"/>
            <a:ext cx="5352265" cy="5525728"/>
          </a:xfrm>
          <a:custGeom>
            <a:avLst/>
            <a:gdLst>
              <a:gd name="connsiteX0" fmla="*/ 0 w 5352265"/>
              <a:gd name="connsiteY0" fmla="*/ 0 h 5525728"/>
              <a:gd name="connsiteX1" fmla="*/ 4431292 w 5352265"/>
              <a:gd name="connsiteY1" fmla="*/ 0 h 5525728"/>
              <a:gd name="connsiteX2" fmla="*/ 5352265 w 5352265"/>
              <a:gd name="connsiteY2" fmla="*/ 920976 h 5525728"/>
              <a:gd name="connsiteX3" fmla="*/ 5352265 w 5352265"/>
              <a:gd name="connsiteY3" fmla="*/ 4604756 h 5525728"/>
              <a:gd name="connsiteX4" fmla="*/ 4431292 w 5352265"/>
              <a:gd name="connsiteY4" fmla="*/ 5525728 h 5525728"/>
              <a:gd name="connsiteX5" fmla="*/ 0 w 5352265"/>
              <a:gd name="connsiteY5" fmla="*/ 5525728 h 552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2265" h="5525728">
                <a:moveTo>
                  <a:pt x="0" y="0"/>
                </a:moveTo>
                <a:lnTo>
                  <a:pt x="4431292" y="0"/>
                </a:lnTo>
                <a:cubicBezTo>
                  <a:pt x="4939931" y="0"/>
                  <a:pt x="5352265" y="412336"/>
                  <a:pt x="5352265" y="920976"/>
                </a:cubicBezTo>
                <a:lnTo>
                  <a:pt x="5352265" y="4604756"/>
                </a:lnTo>
                <a:cubicBezTo>
                  <a:pt x="5352265" y="5113396"/>
                  <a:pt x="4939931" y="5525728"/>
                  <a:pt x="4431292" y="5525728"/>
                </a:cubicBezTo>
                <a:lnTo>
                  <a:pt x="0" y="55257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A342A408-9B6E-1F91-DC90-E34967EFBCEA}"/>
              </a:ext>
            </a:extLst>
          </p:cNvPr>
          <p:cNvGrpSpPr/>
          <p:nvPr/>
        </p:nvGrpSpPr>
        <p:grpSpPr>
          <a:xfrm>
            <a:off x="799017" y="49679292"/>
            <a:ext cx="11166470" cy="5525728"/>
            <a:chOff x="799017" y="49679292"/>
            <a:chExt cx="11111104" cy="5525728"/>
          </a:xfrm>
        </p:grpSpPr>
        <p:pic>
          <p:nvPicPr>
            <p:cNvPr id="1058" name="Grafik 1057">
              <a:extLst>
                <a:ext uri="{FF2B5EF4-FFF2-40B4-BE49-F238E27FC236}">
                  <a16:creationId xmlns:a16="http://schemas.microsoft.com/office/drawing/2014/main" id="{08F9A74A-C372-4CEA-F6D7-DF8EAC1D7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4498790" y="49679292"/>
              <a:ext cx="7411331" cy="5525724"/>
            </a:xfrm>
            <a:custGeom>
              <a:avLst/>
              <a:gdLst>
                <a:gd name="connsiteX0" fmla="*/ 0 w 7411331"/>
                <a:gd name="connsiteY0" fmla="*/ 0 h 5525724"/>
                <a:gd name="connsiteX1" fmla="*/ 6529034 w 7411331"/>
                <a:gd name="connsiteY1" fmla="*/ 0 h 5525724"/>
                <a:gd name="connsiteX2" fmla="*/ 7377632 w 7411331"/>
                <a:gd name="connsiteY2" fmla="*/ 562488 h 5525724"/>
                <a:gd name="connsiteX3" fmla="*/ 7411331 w 7411331"/>
                <a:gd name="connsiteY3" fmla="*/ 671048 h 5525724"/>
                <a:gd name="connsiteX4" fmla="*/ 7411331 w 7411331"/>
                <a:gd name="connsiteY4" fmla="*/ 4854680 h 5525724"/>
                <a:gd name="connsiteX5" fmla="*/ 7377632 w 7411331"/>
                <a:gd name="connsiteY5" fmla="*/ 4963240 h 5525724"/>
                <a:gd name="connsiteX6" fmla="*/ 6623198 w 7411331"/>
                <a:gd name="connsiteY6" fmla="*/ 5520972 h 5525724"/>
                <a:gd name="connsiteX7" fmla="*/ 6529112 w 7411331"/>
                <a:gd name="connsiteY7" fmla="*/ 5525724 h 5525724"/>
                <a:gd name="connsiteX8" fmla="*/ 0 w 7411331"/>
                <a:gd name="connsiteY8" fmla="*/ 5525724 h 55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31" h="5525724">
                  <a:moveTo>
                    <a:pt x="0" y="0"/>
                  </a:moveTo>
                  <a:lnTo>
                    <a:pt x="6529034" y="0"/>
                  </a:lnTo>
                  <a:cubicBezTo>
                    <a:pt x="6910513" y="0"/>
                    <a:pt x="7237821" y="231936"/>
                    <a:pt x="7377632" y="562488"/>
                  </a:cubicBezTo>
                  <a:lnTo>
                    <a:pt x="7411331" y="671048"/>
                  </a:lnTo>
                  <a:lnTo>
                    <a:pt x="7411331" y="4854680"/>
                  </a:lnTo>
                  <a:lnTo>
                    <a:pt x="7377632" y="4963240"/>
                  </a:lnTo>
                  <a:cubicBezTo>
                    <a:pt x="7249472" y="5266244"/>
                    <a:pt x="6963762" y="5486388"/>
                    <a:pt x="6623198" y="5520972"/>
                  </a:cubicBezTo>
                  <a:lnTo>
                    <a:pt x="6529112" y="5525724"/>
                  </a:lnTo>
                  <a:lnTo>
                    <a:pt x="0" y="5525724"/>
                  </a:lnTo>
                  <a:close/>
                </a:path>
              </a:pathLst>
            </a:custGeom>
          </p:spPr>
        </p:pic>
        <p:pic>
          <p:nvPicPr>
            <p:cNvPr id="1051" name="Grafik 1050">
              <a:extLst>
                <a:ext uri="{FF2B5EF4-FFF2-40B4-BE49-F238E27FC236}">
                  <a16:creationId xmlns:a16="http://schemas.microsoft.com/office/drawing/2014/main" id="{4E2652D8-F6B3-8A5B-BCDF-74006E7E4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59"/>
            <a:stretch>
              <a:fillRect/>
            </a:stretch>
          </p:blipFill>
          <p:spPr>
            <a:xfrm>
              <a:off x="799017" y="49679292"/>
              <a:ext cx="7399548" cy="5525728"/>
            </a:xfrm>
            <a:custGeom>
              <a:avLst/>
              <a:gdLst>
                <a:gd name="connsiteX0" fmla="*/ 920973 w 7399548"/>
                <a:gd name="connsiteY0" fmla="*/ 0 h 5525728"/>
                <a:gd name="connsiteX1" fmla="*/ 7399548 w 7399548"/>
                <a:gd name="connsiteY1" fmla="*/ 0 h 5525728"/>
                <a:gd name="connsiteX2" fmla="*/ 7399548 w 7399548"/>
                <a:gd name="connsiteY2" fmla="*/ 5525728 h 5525728"/>
                <a:gd name="connsiteX3" fmla="*/ 920973 w 7399548"/>
                <a:gd name="connsiteY3" fmla="*/ 5525728 h 5525728"/>
                <a:gd name="connsiteX4" fmla="*/ 0 w 7399548"/>
                <a:gd name="connsiteY4" fmla="*/ 4604756 h 5525728"/>
                <a:gd name="connsiteX5" fmla="*/ 0 w 7399548"/>
                <a:gd name="connsiteY5" fmla="*/ 920972 h 5525728"/>
                <a:gd name="connsiteX6" fmla="*/ 920973 w 7399548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9548" h="5525728">
                  <a:moveTo>
                    <a:pt x="920973" y="0"/>
                  </a:moveTo>
                  <a:lnTo>
                    <a:pt x="7399548" y="0"/>
                  </a:lnTo>
                  <a:lnTo>
                    <a:pt x="7399548" y="5525728"/>
                  </a:lnTo>
                  <a:lnTo>
                    <a:pt x="920973" y="5525728"/>
                  </a:lnTo>
                  <a:cubicBezTo>
                    <a:pt x="412334" y="5525728"/>
                    <a:pt x="0" y="5113396"/>
                    <a:pt x="0" y="4604756"/>
                  </a:cubicBezTo>
                  <a:lnTo>
                    <a:pt x="0" y="920972"/>
                  </a:lnTo>
                  <a:cubicBezTo>
                    <a:pt x="0" y="412332"/>
                    <a:pt x="412334" y="0"/>
                    <a:pt x="920973" y="0"/>
                  </a:cubicBezTo>
                  <a:close/>
                </a:path>
              </a:pathLst>
            </a:custGeom>
          </p:spPr>
        </p:pic>
      </p:grpSp>
      <p:pic>
        <p:nvPicPr>
          <p:cNvPr id="1040" name="Picture 12" descr="Question Mark PNG Transparent Images - PNG All">
            <a:extLst>
              <a:ext uri="{FF2B5EF4-FFF2-40B4-BE49-F238E27FC236}">
                <a16:creationId xmlns:a16="http://schemas.microsoft.com/office/drawing/2014/main" id="{EBC3D790-8AFE-72EE-C47B-6530AB7B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88" y="50565357"/>
            <a:ext cx="3967048" cy="39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Grafik 1060">
            <a:extLst>
              <a:ext uri="{FF2B5EF4-FFF2-40B4-BE49-F238E27FC236}">
                <a16:creationId xmlns:a16="http://schemas.microsoft.com/office/drawing/2014/main" id="{1CBD4AD7-2395-6489-7404-CD83E191E6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03" y="50674238"/>
            <a:ext cx="6438802" cy="641248"/>
          </a:xfrm>
          <a:prstGeom prst="rect">
            <a:avLst/>
          </a:prstGeom>
        </p:spPr>
      </p:pic>
      <p:pic>
        <p:nvPicPr>
          <p:cNvPr id="1063" name="Grafik 106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6209773-28CE-5F2F-F008-E79126C834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43" y="51777356"/>
            <a:ext cx="4086225" cy="771525"/>
          </a:xfrm>
          <a:prstGeom prst="rect">
            <a:avLst/>
          </a:prstGeom>
        </p:spPr>
      </p:pic>
      <p:pic>
        <p:nvPicPr>
          <p:cNvPr id="1066" name="Grafik 106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2395677-5B39-BC0C-81C6-484044B96A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92" y="52958204"/>
            <a:ext cx="5095875" cy="771525"/>
          </a:xfrm>
          <a:prstGeom prst="rect">
            <a:avLst/>
          </a:prstGeom>
        </p:spPr>
      </p:pic>
      <p:grpSp>
        <p:nvGrpSpPr>
          <p:cNvPr id="1079" name="Gruppieren 1078">
            <a:extLst>
              <a:ext uri="{FF2B5EF4-FFF2-40B4-BE49-F238E27FC236}">
                <a16:creationId xmlns:a16="http://schemas.microsoft.com/office/drawing/2014/main" id="{A69896BE-EAF3-A6F4-80C1-7B3344E1C81D}"/>
              </a:ext>
            </a:extLst>
          </p:cNvPr>
          <p:cNvGrpSpPr/>
          <p:nvPr/>
        </p:nvGrpSpPr>
        <p:grpSpPr>
          <a:xfrm>
            <a:off x="747775" y="55614339"/>
            <a:ext cx="11112166" cy="5525729"/>
            <a:chOff x="747775" y="55614339"/>
            <a:chExt cx="11112166" cy="5525729"/>
          </a:xfrm>
        </p:grpSpPr>
        <p:pic>
          <p:nvPicPr>
            <p:cNvPr id="1074" name="Grafik 1073" descr="Download New York Lamp Post Park Light Fall Man Made Central Park HD  Wallpaper">
              <a:extLst>
                <a:ext uri="{FF2B5EF4-FFF2-40B4-BE49-F238E27FC236}">
                  <a16:creationId xmlns:a16="http://schemas.microsoft.com/office/drawing/2014/main" id="{09BC84B1-57BF-FE66-3B4B-7D8A83D01B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19" b="229"/>
            <a:stretch/>
          </p:blipFill>
          <p:spPr bwMode="auto">
            <a:xfrm>
              <a:off x="747775" y="55614339"/>
              <a:ext cx="9595106" cy="5525729"/>
            </a:xfrm>
            <a:custGeom>
              <a:avLst/>
              <a:gdLst>
                <a:gd name="connsiteX0" fmla="*/ 707471 w 9553173"/>
                <a:gd name="connsiteY0" fmla="*/ 0 h 5501580"/>
                <a:gd name="connsiteX1" fmla="*/ 9553173 w 9553173"/>
                <a:gd name="connsiteY1" fmla="*/ 0 h 5501580"/>
                <a:gd name="connsiteX2" fmla="*/ 9553173 w 9553173"/>
                <a:gd name="connsiteY2" fmla="*/ 5501580 h 5501580"/>
                <a:gd name="connsiteX3" fmla="*/ 914225 w 9553173"/>
                <a:gd name="connsiteY3" fmla="*/ 5501580 h 5501580"/>
                <a:gd name="connsiteX4" fmla="*/ 11963 w 9553173"/>
                <a:gd name="connsiteY4" fmla="*/ 4766216 h 5501580"/>
                <a:gd name="connsiteX5" fmla="*/ 0 w 9553173"/>
                <a:gd name="connsiteY5" fmla="*/ 4647548 h 5501580"/>
                <a:gd name="connsiteX6" fmla="*/ 0 w 9553173"/>
                <a:gd name="connsiteY6" fmla="*/ 829884 h 5501580"/>
                <a:gd name="connsiteX7" fmla="*/ 11963 w 9553173"/>
                <a:gd name="connsiteY7" fmla="*/ 711216 h 5501580"/>
                <a:gd name="connsiteX8" fmla="*/ 640356 w 9553173"/>
                <a:gd name="connsiteY8" fmla="*/ 17256 h 550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53173" h="5501580">
                  <a:moveTo>
                    <a:pt x="707471" y="0"/>
                  </a:moveTo>
                  <a:lnTo>
                    <a:pt x="9553173" y="0"/>
                  </a:lnTo>
                  <a:lnTo>
                    <a:pt x="9553173" y="5501580"/>
                  </a:lnTo>
                  <a:lnTo>
                    <a:pt x="914225" y="5501580"/>
                  </a:lnTo>
                  <a:cubicBezTo>
                    <a:pt x="469166" y="5501580"/>
                    <a:pt x="97841" y="5185888"/>
                    <a:pt x="11963" y="4766216"/>
                  </a:cubicBezTo>
                  <a:lnTo>
                    <a:pt x="0" y="4647548"/>
                  </a:lnTo>
                  <a:lnTo>
                    <a:pt x="0" y="829884"/>
                  </a:lnTo>
                  <a:lnTo>
                    <a:pt x="11963" y="711216"/>
                  </a:lnTo>
                  <a:cubicBezTo>
                    <a:pt x="79438" y="381472"/>
                    <a:pt x="323134" y="115924"/>
                    <a:pt x="640356" y="17256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Grafik 1076" descr="Download New York Lamp Post Park Light Fall Man Made Central Park HD  Wallpaper">
              <a:extLst>
                <a:ext uri="{FF2B5EF4-FFF2-40B4-BE49-F238E27FC236}">
                  <a16:creationId xmlns:a16="http://schemas.microsoft.com/office/drawing/2014/main" id="{1EFABA28-717F-7B53-68F4-2021F0D4DE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5" t="436" r="581"/>
            <a:stretch/>
          </p:blipFill>
          <p:spPr bwMode="auto">
            <a:xfrm>
              <a:off x="2107490" y="55635525"/>
              <a:ext cx="9752451" cy="5498237"/>
            </a:xfrm>
            <a:custGeom>
              <a:avLst/>
              <a:gdLst>
                <a:gd name="connsiteX0" fmla="*/ 0 w 9790032"/>
                <a:gd name="connsiteY0" fmla="*/ 0 h 5519424"/>
                <a:gd name="connsiteX1" fmla="*/ 8869059 w 9790032"/>
                <a:gd name="connsiteY1" fmla="*/ 0 h 5519424"/>
                <a:gd name="connsiteX2" fmla="*/ 9790032 w 9790032"/>
                <a:gd name="connsiteY2" fmla="*/ 920976 h 5519424"/>
                <a:gd name="connsiteX3" fmla="*/ 9790032 w 9790032"/>
                <a:gd name="connsiteY3" fmla="*/ 4604756 h 5519424"/>
                <a:gd name="connsiteX4" fmla="*/ 9054667 w 9790032"/>
                <a:gd name="connsiteY4" fmla="*/ 5507016 h 5519424"/>
                <a:gd name="connsiteX5" fmla="*/ 8973373 w 9790032"/>
                <a:gd name="connsiteY5" fmla="*/ 5519424 h 5519424"/>
                <a:gd name="connsiteX6" fmla="*/ 0 w 9790032"/>
                <a:gd name="connsiteY6" fmla="*/ 5519424 h 551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0032" h="5519424">
                  <a:moveTo>
                    <a:pt x="0" y="0"/>
                  </a:moveTo>
                  <a:lnTo>
                    <a:pt x="8869059" y="0"/>
                  </a:lnTo>
                  <a:cubicBezTo>
                    <a:pt x="9377698" y="0"/>
                    <a:pt x="9790032" y="412336"/>
                    <a:pt x="9790032" y="920976"/>
                  </a:cubicBezTo>
                  <a:lnTo>
                    <a:pt x="9790032" y="4604756"/>
                  </a:lnTo>
                  <a:cubicBezTo>
                    <a:pt x="9790032" y="5049816"/>
                    <a:pt x="9474339" y="5421140"/>
                    <a:pt x="9054667" y="5507016"/>
                  </a:cubicBezTo>
                  <a:lnTo>
                    <a:pt x="8973373" y="5519424"/>
                  </a:lnTo>
                  <a:lnTo>
                    <a:pt x="0" y="5519424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8" name="Textfeld 1077">
            <a:extLst>
              <a:ext uri="{FF2B5EF4-FFF2-40B4-BE49-F238E27FC236}">
                <a16:creationId xmlns:a16="http://schemas.microsoft.com/office/drawing/2014/main" id="{FCBAB486-57FF-A62E-26C4-6D8DAFD4CD44}"/>
              </a:ext>
            </a:extLst>
          </p:cNvPr>
          <p:cNvSpPr txBox="1"/>
          <p:nvPr/>
        </p:nvSpPr>
        <p:spPr>
          <a:xfrm>
            <a:off x="1156748" y="57992482"/>
            <a:ext cx="11653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b="1" dirty="0">
                <a:solidFill>
                  <a:schemeClr val="bg1"/>
                </a:solidFill>
                <a:latin typeface="Jumble" panose="02000503000000020004" pitchFamily="2" charset="0"/>
              </a:rPr>
              <a:t>Vielen Dank für eure Aufmerksamkeit</a:t>
            </a:r>
          </a:p>
        </p:txBody>
      </p:sp>
      <p:pic>
        <p:nvPicPr>
          <p:cNvPr id="1086" name="Picture 32" descr="Handgezeichnetes zahnrad idee glühbirne finanzmechanismus diagramme und  zeitschaltuhr zahnräder skizzieren vektorset | Premium-Vektor">
            <a:extLst>
              <a:ext uri="{FF2B5EF4-FFF2-40B4-BE49-F238E27FC236}">
                <a16:creationId xmlns:a16="http://schemas.microsoft.com/office/drawing/2014/main" id="{90BD62FA-C5D1-4C3A-4574-FFB0D2CAC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1" t="52248" r="36686"/>
          <a:stretch/>
        </p:blipFill>
        <p:spPr bwMode="auto">
          <a:xfrm>
            <a:off x="9654463" y="35476127"/>
            <a:ext cx="1749683" cy="166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34" descr="Handgezeichnetes zahnrad idee glühbirne finanzmechanismus diagramme und  zeitschaltuhr zahnräder skizzieren vektorset | Premium-Vektor">
            <a:extLst>
              <a:ext uri="{FF2B5EF4-FFF2-40B4-BE49-F238E27FC236}">
                <a16:creationId xmlns:a16="http://schemas.microsoft.com/office/drawing/2014/main" id="{DB5147E7-4973-4B9E-BD5A-9BB6E09ED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03" b="46341"/>
          <a:stretch/>
        </p:blipFill>
        <p:spPr bwMode="auto">
          <a:xfrm>
            <a:off x="1527125" y="32099307"/>
            <a:ext cx="1717081" cy="186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36" descr="Handgezeichnetes zahnrad idee glühbirne finanzmechanismus diagramme und  zeitschaltuhr zahnräder skizzieren vektorset | Premium-Vektor">
            <a:extLst>
              <a:ext uri="{FF2B5EF4-FFF2-40B4-BE49-F238E27FC236}">
                <a16:creationId xmlns:a16="http://schemas.microsoft.com/office/drawing/2014/main" id="{36DFB647-BE36-C90E-4A23-A485482DA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8" t="53711" r="-2112" b="-760"/>
          <a:stretch/>
        </p:blipFill>
        <p:spPr bwMode="auto">
          <a:xfrm>
            <a:off x="1650264" y="35183544"/>
            <a:ext cx="2292904" cy="163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279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504395" y="931094"/>
            <a:ext cx="12099482" cy="53567100"/>
            <a:chOff x="711200" y="7572968"/>
            <a:chExt cx="12099482" cy="535671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55070" y="16626241"/>
              <a:ext cx="11149780" cy="6287789"/>
              <a:chOff x="784122" y="16649503"/>
              <a:chExt cx="11149780" cy="6287789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784122" y="16649503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787910" y="17411567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068026" y="18114260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711200" y="25897876"/>
              <a:ext cx="11424136" cy="29307144"/>
              <a:chOff x="711200" y="25897876"/>
              <a:chExt cx="11424136" cy="29307144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799017" y="49679292"/>
                <a:ext cx="11166470" cy="5525728"/>
                <a:chOff x="799017" y="49679292"/>
                <a:chExt cx="11111104" cy="552572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498790" y="49679292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799017" y="49679292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11200" y="25897876"/>
                <a:ext cx="11228287" cy="23441532"/>
                <a:chOff x="711200" y="25897876"/>
                <a:chExt cx="11228287" cy="23441532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89707" y="43813679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87222" y="43813680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5897876"/>
                  <a:ext cx="11228287" cy="17485294"/>
                  <a:chOff x="711200" y="25897876"/>
                  <a:chExt cx="11228287" cy="17485294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789707" y="37872371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5897876"/>
                    <a:ext cx="11228287" cy="11514222"/>
                    <a:chOff x="711200" y="25897876"/>
                    <a:chExt cx="11228287" cy="11514222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07" y="25897876"/>
                      <a:ext cx="11149780" cy="5525729"/>
                      <a:chOff x="789707" y="25897876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707" y="25897876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9322495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473915" y="-6611031"/>
            <a:ext cx="12099482" cy="54738905"/>
            <a:chOff x="711200" y="6401163"/>
            <a:chExt cx="12099482" cy="547389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82148" y="6401163"/>
              <a:ext cx="11150591" cy="5525729"/>
              <a:chOff x="782148" y="6401163"/>
              <a:chExt cx="11150591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82148" y="6401163"/>
                <a:ext cx="11149780" cy="5525729"/>
                <a:chOff x="166070" y="6541601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66070" y="6541601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782148" y="13721771"/>
              <a:ext cx="11156949" cy="5525727"/>
              <a:chOff x="711200" y="13745033"/>
              <a:chExt cx="11156949" cy="5525727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718369" y="13745033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711200" y="13745035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58395" y="21170585"/>
              <a:ext cx="11149780" cy="6055346"/>
              <a:chOff x="758395" y="21170585"/>
              <a:chExt cx="11149780" cy="6055346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58395" y="21700202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87" y="21170585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503238" y="22092751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6289" y="21688271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711200" y="25897876"/>
              <a:ext cx="11424136" cy="29307144"/>
              <a:chOff x="711200" y="25897876"/>
              <a:chExt cx="11424136" cy="29307144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799017" y="49679292"/>
                <a:ext cx="11166470" cy="5525728"/>
                <a:chOff x="799017" y="49679292"/>
                <a:chExt cx="11111104" cy="552572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498790" y="49679292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799017" y="49679292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11200" y="25897876"/>
                <a:ext cx="11228287" cy="23441532"/>
                <a:chOff x="711200" y="25897876"/>
                <a:chExt cx="11228287" cy="23441532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89707" y="43813679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87222" y="43813680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5897876"/>
                  <a:ext cx="11228287" cy="17485294"/>
                  <a:chOff x="711200" y="25897876"/>
                  <a:chExt cx="11228287" cy="17485294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789707" y="37872371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5897876"/>
                    <a:ext cx="11228287" cy="11514222"/>
                    <a:chOff x="711200" y="25897876"/>
                    <a:chExt cx="11228287" cy="11514222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07" y="25897876"/>
                      <a:ext cx="11149780" cy="5525729"/>
                      <a:chOff x="789707" y="25897876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707" y="25897876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033402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443435" y="-11389652"/>
            <a:ext cx="12099482" cy="53567100"/>
            <a:chOff x="711200" y="7572968"/>
            <a:chExt cx="12099482" cy="535671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99335" y="12653407"/>
              <a:ext cx="11294653" cy="5647323"/>
              <a:chOff x="828387" y="12676669"/>
              <a:chExt cx="11294653" cy="5647323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973260" y="12798265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828387" y="12676669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711200" y="25897876"/>
              <a:ext cx="11424136" cy="29307144"/>
              <a:chOff x="711200" y="25897876"/>
              <a:chExt cx="11424136" cy="29307144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799017" y="49679292"/>
                <a:ext cx="11166470" cy="5525728"/>
                <a:chOff x="799017" y="49679292"/>
                <a:chExt cx="11111104" cy="552572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498790" y="49679292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799017" y="49679292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11200" y="25897876"/>
                <a:ext cx="11228287" cy="23441532"/>
                <a:chOff x="711200" y="25897876"/>
                <a:chExt cx="11228287" cy="23441532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89707" y="43813679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87222" y="43813680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5897876"/>
                  <a:ext cx="11228287" cy="17485294"/>
                  <a:chOff x="711200" y="25897876"/>
                  <a:chExt cx="11228287" cy="17485294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789707" y="37872371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5897876"/>
                    <a:ext cx="11228287" cy="11514222"/>
                    <a:chOff x="711200" y="25897876"/>
                    <a:chExt cx="11228287" cy="11514222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07" y="25897876"/>
                      <a:ext cx="11149780" cy="5525729"/>
                      <a:chOff x="789707" y="25897876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707" y="25897876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30857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396245" y="-17638052"/>
            <a:ext cx="12146672" cy="53567100"/>
            <a:chOff x="664010" y="7572968"/>
            <a:chExt cx="12146672" cy="535671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99335" y="12653407"/>
              <a:ext cx="11294653" cy="5647323"/>
              <a:chOff x="828387" y="12676669"/>
              <a:chExt cx="11294653" cy="5647323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973260" y="12798265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828387" y="12676669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664010" y="25897876"/>
              <a:ext cx="11471326" cy="29307144"/>
              <a:chOff x="664010" y="25897876"/>
              <a:chExt cx="11471326" cy="29307144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799017" y="49679292"/>
                <a:ext cx="11166470" cy="5525728"/>
                <a:chOff x="799017" y="49679292"/>
                <a:chExt cx="11111104" cy="552572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498790" y="49679292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799017" y="49679292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664010" y="25897876"/>
                <a:ext cx="11275477" cy="23441532"/>
                <a:chOff x="664010" y="25897876"/>
                <a:chExt cx="11275477" cy="23441532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89707" y="43813679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87222" y="43813680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664010" y="25897876"/>
                  <a:ext cx="11275477" cy="17485294"/>
                  <a:chOff x="664010" y="25897876"/>
                  <a:chExt cx="11275477" cy="17485294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789707" y="37872371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664010" y="25897876"/>
                    <a:ext cx="11275477" cy="12734682"/>
                    <a:chOff x="664010" y="25897876"/>
                    <a:chExt cx="11275477" cy="12734682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010" y="3310682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07" y="25897876"/>
                      <a:ext cx="11149780" cy="5525729"/>
                      <a:chOff x="789707" y="25897876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707" y="25897876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49979" y="32567528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2087741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504395" y="-23354550"/>
            <a:ext cx="12099482" cy="53567100"/>
            <a:chOff x="711200" y="7572968"/>
            <a:chExt cx="12099482" cy="535671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99335" y="12653407"/>
              <a:ext cx="11294653" cy="5647323"/>
              <a:chOff x="828387" y="12676669"/>
              <a:chExt cx="11294653" cy="5647323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973260" y="12798265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828387" y="12676669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711200" y="24587007"/>
              <a:ext cx="11424136" cy="30618013"/>
              <a:chOff x="711200" y="24587007"/>
              <a:chExt cx="11424136" cy="30618013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799017" y="49679292"/>
                <a:ext cx="11166470" cy="5525728"/>
                <a:chOff x="799017" y="49679292"/>
                <a:chExt cx="11111104" cy="552572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498790" y="49679292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799017" y="49679292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11200" y="24587007"/>
                <a:ext cx="11228287" cy="24752401"/>
                <a:chOff x="711200" y="24587007"/>
                <a:chExt cx="11228287" cy="24752401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89707" y="43813679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87222" y="43813680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4587007"/>
                  <a:ext cx="11228287" cy="18796163"/>
                  <a:chOff x="711200" y="24587007"/>
                  <a:chExt cx="11228287" cy="18796163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789707" y="37872371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4587007"/>
                    <a:ext cx="11166495" cy="12825091"/>
                    <a:chOff x="711200" y="24587007"/>
                    <a:chExt cx="11166495" cy="12825091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915" y="24587007"/>
                      <a:ext cx="11149780" cy="5525729"/>
                      <a:chOff x="727915" y="24587007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915" y="24587007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2820353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463359" y="-29389590"/>
            <a:ext cx="12110038" cy="53567100"/>
            <a:chOff x="700644" y="7572968"/>
            <a:chExt cx="12110038" cy="535671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99335" y="12653407"/>
              <a:ext cx="11294653" cy="5647323"/>
              <a:chOff x="828387" y="12676669"/>
              <a:chExt cx="11294653" cy="5647323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973260" y="12798265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828387" y="12676669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700644" y="24587007"/>
              <a:ext cx="11434692" cy="30618013"/>
              <a:chOff x="700644" y="24587007"/>
              <a:chExt cx="11434692" cy="30618013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799017" y="49679292"/>
                <a:ext cx="11166470" cy="5525728"/>
                <a:chOff x="799017" y="49679292"/>
                <a:chExt cx="11111104" cy="552572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498790" y="49679292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799017" y="49679292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00644" y="24587007"/>
                <a:ext cx="11238843" cy="25336574"/>
                <a:chOff x="700644" y="24587007"/>
                <a:chExt cx="11238843" cy="25336574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00644" y="44212342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dirty="0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275802" y="44748256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63362" y="44397853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4587007"/>
                  <a:ext cx="11228287" cy="18796163"/>
                  <a:chOff x="711200" y="24587007"/>
                  <a:chExt cx="11228287" cy="18796163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789707" y="37872371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210164" y="38914230"/>
                    <a:ext cx="5247872" cy="29546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sz="2400" b="1" dirty="0">
                        <a:solidFill>
                          <a:schemeClr val="bg1"/>
                        </a:solidFill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solidFill>
                        <a:schemeClr val="bg1"/>
                      </a:solidFill>
                      <a:effectLst/>
                    </a:endParaRPr>
                  </a:p>
                  <a:p>
                    <a:pPr rtl="0"/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Keinen API Key bekommen für </a:t>
                    </a:r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Webuntis</a:t>
                    </a:r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solidFill>
                        <a:schemeClr val="bg1"/>
                      </a:solidFill>
                      <a:effectLst/>
                    </a:endParaRPr>
                  </a:p>
                  <a:p>
                    <a:pPr rtl="0"/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Webscrapping</a:t>
                    </a:r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 -&gt; </a:t>
                    </a:r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BeautifulSoup</a:t>
                    </a:r>
                    <a:endParaRPr lang="de-DE" dirty="0">
                      <a:solidFill>
                        <a:schemeClr val="bg1"/>
                      </a:solidFill>
                      <a:effectLst/>
                    </a:endParaRPr>
                  </a:p>
                  <a:p>
                    <a:pPr rtl="0"/>
                    <a:endParaRPr lang="de-DE" dirty="0">
                      <a:solidFill>
                        <a:schemeClr val="bg1"/>
                      </a:solidFill>
                      <a:effectLst/>
                    </a:endParaRPr>
                  </a:p>
                  <a:p>
                    <a:pPr rtl="0"/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Resizing</a:t>
                    </a:r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 von </a:t>
                    </a:r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divs</a:t>
                    </a:r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divs</a:t>
                    </a:r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 </a:t>
                    </a:r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resizing</a:t>
                    </a:r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 </a:t>
                    </a:r>
                    <a:r>
                      <a:rPr lang="de-DE" dirty="0" err="1">
                        <a:solidFill>
                          <a:schemeClr val="bg1"/>
                        </a:solidFill>
                        <a:effectLst/>
                      </a:rPr>
                      <a:t>funktion</a:t>
                    </a:r>
                    <a:r>
                      <a:rPr lang="de-DE" dirty="0">
                        <a:solidFill>
                          <a:schemeClr val="bg1"/>
                        </a:solidFill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4587007"/>
                    <a:ext cx="11166495" cy="12825091"/>
                    <a:chOff x="711200" y="24587007"/>
                    <a:chExt cx="11166495" cy="12825091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915" y="24587007"/>
                      <a:ext cx="11149780" cy="5525729"/>
                      <a:chOff x="727915" y="24587007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915" y="24587007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3339613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B54789-C632-51FD-75AC-2086C94693D4}"/>
              </a:ext>
            </a:extLst>
          </p:cNvPr>
          <p:cNvGrpSpPr/>
          <p:nvPr/>
        </p:nvGrpSpPr>
        <p:grpSpPr>
          <a:xfrm>
            <a:off x="-15282605" y="8491227"/>
            <a:ext cx="11149780" cy="5525729"/>
            <a:chOff x="717755" y="560439"/>
            <a:chExt cx="11149780" cy="5525729"/>
          </a:xfrm>
        </p:grpSpPr>
        <p:sp>
          <p:nvSpPr>
            <p:cNvPr id="6" name="Flussdiagramm: Alternativer Prozess 5">
              <a:extLst>
                <a:ext uri="{FF2B5EF4-FFF2-40B4-BE49-F238E27FC236}">
                  <a16:creationId xmlns:a16="http://schemas.microsoft.com/office/drawing/2014/main" id="{C099D4C4-9892-BAFA-97B9-8D06222C3AE3}"/>
                </a:ext>
              </a:extLst>
            </p:cNvPr>
            <p:cNvSpPr/>
            <p:nvPr/>
          </p:nvSpPr>
          <p:spPr>
            <a:xfrm>
              <a:off x="717755" y="560439"/>
              <a:ext cx="11149780" cy="5525727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" name="Grafik 4" descr="Chick Hicks | Pixar Cars Wiki | Fandom">
              <a:extLst>
                <a:ext uri="{FF2B5EF4-FFF2-40B4-BE49-F238E27FC236}">
                  <a16:creationId xmlns:a16="http://schemas.microsoft.com/office/drawing/2014/main" id="{9D1DA8CC-96DF-45D5-A7DB-55D45165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0" r="12339"/>
            <a:stretch/>
          </p:blipFill>
          <p:spPr bwMode="auto">
            <a:xfrm>
              <a:off x="717755" y="560440"/>
              <a:ext cx="7334864" cy="5525728"/>
            </a:xfrm>
            <a:custGeom>
              <a:avLst/>
              <a:gdLst>
                <a:gd name="connsiteX0" fmla="*/ 920955 w 7334864"/>
                <a:gd name="connsiteY0" fmla="*/ 0 h 5525728"/>
                <a:gd name="connsiteX1" fmla="*/ 7334864 w 7334864"/>
                <a:gd name="connsiteY1" fmla="*/ 0 h 5525728"/>
                <a:gd name="connsiteX2" fmla="*/ 7334864 w 7334864"/>
                <a:gd name="connsiteY2" fmla="*/ 5525728 h 5525728"/>
                <a:gd name="connsiteX3" fmla="*/ 920955 w 7334864"/>
                <a:gd name="connsiteY3" fmla="*/ 5525728 h 5525728"/>
                <a:gd name="connsiteX4" fmla="*/ 0 w 7334864"/>
                <a:gd name="connsiteY4" fmla="*/ 4604773 h 5525728"/>
                <a:gd name="connsiteX5" fmla="*/ 0 w 7334864"/>
                <a:gd name="connsiteY5" fmla="*/ 920955 h 5525728"/>
                <a:gd name="connsiteX6" fmla="*/ 920955 w 7334864"/>
                <a:gd name="connsiteY6" fmla="*/ 0 h 552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864" h="5525728">
                  <a:moveTo>
                    <a:pt x="920955" y="0"/>
                  </a:moveTo>
                  <a:lnTo>
                    <a:pt x="7334864" y="0"/>
                  </a:lnTo>
                  <a:lnTo>
                    <a:pt x="7334864" y="5525728"/>
                  </a:lnTo>
                  <a:lnTo>
                    <a:pt x="920955" y="5525728"/>
                  </a:lnTo>
                  <a:cubicBezTo>
                    <a:pt x="412326" y="5525728"/>
                    <a:pt x="0" y="5113402"/>
                    <a:pt x="0" y="4604773"/>
                  </a:cubicBezTo>
                  <a:lnTo>
                    <a:pt x="0" y="920955"/>
                  </a:lnTo>
                  <a:cubicBezTo>
                    <a:pt x="0" y="412326"/>
                    <a:pt x="412326" y="0"/>
                    <a:pt x="92095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AE0294-1BCD-B888-2962-C53DAD6D93A9}"/>
                </a:ext>
              </a:extLst>
            </p:cNvPr>
            <p:cNvSpPr txBox="1"/>
            <p:nvPr/>
          </p:nvSpPr>
          <p:spPr>
            <a:xfrm>
              <a:off x="8239432" y="934065"/>
              <a:ext cx="323481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b="1" dirty="0">
                  <a:solidFill>
                    <a:schemeClr val="bg1"/>
                  </a:solidFill>
                </a:rPr>
                <a:t>Ziel: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Eine Webseite zu Erschaffen die den Schulalltag erleichtert.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sz="2800" b="1" dirty="0">
                  <a:solidFill>
                    <a:schemeClr val="bg1"/>
                  </a:solidFill>
                </a:rPr>
                <a:t>Idee:</a:t>
              </a:r>
            </a:p>
            <a:p>
              <a:endParaRPr lang="de-AT" dirty="0">
                <a:solidFill>
                  <a:schemeClr val="bg1"/>
                </a:solidFill>
              </a:endParaRPr>
            </a:p>
            <a:p>
              <a:r>
                <a:rPr lang="de-AT" dirty="0">
                  <a:solidFill>
                    <a:schemeClr val="bg1"/>
                  </a:solidFill>
                </a:rPr>
                <a:t>Die Idee kommt </a:t>
              </a:r>
              <a:r>
                <a:rPr lang="de-DE" dirty="0">
                  <a:solidFill>
                    <a:schemeClr val="bg1"/>
                  </a:solidFill>
                </a:rPr>
                <a:t>von einem überfüllten und unübersichtlichen Terminkalender</a:t>
              </a:r>
              <a:r>
                <a:rPr lang="de-AT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14F7657-BB30-2C3C-B5CB-17AB6EC5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4979" y="70764662"/>
            <a:ext cx="31371138" cy="11481934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BEAD5B6-C7D0-C805-188A-8228683F7EE5}"/>
              </a:ext>
            </a:extLst>
          </p:cNvPr>
          <p:cNvCxnSpPr>
            <a:cxnSpLocks/>
          </p:cNvCxnSpPr>
          <p:nvPr/>
        </p:nvCxnSpPr>
        <p:spPr>
          <a:xfrm>
            <a:off x="3596815" y="14664155"/>
            <a:ext cx="2056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AAC0687-BFB6-7ACD-C984-D2E8FB6DC8C2}"/>
              </a:ext>
            </a:extLst>
          </p:cNvPr>
          <p:cNvGrpSpPr/>
          <p:nvPr/>
        </p:nvGrpSpPr>
        <p:grpSpPr>
          <a:xfrm>
            <a:off x="305346" y="-35581719"/>
            <a:ext cx="12359491" cy="53567100"/>
            <a:chOff x="451191" y="7572968"/>
            <a:chExt cx="12359491" cy="535671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CA294DB-D5F8-F3E6-2DB3-637E9DC1127C}"/>
                </a:ext>
              </a:extLst>
            </p:cNvPr>
            <p:cNvGrpSpPr/>
            <p:nvPr/>
          </p:nvGrpSpPr>
          <p:grpSpPr>
            <a:xfrm>
              <a:off x="717755" y="7572968"/>
              <a:ext cx="11214984" cy="5525729"/>
              <a:chOff x="717755" y="7572968"/>
              <a:chExt cx="11214984" cy="5525729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748DBA8B-FD7B-62A2-B4A2-3437D8AA16AC}"/>
                  </a:ext>
                </a:extLst>
              </p:cNvPr>
              <p:cNvGrpSpPr/>
              <p:nvPr/>
            </p:nvGrpSpPr>
            <p:grpSpPr>
              <a:xfrm>
                <a:off x="717755" y="7572968"/>
                <a:ext cx="11149780" cy="5525729"/>
                <a:chOff x="101677" y="7713406"/>
                <a:chExt cx="11149780" cy="5525729"/>
              </a:xfrm>
            </p:grpSpPr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1E67BC59-E442-4C1F-D3C5-EE68E6D932DD}"/>
                    </a:ext>
                  </a:extLst>
                </p:cNvPr>
                <p:cNvSpPr/>
                <p:nvPr/>
              </p:nvSpPr>
              <p:spPr>
                <a:xfrm>
                  <a:off x="101677" y="7713406"/>
                  <a:ext cx="11149780" cy="55257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25EDC4A3-82E4-CDB0-D78F-BD258EA55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29" y="9188217"/>
                  <a:ext cx="6220693" cy="2276793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3C5E49D-52CD-7FB0-7127-EA18C2CA815C}"/>
                    </a:ext>
                  </a:extLst>
                </p:cNvPr>
                <p:cNvSpPr txBox="1"/>
                <p:nvPr/>
              </p:nvSpPr>
              <p:spPr>
                <a:xfrm>
                  <a:off x="4908474" y="8899648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PM2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F5143CF-F193-F4D8-68F0-BD2E66CCB631}"/>
                    </a:ext>
                  </a:extLst>
                </p:cNvPr>
                <p:cNvSpPr txBox="1"/>
                <p:nvPr/>
              </p:nvSpPr>
              <p:spPr>
                <a:xfrm>
                  <a:off x="2858449" y="8915374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PM1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A4D2BFE-4929-18BF-70F8-67A7ECC2F491}"/>
                    </a:ext>
                  </a:extLst>
                </p:cNvPr>
                <p:cNvSpPr txBox="1"/>
                <p:nvPr/>
              </p:nvSpPr>
              <p:spPr>
                <a:xfrm>
                  <a:off x="911047" y="8931100"/>
                  <a:ext cx="206969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200" dirty="0"/>
                    <a:t>PL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6A77E7F-4822-C41A-B016-005FB014C7DF}"/>
                    </a:ext>
                  </a:extLst>
                </p:cNvPr>
                <p:cNvSpPr txBox="1"/>
                <p:nvPr/>
              </p:nvSpPr>
              <p:spPr>
                <a:xfrm>
                  <a:off x="358569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Nicolas Theiner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F6F6C818-9E0E-4271-78B6-CEB4F62116F8}"/>
                    </a:ext>
                  </a:extLst>
                </p:cNvPr>
                <p:cNvSpPr txBox="1"/>
                <p:nvPr/>
              </p:nvSpPr>
              <p:spPr>
                <a:xfrm>
                  <a:off x="2720184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Noah Stesl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E8ADBEF-C382-AE7C-F4B7-284996E0ACBB}"/>
                    </a:ext>
                  </a:extLst>
                </p:cNvPr>
                <p:cNvSpPr txBox="1"/>
                <p:nvPr/>
              </p:nvSpPr>
              <p:spPr>
                <a:xfrm>
                  <a:off x="4693341" y="11500282"/>
                  <a:ext cx="28316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dirty="0"/>
                    <a:t>Simon Rapp</a:t>
                  </a:r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4D15E6F-1EF9-840F-9402-A4E97CD106EE}"/>
                  </a:ext>
                </a:extLst>
              </p:cNvPr>
              <p:cNvSpPr txBox="1"/>
              <p:nvPr/>
            </p:nvSpPr>
            <p:spPr>
              <a:xfrm>
                <a:off x="974648" y="8042768"/>
                <a:ext cx="603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800" b="1" dirty="0"/>
                  <a:t>Das Team hinter School Manager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A30EDF4-87DC-D238-E923-6080147576CC}"/>
                  </a:ext>
                </a:extLst>
              </p:cNvPr>
              <p:cNvSpPr txBox="1"/>
              <p:nvPr/>
            </p:nvSpPr>
            <p:spPr>
              <a:xfrm>
                <a:off x="6949050" y="9012507"/>
                <a:ext cx="498368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800" b="1" dirty="0"/>
                  <a:t>Aufteilung der Aufgaben:</a:t>
                </a:r>
              </a:p>
              <a:p>
                <a:endParaRPr lang="de-AT" dirty="0"/>
              </a:p>
              <a:p>
                <a:r>
                  <a:rPr lang="de-AT" dirty="0"/>
                  <a:t>Design + Konzept: Nicolas Theiner</a:t>
                </a:r>
              </a:p>
              <a:p>
                <a:endParaRPr lang="de-AT" dirty="0"/>
              </a:p>
              <a:p>
                <a:r>
                  <a:rPr lang="de-AT" dirty="0"/>
                  <a:t>Funktionalität + Widgets: Noah Stesl</a:t>
                </a:r>
              </a:p>
              <a:p>
                <a:endParaRPr lang="de-AT" dirty="0"/>
              </a:p>
              <a:p>
                <a:r>
                  <a:rPr lang="de-AT" dirty="0"/>
                  <a:t>Funktionalitäts-hilfe + API-Widgets: Simon Rapp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0EED08-B7F4-84DB-F09C-AB4029F0EF36}"/>
                </a:ext>
              </a:extLst>
            </p:cNvPr>
            <p:cNvGrpSpPr/>
            <p:nvPr/>
          </p:nvGrpSpPr>
          <p:grpSpPr>
            <a:xfrm>
              <a:off x="899335" y="12653407"/>
              <a:ext cx="11294653" cy="5647323"/>
              <a:chOff x="828387" y="12676669"/>
              <a:chExt cx="11294653" cy="5647323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9442051-3C5E-3020-761A-1FE2149120D6}"/>
                  </a:ext>
                </a:extLst>
              </p:cNvPr>
              <p:cNvSpPr/>
              <p:nvPr/>
            </p:nvSpPr>
            <p:spPr>
              <a:xfrm>
                <a:off x="973260" y="12798265"/>
                <a:ext cx="11149780" cy="5525727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CD439739-CE06-D211-85B6-B8B51322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9"/>
              <a:stretch>
                <a:fillRect/>
              </a:stretch>
            </p:blipFill>
            <p:spPr>
              <a:xfrm>
                <a:off x="828387" y="12676669"/>
                <a:ext cx="7149496" cy="5525725"/>
              </a:xfrm>
              <a:custGeom>
                <a:avLst/>
                <a:gdLst>
                  <a:gd name="connsiteX0" fmla="*/ 920974 w 7149496"/>
                  <a:gd name="connsiteY0" fmla="*/ 0 h 5525725"/>
                  <a:gd name="connsiteX1" fmla="*/ 7149496 w 7149496"/>
                  <a:gd name="connsiteY1" fmla="*/ 0 h 5525725"/>
                  <a:gd name="connsiteX2" fmla="*/ 7149496 w 7149496"/>
                  <a:gd name="connsiteY2" fmla="*/ 5525725 h 5525725"/>
                  <a:gd name="connsiteX3" fmla="*/ 920855 w 7149496"/>
                  <a:gd name="connsiteY3" fmla="*/ 5525725 h 5525725"/>
                  <a:gd name="connsiteX4" fmla="*/ 826810 w 7149496"/>
                  <a:gd name="connsiteY4" fmla="*/ 5520977 h 5525725"/>
                  <a:gd name="connsiteX5" fmla="*/ 0 w 7149496"/>
                  <a:gd name="connsiteY5" fmla="*/ 4604757 h 5525725"/>
                  <a:gd name="connsiteX6" fmla="*/ 0 w 7149496"/>
                  <a:gd name="connsiteY6" fmla="*/ 920974 h 5525725"/>
                  <a:gd name="connsiteX7" fmla="*/ 920974 w 7149496"/>
                  <a:gd name="connsiteY7" fmla="*/ 0 h 552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9496" h="5525725">
                    <a:moveTo>
                      <a:pt x="920974" y="0"/>
                    </a:moveTo>
                    <a:lnTo>
                      <a:pt x="7149496" y="0"/>
                    </a:lnTo>
                    <a:lnTo>
                      <a:pt x="7149496" y="5525725"/>
                    </a:lnTo>
                    <a:lnTo>
                      <a:pt x="920855" y="5525725"/>
                    </a:lnTo>
                    <a:lnTo>
                      <a:pt x="826810" y="5520977"/>
                    </a:lnTo>
                    <a:cubicBezTo>
                      <a:pt x="362403" y="5473813"/>
                      <a:pt x="0" y="5081607"/>
                      <a:pt x="0" y="4604757"/>
                    </a:cubicBezTo>
                    <a:lnTo>
                      <a:pt x="0" y="920974"/>
                    </a:lnTo>
                    <a:cubicBezTo>
                      <a:pt x="0" y="412334"/>
                      <a:pt x="412334" y="0"/>
                      <a:pt x="920974" y="0"/>
                    </a:cubicBezTo>
                    <a:close/>
                  </a:path>
                </a:pathLst>
              </a:custGeom>
            </p:spPr>
          </p:pic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3F68829-3C85-C47B-162D-B7B3FFA7D413}"/>
                  </a:ext>
                </a:extLst>
              </p:cNvPr>
              <p:cNvSpPr txBox="1"/>
              <p:nvPr/>
            </p:nvSpPr>
            <p:spPr>
              <a:xfrm>
                <a:off x="8141109" y="15439532"/>
                <a:ext cx="337246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3200" b="1" dirty="0" err="1">
                    <a:solidFill>
                      <a:schemeClr val="bg1"/>
                    </a:solidFill>
                  </a:rPr>
                  <a:t>Git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-Hub </a:t>
                </a:r>
                <a:r>
                  <a:rPr lang="de-AT" sz="3200" b="1" dirty="0" err="1">
                    <a:solidFill>
                      <a:schemeClr val="bg1"/>
                    </a:solidFill>
                  </a:rPr>
                  <a:t>History</a:t>
                </a:r>
                <a:r>
                  <a:rPr lang="de-AT" sz="3200" b="1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r>
                  <a:rPr lang="de-AT" dirty="0">
                    <a:solidFill>
                      <a:schemeClr val="bg1"/>
                    </a:solidFill>
                  </a:rPr>
                  <a:t>Rote Linie -&gt; Themawechsel</a:t>
                </a:r>
              </a:p>
              <a:p>
                <a:endParaRPr lang="de-AT" dirty="0">
                  <a:solidFill>
                    <a:schemeClr val="bg1"/>
                  </a:solidFill>
                </a:endParaRPr>
              </a:p>
              <a:p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2961BD9-B3BF-2C94-8C85-BD577C338ACE}"/>
                </a:ext>
              </a:extLst>
            </p:cNvPr>
            <p:cNvGrpSpPr/>
            <p:nvPr/>
          </p:nvGrpSpPr>
          <p:grpSpPr>
            <a:xfrm>
              <a:off x="782148" y="19690707"/>
              <a:ext cx="11149780" cy="5525729"/>
              <a:chOff x="782148" y="19690707"/>
              <a:chExt cx="11149780" cy="5525729"/>
            </a:xfrm>
          </p:grpSpPr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6FB1AC24-8B8B-2AE6-B30E-0654EB837BCD}"/>
                  </a:ext>
                </a:extLst>
              </p:cNvPr>
              <p:cNvSpPr/>
              <p:nvPr/>
            </p:nvSpPr>
            <p:spPr>
              <a:xfrm>
                <a:off x="782148" y="19690707"/>
                <a:ext cx="11149780" cy="55257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73A7CD7-4840-B8EF-D463-46A59AF5F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073" y="19798428"/>
                <a:ext cx="4324441" cy="5310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2753913-78E4-3C45-B190-0766950E2CCA}"/>
                  </a:ext>
                </a:extLst>
              </p:cNvPr>
              <p:cNvSpPr txBox="1"/>
              <p:nvPr/>
            </p:nvSpPr>
            <p:spPr>
              <a:xfrm>
                <a:off x="6619098" y="19947394"/>
                <a:ext cx="4616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b="1" dirty="0"/>
                  <a:t>PSP + Projekt-Umweltanalyse</a:t>
                </a:r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388EDA11-8CD9-A5AD-FD80-A8D936783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900" y="20941997"/>
                <a:ext cx="5304952" cy="326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BD419F0-DC6C-72CE-7634-31E35AED3D60}"/>
                </a:ext>
              </a:extLst>
            </p:cNvPr>
            <p:cNvGrpSpPr/>
            <p:nvPr/>
          </p:nvGrpSpPr>
          <p:grpSpPr>
            <a:xfrm>
              <a:off x="747775" y="55614339"/>
              <a:ext cx="12062907" cy="5525729"/>
              <a:chOff x="747775" y="55614339"/>
              <a:chExt cx="12062907" cy="5525729"/>
            </a:xfrm>
          </p:grpSpPr>
          <p:grpSp>
            <p:nvGrpSpPr>
              <p:cNvPr id="1079" name="Gruppieren 1078">
                <a:extLst>
                  <a:ext uri="{FF2B5EF4-FFF2-40B4-BE49-F238E27FC236}">
                    <a16:creationId xmlns:a16="http://schemas.microsoft.com/office/drawing/2014/main" id="{A69896BE-EAF3-A6F4-80C1-7B3344E1C81D}"/>
                  </a:ext>
                </a:extLst>
              </p:cNvPr>
              <p:cNvGrpSpPr/>
              <p:nvPr/>
            </p:nvGrpSpPr>
            <p:grpSpPr>
              <a:xfrm>
                <a:off x="747775" y="55614339"/>
                <a:ext cx="11112166" cy="5525729"/>
                <a:chOff x="747775" y="55614339"/>
                <a:chExt cx="11112166" cy="5525729"/>
              </a:xfrm>
            </p:grpSpPr>
            <p:pic>
              <p:nvPicPr>
                <p:cNvPr id="1074" name="Grafik 1073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09BC84B1-57BF-FE66-3B4B-7D8A83D01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319" b="229"/>
                <a:stretch/>
              </p:blipFill>
              <p:spPr bwMode="auto">
                <a:xfrm>
                  <a:off x="747775" y="55614339"/>
                  <a:ext cx="9595106" cy="5525729"/>
                </a:xfrm>
                <a:custGeom>
                  <a:avLst/>
                  <a:gdLst>
                    <a:gd name="connsiteX0" fmla="*/ 707471 w 9553173"/>
                    <a:gd name="connsiteY0" fmla="*/ 0 h 5501580"/>
                    <a:gd name="connsiteX1" fmla="*/ 9553173 w 9553173"/>
                    <a:gd name="connsiteY1" fmla="*/ 0 h 5501580"/>
                    <a:gd name="connsiteX2" fmla="*/ 9553173 w 9553173"/>
                    <a:gd name="connsiteY2" fmla="*/ 5501580 h 5501580"/>
                    <a:gd name="connsiteX3" fmla="*/ 914225 w 9553173"/>
                    <a:gd name="connsiteY3" fmla="*/ 5501580 h 5501580"/>
                    <a:gd name="connsiteX4" fmla="*/ 11963 w 9553173"/>
                    <a:gd name="connsiteY4" fmla="*/ 4766216 h 5501580"/>
                    <a:gd name="connsiteX5" fmla="*/ 0 w 9553173"/>
                    <a:gd name="connsiteY5" fmla="*/ 4647548 h 5501580"/>
                    <a:gd name="connsiteX6" fmla="*/ 0 w 9553173"/>
                    <a:gd name="connsiteY6" fmla="*/ 829884 h 5501580"/>
                    <a:gd name="connsiteX7" fmla="*/ 11963 w 9553173"/>
                    <a:gd name="connsiteY7" fmla="*/ 711216 h 5501580"/>
                    <a:gd name="connsiteX8" fmla="*/ 640356 w 9553173"/>
                    <a:gd name="connsiteY8" fmla="*/ 17256 h 5501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53173" h="5501580">
                      <a:moveTo>
                        <a:pt x="707471" y="0"/>
                      </a:moveTo>
                      <a:lnTo>
                        <a:pt x="9553173" y="0"/>
                      </a:lnTo>
                      <a:lnTo>
                        <a:pt x="9553173" y="5501580"/>
                      </a:lnTo>
                      <a:lnTo>
                        <a:pt x="914225" y="5501580"/>
                      </a:lnTo>
                      <a:cubicBezTo>
                        <a:pt x="469166" y="5501580"/>
                        <a:pt x="97841" y="5185888"/>
                        <a:pt x="11963" y="4766216"/>
                      </a:cubicBezTo>
                      <a:lnTo>
                        <a:pt x="0" y="4647548"/>
                      </a:lnTo>
                      <a:lnTo>
                        <a:pt x="0" y="829884"/>
                      </a:lnTo>
                      <a:lnTo>
                        <a:pt x="11963" y="711216"/>
                      </a:lnTo>
                      <a:cubicBezTo>
                        <a:pt x="79438" y="381472"/>
                        <a:pt x="323134" y="115924"/>
                        <a:pt x="640356" y="17256"/>
                      </a:cubicBez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7" name="Grafik 1076" descr="Download New York Lamp Post Park Light Fall Man Made Central Park HD  Wallpaper">
                  <a:extLst>
                    <a:ext uri="{FF2B5EF4-FFF2-40B4-BE49-F238E27FC236}">
                      <a16:creationId xmlns:a16="http://schemas.microsoft.com/office/drawing/2014/main" id="{1EFABA28-717F-7B53-68F4-2021F0D4D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25" t="436" r="581"/>
                <a:stretch/>
              </p:blipFill>
              <p:spPr bwMode="auto">
                <a:xfrm>
                  <a:off x="2107490" y="55635525"/>
                  <a:ext cx="9752451" cy="5498237"/>
                </a:xfrm>
                <a:custGeom>
                  <a:avLst/>
                  <a:gdLst>
                    <a:gd name="connsiteX0" fmla="*/ 0 w 9790032"/>
                    <a:gd name="connsiteY0" fmla="*/ 0 h 5519424"/>
                    <a:gd name="connsiteX1" fmla="*/ 8869059 w 9790032"/>
                    <a:gd name="connsiteY1" fmla="*/ 0 h 5519424"/>
                    <a:gd name="connsiteX2" fmla="*/ 9790032 w 9790032"/>
                    <a:gd name="connsiteY2" fmla="*/ 920976 h 5519424"/>
                    <a:gd name="connsiteX3" fmla="*/ 9790032 w 9790032"/>
                    <a:gd name="connsiteY3" fmla="*/ 4604756 h 5519424"/>
                    <a:gd name="connsiteX4" fmla="*/ 9054667 w 9790032"/>
                    <a:gd name="connsiteY4" fmla="*/ 5507016 h 5519424"/>
                    <a:gd name="connsiteX5" fmla="*/ 8973373 w 9790032"/>
                    <a:gd name="connsiteY5" fmla="*/ 5519424 h 5519424"/>
                    <a:gd name="connsiteX6" fmla="*/ 0 w 9790032"/>
                    <a:gd name="connsiteY6" fmla="*/ 5519424 h 55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90032" h="5519424">
                      <a:moveTo>
                        <a:pt x="0" y="0"/>
                      </a:moveTo>
                      <a:lnTo>
                        <a:pt x="8869059" y="0"/>
                      </a:lnTo>
                      <a:cubicBezTo>
                        <a:pt x="9377698" y="0"/>
                        <a:pt x="9790032" y="412336"/>
                        <a:pt x="9790032" y="920976"/>
                      </a:cubicBezTo>
                      <a:lnTo>
                        <a:pt x="9790032" y="4604756"/>
                      </a:lnTo>
                      <a:cubicBezTo>
                        <a:pt x="9790032" y="5049816"/>
                        <a:pt x="9474339" y="5421140"/>
                        <a:pt x="9054667" y="5507016"/>
                      </a:cubicBezTo>
                      <a:lnTo>
                        <a:pt x="8973373" y="5519424"/>
                      </a:lnTo>
                      <a:lnTo>
                        <a:pt x="0" y="5519424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8" name="Textfeld 1077">
                <a:extLst>
                  <a:ext uri="{FF2B5EF4-FFF2-40B4-BE49-F238E27FC236}">
                    <a16:creationId xmlns:a16="http://schemas.microsoft.com/office/drawing/2014/main" id="{FCBAB486-57FF-A62E-26C4-6D8DAFD4CD44}"/>
                  </a:ext>
                </a:extLst>
              </p:cNvPr>
              <p:cNvSpPr txBox="1"/>
              <p:nvPr/>
            </p:nvSpPr>
            <p:spPr>
              <a:xfrm>
                <a:off x="1156748" y="57992482"/>
                <a:ext cx="116539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4400" b="1" dirty="0">
                    <a:solidFill>
                      <a:schemeClr val="bg1"/>
                    </a:solidFill>
                    <a:latin typeface="Jumble" panose="02000503000000020004" pitchFamily="2" charset="0"/>
                  </a:rPr>
                  <a:t>Vielen Dank für eure Aufmerksamkeit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5F3402-29A5-E23C-B32A-1D564F8FDDC4}"/>
                </a:ext>
              </a:extLst>
            </p:cNvPr>
            <p:cNvGrpSpPr/>
            <p:nvPr/>
          </p:nvGrpSpPr>
          <p:grpSpPr>
            <a:xfrm>
              <a:off x="451191" y="24587007"/>
              <a:ext cx="11684145" cy="31905586"/>
              <a:chOff x="451191" y="24587007"/>
              <a:chExt cx="11684145" cy="31905586"/>
            </a:xfrm>
          </p:grpSpPr>
          <p:grpSp>
            <p:nvGrpSpPr>
              <p:cNvPr id="1059" name="Gruppieren 1058">
                <a:extLst>
                  <a:ext uri="{FF2B5EF4-FFF2-40B4-BE49-F238E27FC236}">
                    <a16:creationId xmlns:a16="http://schemas.microsoft.com/office/drawing/2014/main" id="{A342A408-9B6E-1F91-DC90-E34967EFBCEA}"/>
                  </a:ext>
                </a:extLst>
              </p:cNvPr>
              <p:cNvGrpSpPr/>
              <p:nvPr/>
            </p:nvGrpSpPr>
            <p:grpSpPr>
              <a:xfrm>
                <a:off x="451191" y="50412005"/>
                <a:ext cx="11529516" cy="6080588"/>
                <a:chOff x="452916" y="50412005"/>
                <a:chExt cx="11472350" cy="6080588"/>
              </a:xfrm>
            </p:grpSpPr>
            <p:pic>
              <p:nvPicPr>
                <p:cNvPr id="1058" name="Grafik 1057">
                  <a:extLst>
                    <a:ext uri="{FF2B5EF4-FFF2-40B4-BE49-F238E27FC236}">
                      <a16:creationId xmlns:a16="http://schemas.microsoft.com/office/drawing/2014/main" id="{08F9A74A-C372-4CEA-F6D7-DF8EAC1D7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>
                <a:xfrm>
                  <a:off x="4513935" y="50412005"/>
                  <a:ext cx="7411331" cy="5525724"/>
                </a:xfrm>
                <a:custGeom>
                  <a:avLst/>
                  <a:gdLst>
                    <a:gd name="connsiteX0" fmla="*/ 0 w 7411331"/>
                    <a:gd name="connsiteY0" fmla="*/ 0 h 5525724"/>
                    <a:gd name="connsiteX1" fmla="*/ 6529034 w 7411331"/>
                    <a:gd name="connsiteY1" fmla="*/ 0 h 5525724"/>
                    <a:gd name="connsiteX2" fmla="*/ 7377632 w 7411331"/>
                    <a:gd name="connsiteY2" fmla="*/ 562488 h 5525724"/>
                    <a:gd name="connsiteX3" fmla="*/ 7411331 w 7411331"/>
                    <a:gd name="connsiteY3" fmla="*/ 671048 h 5525724"/>
                    <a:gd name="connsiteX4" fmla="*/ 7411331 w 7411331"/>
                    <a:gd name="connsiteY4" fmla="*/ 4854680 h 5525724"/>
                    <a:gd name="connsiteX5" fmla="*/ 7377632 w 7411331"/>
                    <a:gd name="connsiteY5" fmla="*/ 4963240 h 5525724"/>
                    <a:gd name="connsiteX6" fmla="*/ 6623198 w 7411331"/>
                    <a:gd name="connsiteY6" fmla="*/ 5520972 h 5525724"/>
                    <a:gd name="connsiteX7" fmla="*/ 6529112 w 7411331"/>
                    <a:gd name="connsiteY7" fmla="*/ 5525724 h 5525724"/>
                    <a:gd name="connsiteX8" fmla="*/ 0 w 7411331"/>
                    <a:gd name="connsiteY8" fmla="*/ 5525724 h 552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11331" h="5525724">
                      <a:moveTo>
                        <a:pt x="0" y="0"/>
                      </a:moveTo>
                      <a:lnTo>
                        <a:pt x="6529034" y="0"/>
                      </a:lnTo>
                      <a:cubicBezTo>
                        <a:pt x="6910513" y="0"/>
                        <a:pt x="7237821" y="231936"/>
                        <a:pt x="7377632" y="562488"/>
                      </a:cubicBezTo>
                      <a:lnTo>
                        <a:pt x="7411331" y="671048"/>
                      </a:lnTo>
                      <a:lnTo>
                        <a:pt x="7411331" y="4854680"/>
                      </a:lnTo>
                      <a:lnTo>
                        <a:pt x="7377632" y="4963240"/>
                      </a:lnTo>
                      <a:cubicBezTo>
                        <a:pt x="7249472" y="5266244"/>
                        <a:pt x="6963762" y="5486388"/>
                        <a:pt x="6623198" y="5520972"/>
                      </a:cubicBezTo>
                      <a:lnTo>
                        <a:pt x="6529112" y="5525724"/>
                      </a:lnTo>
                      <a:lnTo>
                        <a:pt x="0" y="552572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051" name="Grafik 1050">
                  <a:extLst>
                    <a:ext uri="{FF2B5EF4-FFF2-40B4-BE49-F238E27FC236}">
                      <a16:creationId xmlns:a16="http://schemas.microsoft.com/office/drawing/2014/main" id="{4E2652D8-F6B3-8A5B-BCDF-74006E7E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"/>
                <a:stretch>
                  <a:fillRect/>
                </a:stretch>
              </p:blipFill>
              <p:spPr>
                <a:xfrm>
                  <a:off x="452916" y="50966865"/>
                  <a:ext cx="7399548" cy="5525728"/>
                </a:xfrm>
                <a:custGeom>
                  <a:avLst/>
                  <a:gdLst>
                    <a:gd name="connsiteX0" fmla="*/ 920973 w 7399548"/>
                    <a:gd name="connsiteY0" fmla="*/ 0 h 5525728"/>
                    <a:gd name="connsiteX1" fmla="*/ 7399548 w 7399548"/>
                    <a:gd name="connsiteY1" fmla="*/ 0 h 5525728"/>
                    <a:gd name="connsiteX2" fmla="*/ 7399548 w 7399548"/>
                    <a:gd name="connsiteY2" fmla="*/ 5525728 h 5525728"/>
                    <a:gd name="connsiteX3" fmla="*/ 920973 w 7399548"/>
                    <a:gd name="connsiteY3" fmla="*/ 5525728 h 5525728"/>
                    <a:gd name="connsiteX4" fmla="*/ 0 w 7399548"/>
                    <a:gd name="connsiteY4" fmla="*/ 4604756 h 5525728"/>
                    <a:gd name="connsiteX5" fmla="*/ 0 w 7399548"/>
                    <a:gd name="connsiteY5" fmla="*/ 920972 h 5525728"/>
                    <a:gd name="connsiteX6" fmla="*/ 920973 w 7399548"/>
                    <a:gd name="connsiteY6" fmla="*/ 0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99548" h="5525728">
                      <a:moveTo>
                        <a:pt x="920973" y="0"/>
                      </a:moveTo>
                      <a:lnTo>
                        <a:pt x="7399548" y="0"/>
                      </a:lnTo>
                      <a:lnTo>
                        <a:pt x="7399548" y="5525728"/>
                      </a:lnTo>
                      <a:lnTo>
                        <a:pt x="920973" y="5525728"/>
                      </a:lnTo>
                      <a:cubicBezTo>
                        <a:pt x="412334" y="5525728"/>
                        <a:pt x="0" y="5113396"/>
                        <a:pt x="0" y="4604756"/>
                      </a:cubicBezTo>
                      <a:lnTo>
                        <a:pt x="0" y="920972"/>
                      </a:lnTo>
                      <a:cubicBezTo>
                        <a:pt x="0" y="412332"/>
                        <a:pt x="412334" y="0"/>
                        <a:pt x="920973" y="0"/>
                      </a:cubicBezTo>
                      <a:close/>
                    </a:path>
                  </a:pathLst>
                </a:custGeom>
              </p:spPr>
            </p:pic>
          </p:grpSp>
          <p:pic>
            <p:nvPicPr>
              <p:cNvPr id="1040" name="Picture 12" descr="Question Mark PNG Transparent Images - PNG All">
                <a:extLst>
                  <a:ext uri="{FF2B5EF4-FFF2-40B4-BE49-F238E27FC236}">
                    <a16:creationId xmlns:a16="http://schemas.microsoft.com/office/drawing/2014/main" id="{EBC3D790-8AFE-72EE-C47B-6530AB7BA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288" y="50565357"/>
                <a:ext cx="3967048" cy="3967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1" name="Grafik 1060">
                <a:extLst>
                  <a:ext uri="{FF2B5EF4-FFF2-40B4-BE49-F238E27FC236}">
                    <a16:creationId xmlns:a16="http://schemas.microsoft.com/office/drawing/2014/main" id="{1CBD4AD7-2395-6489-7404-CD83E191E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503" y="50674238"/>
                <a:ext cx="6438802" cy="641248"/>
              </a:xfrm>
              <a:prstGeom prst="rect">
                <a:avLst/>
              </a:prstGeom>
            </p:spPr>
          </p:pic>
          <p:pic>
            <p:nvPicPr>
              <p:cNvPr id="1063" name="Grafik 106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96209773-28CE-5F2F-F008-E79126C8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543" y="51777356"/>
                <a:ext cx="4086225" cy="771525"/>
              </a:xfrm>
              <a:prstGeom prst="rect">
                <a:avLst/>
              </a:prstGeom>
            </p:spPr>
          </p:pic>
          <p:pic>
            <p:nvPicPr>
              <p:cNvPr id="1066" name="Grafik 1065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22395677-5B39-BC0C-81C6-484044B96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392" y="52958204"/>
                <a:ext cx="5095875" cy="771525"/>
              </a:xfrm>
              <a:prstGeom prst="rect">
                <a:avLst/>
              </a:prstGeom>
            </p:spPr>
          </p:pic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DB4B88-6C56-0A97-3C3C-649AD17A369E}"/>
                  </a:ext>
                </a:extLst>
              </p:cNvPr>
              <p:cNvGrpSpPr/>
              <p:nvPr/>
            </p:nvGrpSpPr>
            <p:grpSpPr>
              <a:xfrm>
                <a:off x="711200" y="24587007"/>
                <a:ext cx="11249652" cy="24752401"/>
                <a:chOff x="711200" y="24587007"/>
                <a:chExt cx="11249652" cy="24752401"/>
              </a:xfrm>
            </p:grpSpPr>
            <p:sp>
              <p:nvSpPr>
                <p:cNvPr id="1038" name="Rechteck: abgerundete Ecken 1037">
                  <a:extLst>
                    <a:ext uri="{FF2B5EF4-FFF2-40B4-BE49-F238E27FC236}">
                      <a16:creationId xmlns:a16="http://schemas.microsoft.com/office/drawing/2014/main" id="{9172AEB0-3DEC-6F98-AEE8-390BAC8B0525}"/>
                    </a:ext>
                  </a:extLst>
                </p:cNvPr>
                <p:cNvSpPr/>
                <p:nvPr/>
              </p:nvSpPr>
              <p:spPr>
                <a:xfrm>
                  <a:off x="789707" y="43813679"/>
                  <a:ext cx="11149780" cy="5525729"/>
                </a:xfrm>
                <a:prstGeom prst="roundRect">
                  <a:avLst/>
                </a:prstGeom>
                <a:solidFill>
                  <a:srgbClr val="35292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034" name="Textfeld 1033">
                  <a:extLst>
                    <a:ext uri="{FF2B5EF4-FFF2-40B4-BE49-F238E27FC236}">
                      <a16:creationId xmlns:a16="http://schemas.microsoft.com/office/drawing/2014/main" id="{7AA79E0A-EFD0-5EA9-DB21-B3D2B4AE23BD}"/>
                    </a:ext>
                  </a:extLst>
                </p:cNvPr>
                <p:cNvSpPr txBox="1"/>
                <p:nvPr/>
              </p:nvSpPr>
              <p:spPr>
                <a:xfrm>
                  <a:off x="1325048" y="44222784"/>
                  <a:ext cx="3984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800" b="1" dirty="0">
                      <a:solidFill>
                        <a:schemeClr val="bg1"/>
                      </a:solidFill>
                    </a:rPr>
                    <a:t>Schlussfolgerung:</a:t>
                  </a:r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7D0F0BD1-C2E7-D2E2-9CD6-373AFCE75CFE}"/>
                    </a:ext>
                  </a:extLst>
                </p:cNvPr>
                <p:cNvSpPr txBox="1"/>
                <p:nvPr/>
              </p:nvSpPr>
              <p:spPr>
                <a:xfrm>
                  <a:off x="1377698" y="45111075"/>
                  <a:ext cx="562400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2000" b="1" dirty="0">
                      <a:solidFill>
                        <a:schemeClr val="bg1"/>
                      </a:solidFill>
                    </a:rPr>
                    <a:t>Fazit: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Teamarbeit und Kommunikation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Geschäftliches Umgehen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Freundschaft und Geschäftsleben trennen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Arbeitseinteilung</a:t>
                  </a:r>
                </a:p>
                <a:p>
                  <a:endParaRPr lang="de-AT" dirty="0">
                    <a:solidFill>
                      <a:schemeClr val="bg1"/>
                    </a:solidFill>
                  </a:endParaRPr>
                </a:p>
                <a:p>
                  <a:r>
                    <a:rPr lang="de-AT" dirty="0">
                      <a:solidFill>
                        <a:schemeClr val="bg1"/>
                      </a:solidFill>
                    </a:rPr>
                    <a:t>Wöchentliches Besprechen der derzeitigen Lage</a:t>
                  </a:r>
                </a:p>
                <a:p>
                  <a:endParaRPr lang="de-AT" dirty="0"/>
                </a:p>
              </p:txBody>
            </p:sp>
            <p:pic>
              <p:nvPicPr>
                <p:cNvPr id="1037" name="Grafik 1036" descr="Poster for Sale mit &quot;Programmieren: Kaffee in Code verwandeln&quot; von Andrei  Popescu | Redbubble">
                  <a:extLst>
                    <a:ext uri="{FF2B5EF4-FFF2-40B4-BE49-F238E27FC236}">
                      <a16:creationId xmlns:a16="http://schemas.microsoft.com/office/drawing/2014/main" id="{7C0F7F17-1E58-6E63-4ACD-03D00FE5D7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3" t="4896" r="7561" b="25883"/>
                <a:stretch/>
              </p:blipFill>
              <p:spPr bwMode="auto">
                <a:xfrm>
                  <a:off x="6587222" y="43813680"/>
                  <a:ext cx="5352265" cy="5525728"/>
                </a:xfrm>
                <a:custGeom>
                  <a:avLst/>
                  <a:gdLst>
                    <a:gd name="connsiteX0" fmla="*/ 0 w 5352265"/>
                    <a:gd name="connsiteY0" fmla="*/ 0 h 5525728"/>
                    <a:gd name="connsiteX1" fmla="*/ 4431292 w 5352265"/>
                    <a:gd name="connsiteY1" fmla="*/ 0 h 5525728"/>
                    <a:gd name="connsiteX2" fmla="*/ 5352265 w 5352265"/>
                    <a:gd name="connsiteY2" fmla="*/ 920976 h 5525728"/>
                    <a:gd name="connsiteX3" fmla="*/ 5352265 w 5352265"/>
                    <a:gd name="connsiteY3" fmla="*/ 4604756 h 5525728"/>
                    <a:gd name="connsiteX4" fmla="*/ 4431292 w 5352265"/>
                    <a:gd name="connsiteY4" fmla="*/ 5525728 h 5525728"/>
                    <a:gd name="connsiteX5" fmla="*/ 0 w 5352265"/>
                    <a:gd name="connsiteY5" fmla="*/ 5525728 h 5525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2265" h="5525728">
                      <a:moveTo>
                        <a:pt x="0" y="0"/>
                      </a:moveTo>
                      <a:lnTo>
                        <a:pt x="4431292" y="0"/>
                      </a:lnTo>
                      <a:cubicBezTo>
                        <a:pt x="4939931" y="0"/>
                        <a:pt x="5352265" y="412336"/>
                        <a:pt x="5352265" y="920976"/>
                      </a:cubicBezTo>
                      <a:lnTo>
                        <a:pt x="5352265" y="4604756"/>
                      </a:lnTo>
                      <a:cubicBezTo>
                        <a:pt x="5352265" y="5113396"/>
                        <a:pt x="4939931" y="5525728"/>
                        <a:pt x="4431292" y="5525728"/>
                      </a:cubicBezTo>
                      <a:lnTo>
                        <a:pt x="0" y="5525728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A05AC372-E0AD-3A81-2D3E-872D22A0CF60}"/>
                    </a:ext>
                  </a:extLst>
                </p:cNvPr>
                <p:cNvGrpSpPr/>
                <p:nvPr/>
              </p:nvGrpSpPr>
              <p:grpSpPr>
                <a:xfrm>
                  <a:off x="711200" y="24587007"/>
                  <a:ext cx="11249652" cy="17682814"/>
                  <a:chOff x="711200" y="24587007"/>
                  <a:chExt cx="11249652" cy="17682814"/>
                </a:xfrm>
              </p:grpSpPr>
              <p:pic>
                <p:nvPicPr>
                  <p:cNvPr id="1084" name="Grafik 1083" descr="What we can learn from Sisyphus and his rock | by Chhavi Kumar | Medium">
                    <a:extLst>
                      <a:ext uri="{FF2B5EF4-FFF2-40B4-BE49-F238E27FC236}">
                        <a16:creationId xmlns:a16="http://schemas.microsoft.com/office/drawing/2014/main" id="{BB953736-A2D2-64CA-184C-C0EEBF838E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18" t="1117" r="62"/>
                  <a:stretch/>
                </p:blipFill>
                <p:spPr bwMode="auto">
                  <a:xfrm flipH="1">
                    <a:off x="811072" y="36759022"/>
                    <a:ext cx="11149780" cy="5510799"/>
                  </a:xfrm>
                  <a:custGeom>
                    <a:avLst/>
                    <a:gdLst>
                      <a:gd name="connsiteX0" fmla="*/ 9092912 w 10013885"/>
                      <a:gd name="connsiteY0" fmla="*/ 0 h 5519424"/>
                      <a:gd name="connsiteX1" fmla="*/ 823836 w 10013885"/>
                      <a:gd name="connsiteY1" fmla="*/ 0 h 5519424"/>
                      <a:gd name="connsiteX2" fmla="*/ 780722 w 10013885"/>
                      <a:gd name="connsiteY2" fmla="*/ 6212 h 5519424"/>
                      <a:gd name="connsiteX3" fmla="*/ 0 w 10013885"/>
                      <a:gd name="connsiteY3" fmla="*/ 910412 h 5519424"/>
                      <a:gd name="connsiteX4" fmla="*/ 0 w 10013885"/>
                      <a:gd name="connsiteY4" fmla="*/ 4602124 h 5519424"/>
                      <a:gd name="connsiteX5" fmla="*/ 780722 w 10013885"/>
                      <a:gd name="connsiteY5" fmla="*/ 5506332 h 5519424"/>
                      <a:gd name="connsiteX6" fmla="*/ 871593 w 10013885"/>
                      <a:gd name="connsiteY6" fmla="*/ 5519424 h 5519424"/>
                      <a:gd name="connsiteX7" fmla="*/ 9197227 w 10013885"/>
                      <a:gd name="connsiteY7" fmla="*/ 5519424 h 5519424"/>
                      <a:gd name="connsiteX8" fmla="*/ 9278520 w 10013885"/>
                      <a:gd name="connsiteY8" fmla="*/ 5507016 h 5519424"/>
                      <a:gd name="connsiteX9" fmla="*/ 10013885 w 10013885"/>
                      <a:gd name="connsiteY9" fmla="*/ 4604756 h 5519424"/>
                      <a:gd name="connsiteX10" fmla="*/ 10013885 w 10013885"/>
                      <a:gd name="connsiteY10" fmla="*/ 920976 h 5519424"/>
                      <a:gd name="connsiteX11" fmla="*/ 9092912 w 10013885"/>
                      <a:gd name="connsiteY11" fmla="*/ 0 h 5519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013885" h="5519424">
                        <a:moveTo>
                          <a:pt x="9092912" y="0"/>
                        </a:moveTo>
                        <a:lnTo>
                          <a:pt x="823836" y="0"/>
                        </a:lnTo>
                        <a:lnTo>
                          <a:pt x="780722" y="6212"/>
                        </a:lnTo>
                        <a:cubicBezTo>
                          <a:pt x="335165" y="92272"/>
                          <a:pt x="0" y="464396"/>
                          <a:pt x="0" y="910412"/>
                        </a:cubicBezTo>
                        <a:lnTo>
                          <a:pt x="0" y="4602124"/>
                        </a:lnTo>
                        <a:cubicBezTo>
                          <a:pt x="0" y="5048144"/>
                          <a:pt x="335165" y="5420272"/>
                          <a:pt x="780722" y="5506332"/>
                        </a:cubicBezTo>
                        <a:lnTo>
                          <a:pt x="871593" y="5519424"/>
                        </a:lnTo>
                        <a:lnTo>
                          <a:pt x="9197227" y="5519424"/>
                        </a:lnTo>
                        <a:lnTo>
                          <a:pt x="9278520" y="5507016"/>
                        </a:lnTo>
                        <a:cubicBezTo>
                          <a:pt x="9698192" y="5421140"/>
                          <a:pt x="10013885" y="5049816"/>
                          <a:pt x="10013885" y="4604756"/>
                        </a:cubicBezTo>
                        <a:lnTo>
                          <a:pt x="10013885" y="920976"/>
                        </a:lnTo>
                        <a:cubicBezTo>
                          <a:pt x="10013885" y="412336"/>
                          <a:pt x="9601551" y="0"/>
                          <a:pt x="9092912" y="0"/>
                        </a:cubicBezTo>
                        <a:close/>
                      </a:path>
                    </a:pathLst>
                  </a:cu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1" name="Textfeld 1030">
                    <a:extLst>
                      <a:ext uri="{FF2B5EF4-FFF2-40B4-BE49-F238E27FC236}">
                        <a16:creationId xmlns:a16="http://schemas.microsoft.com/office/drawing/2014/main" id="{40D4A237-8121-5954-0E55-E7775081694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048" y="38911454"/>
                    <a:ext cx="4109013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rtl="0"/>
                    <a:r>
                      <a:rPr lang="de-DE" b="1" dirty="0">
                        <a:effectLst/>
                      </a:rPr>
                      <a:t>Herausforderungen und Lösungen: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Keinen API Key bekommen für </a:t>
                    </a:r>
                    <a:r>
                      <a:rPr lang="de-DE" dirty="0" err="1">
                        <a:effectLst/>
                      </a:rPr>
                      <a:t>Webuntis</a:t>
                    </a:r>
                    <a:r>
                      <a:rPr lang="de-DE" dirty="0">
                        <a:effectLst/>
                      </a:rPr>
                      <a:t> -&gt; andere Lösung finden</a:t>
                    </a: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>
                        <a:effectLst/>
                      </a:rPr>
                      <a:t>Sehr viel gesucht und nun Lösung mit </a:t>
                    </a:r>
                    <a:r>
                      <a:rPr lang="de-DE" dirty="0" err="1">
                        <a:effectLst/>
                      </a:rPr>
                      <a:t>Webscrapping</a:t>
                    </a:r>
                    <a:r>
                      <a:rPr lang="de-DE" dirty="0">
                        <a:effectLst/>
                      </a:rPr>
                      <a:t> -&gt; </a:t>
                    </a:r>
                    <a:r>
                      <a:rPr lang="de-DE" dirty="0" err="1">
                        <a:effectLst/>
                      </a:rPr>
                      <a:t>BeautifulSoup</a:t>
                    </a:r>
                    <a:endParaRPr lang="de-DE" dirty="0">
                      <a:effectLst/>
                    </a:endParaRPr>
                  </a:p>
                  <a:p>
                    <a:pPr rtl="0"/>
                    <a:endParaRPr lang="de-DE" dirty="0">
                      <a:effectLst/>
                    </a:endParaRPr>
                  </a:p>
                  <a:p>
                    <a:pPr rtl="0"/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von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hat nicht bei jedem funktioniert -&gt; nur 1 von 3 </a:t>
                    </a:r>
                    <a:r>
                      <a:rPr lang="de-DE" dirty="0" err="1">
                        <a:effectLst/>
                      </a:rPr>
                      <a:t>divs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resizing</a:t>
                    </a:r>
                    <a:r>
                      <a:rPr lang="de-DE" dirty="0">
                        <a:effectLst/>
                      </a:rPr>
                      <a:t> </a:t>
                    </a:r>
                    <a:r>
                      <a:rPr lang="de-DE" dirty="0" err="1">
                        <a:effectLst/>
                      </a:rPr>
                      <a:t>funktion</a:t>
                    </a:r>
                    <a:r>
                      <a:rPr lang="de-DE" dirty="0">
                        <a:effectLst/>
                      </a:rPr>
                      <a:t> eingebaut.</a:t>
                    </a:r>
                  </a:p>
                </p:txBody>
              </p:sp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04B2F0D2-B006-6B3A-35D9-84FFE3645E53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0" y="24587007"/>
                    <a:ext cx="11166495" cy="12825091"/>
                    <a:chOff x="711200" y="24587007"/>
                    <a:chExt cx="11166495" cy="12825091"/>
                  </a:xfrm>
                </p:grpSpPr>
                <p:sp>
                  <p:nvSpPr>
                    <p:cNvPr id="63" name="Rechteck: abgerundete Ecken 62">
                      <a:extLst>
                        <a:ext uri="{FF2B5EF4-FFF2-40B4-BE49-F238E27FC236}">
                          <a16:creationId xmlns:a16="http://schemas.microsoft.com/office/drawing/2014/main" id="{10745083-7874-DB22-2A87-D0B1022F9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200" y="31886369"/>
                      <a:ext cx="11149780" cy="5525729"/>
                    </a:xfrm>
                    <a:prstGeom prst="round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grpSp>
                  <p:nvGrpSpPr>
                    <p:cNvPr id="21" name="Gruppieren 20">
                      <a:extLst>
                        <a:ext uri="{FF2B5EF4-FFF2-40B4-BE49-F238E27FC236}">
                          <a16:creationId xmlns:a16="http://schemas.microsoft.com/office/drawing/2014/main" id="{C3EAE6E8-4EFF-9391-B49B-73ECF0FC11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915" y="24587007"/>
                      <a:ext cx="11149780" cy="5525729"/>
                      <a:chOff x="727915" y="24587007"/>
                      <a:chExt cx="11149780" cy="5525729"/>
                    </a:xfrm>
                  </p:grpSpPr>
                  <p:sp>
                    <p:nvSpPr>
                      <p:cNvPr id="61" name="Rechteck: abgerundete Ecken 60">
                        <a:extLst>
                          <a:ext uri="{FF2B5EF4-FFF2-40B4-BE49-F238E27FC236}">
                            <a16:creationId xmlns:a16="http://schemas.microsoft.com/office/drawing/2014/main" id="{EF232C51-7F5C-4A50-0DDD-E4B6CA675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915" y="24587007"/>
                        <a:ext cx="11149780" cy="5525729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pic>
                    <p:nvPicPr>
                      <p:cNvPr id="1025" name="Grafik 1024">
                        <a:extLst>
                          <a:ext uri="{FF2B5EF4-FFF2-40B4-BE49-F238E27FC236}">
                            <a16:creationId xmlns:a16="http://schemas.microsoft.com/office/drawing/2014/main" id="{F002732F-F79F-504B-7C7C-ACCD8293A3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25048" y="28104604"/>
                        <a:ext cx="10079098" cy="111227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027" name="Textfeld 1026">
                      <a:extLst>
                        <a:ext uri="{FF2B5EF4-FFF2-40B4-BE49-F238E27FC236}">
                          <a16:creationId xmlns:a16="http://schemas.microsoft.com/office/drawing/2014/main" id="{FD3FCFDF-4B89-DB94-324B-1B2504A21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446" y="32756115"/>
                      <a:ext cx="5462944" cy="3508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rtl="0"/>
                      <a:r>
                        <a:rPr lang="de-DE" sz="2400" b="1" dirty="0">
                          <a:effectLst/>
                        </a:rPr>
                        <a:t>Technologien und Methoden: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Python Interpreter: </a:t>
                      </a:r>
                      <a:r>
                        <a:rPr lang="de-DE" dirty="0" err="1">
                          <a:effectLst/>
                        </a:rPr>
                        <a:t>BeautifulSoup</a:t>
                      </a:r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Funktion: sieht den Code der Webseite und kann Werte von </a:t>
                      </a:r>
                      <a:r>
                        <a:rPr lang="de-DE" dirty="0" err="1">
                          <a:effectLst/>
                        </a:rPr>
                        <a:t>zbs</a:t>
                      </a:r>
                      <a:r>
                        <a:rPr lang="de-DE" dirty="0">
                          <a:effectLst/>
                        </a:rPr>
                        <a:t>. </a:t>
                      </a:r>
                      <a:r>
                        <a:rPr lang="de-DE" dirty="0" err="1">
                          <a:effectLst/>
                        </a:rPr>
                        <a:t>divs</a:t>
                      </a:r>
                      <a:r>
                        <a:rPr lang="de-DE" dirty="0">
                          <a:effectLst/>
                        </a:rPr>
                        <a:t> auslesen und ausgeben</a:t>
                      </a:r>
                    </a:p>
                    <a:p>
                      <a:pPr rtl="0"/>
                      <a:endParaRPr lang="de-DE" dirty="0">
                        <a:effectLst/>
                      </a:endParaRPr>
                    </a:p>
                    <a:p>
                      <a:pPr rtl="0"/>
                      <a:r>
                        <a:rPr lang="de-DE" b="1" dirty="0">
                          <a:effectLst/>
                        </a:rPr>
                        <a:t>API Key für Wetter in Dornbirn: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Mit einer </a:t>
                      </a:r>
                      <a:r>
                        <a:rPr lang="de-DE" dirty="0" err="1">
                          <a:effectLst/>
                        </a:rPr>
                        <a:t>WetterAPI</a:t>
                      </a:r>
                      <a:r>
                        <a:rPr lang="de-DE" dirty="0">
                          <a:effectLst/>
                        </a:rPr>
                        <a:t> können wir mittels Längen bz Breitengrad das Wetter und die Temperatur vom Standort in Dornbirn erhalten.</a:t>
                      </a:r>
                    </a:p>
                    <a:p>
                      <a:pPr rtl="0"/>
                      <a:r>
                        <a:rPr lang="de-DE" dirty="0">
                          <a:effectLst/>
                        </a:rPr>
                        <a:t>Diese geben wir nun in der Webseite wieder</a:t>
                      </a:r>
                    </a:p>
                    <a:p>
                      <a:endParaRPr lang="de-AT" dirty="0"/>
                    </a:p>
                  </p:txBody>
                </p:sp>
                <p:pic>
                  <p:nvPicPr>
                    <p:cNvPr id="1086" name="Picture 32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90BD62FA-C5D1-4C3A-4574-FFB0D2CAC8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971" t="52248" r="36686"/>
                    <a:stretch/>
                  </p:blipFill>
                  <p:spPr bwMode="auto">
                    <a:xfrm>
                      <a:off x="9654463" y="35476127"/>
                      <a:ext cx="1749683" cy="166015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7" name="Picture 34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DB5147E7-4973-4B9E-BD5A-9BB6E09ED8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71203" b="46341"/>
                    <a:stretch/>
                  </p:blipFill>
                  <p:spPr bwMode="auto">
                    <a:xfrm>
                      <a:off x="1527125" y="32099307"/>
                      <a:ext cx="1717081" cy="186551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88" name="Picture 36" descr="Handgezeichnetes zahnrad idee glühbirne finanzmechanismus diagramme und  zeitschaltuhr zahnräder skizzieren vektorset | Premium-Vektor">
                      <a:extLst>
                        <a:ext uri="{FF2B5EF4-FFF2-40B4-BE49-F238E27FC236}">
                          <a16:creationId xmlns:a16="http://schemas.microsoft.com/office/drawing/2014/main" id="{36DFB647-BE36-C90E-4A23-A485482DA3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658" t="53711" r="-2112" b="-760"/>
                    <a:stretch/>
                  </p:blipFill>
                  <p:spPr bwMode="auto">
                    <a:xfrm>
                      <a:off x="1650264" y="35183544"/>
                      <a:ext cx="2292904" cy="163573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861551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Microsoft Office PowerPoint</Application>
  <PresentationFormat>Breitbild</PresentationFormat>
  <Paragraphs>554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Jumble</vt:lpstr>
      <vt:lpstr>Office</vt:lpstr>
      <vt:lpstr>School Manager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Manager</dc:title>
  <dc:creator>Stesl Noah</dc:creator>
  <cp:lastModifiedBy>Stesl Noah</cp:lastModifiedBy>
  <cp:revision>9</cp:revision>
  <dcterms:created xsi:type="dcterms:W3CDTF">2024-05-22T08:21:39Z</dcterms:created>
  <dcterms:modified xsi:type="dcterms:W3CDTF">2024-05-24T08:47:06Z</dcterms:modified>
</cp:coreProperties>
</file>