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70" r:id="rId11"/>
    <p:sldId id="271" r:id="rId12"/>
    <p:sldId id="272" r:id="rId13"/>
    <p:sldId id="274" r:id="rId14"/>
    <p:sldId id="273" r:id="rId15"/>
    <p:sldId id="276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91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83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56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19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66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08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77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68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98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79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27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36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7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34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6754-223B-4851-8DC6-FA07A9C3311E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51981B-0BD2-40B6-B679-23E6053C8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8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0.png"/><Relationship Id="rId5" Type="http://schemas.openxmlformats.org/officeDocument/2006/relationships/tags" Target="../tags/tag10.xml"/><Relationship Id="rId10" Type="http://schemas.openxmlformats.org/officeDocument/2006/relationships/image" Target="../media/image9.png"/><Relationship Id="rId4" Type="http://schemas.openxmlformats.org/officeDocument/2006/relationships/tags" Target="../tags/tag9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C28AF-6D92-EC80-8AEF-E73E4DE61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Lösen von nichtlinearen Gleichungssystemen mit einem RL-Agent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9B270A-49C7-B66E-0A82-720ECF503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25520"/>
            <a:ext cx="7766936" cy="1920989"/>
          </a:xfrm>
        </p:spPr>
        <p:txBody>
          <a:bodyPr>
            <a:normAutofit/>
          </a:bodyPr>
          <a:lstStyle/>
          <a:p>
            <a:pPr algn="l"/>
            <a:r>
              <a:rPr lang="de-DE" sz="1600" dirty="0"/>
              <a:t>Nicolas Schneider</a:t>
            </a:r>
          </a:p>
          <a:p>
            <a:pPr algn="l"/>
            <a:r>
              <a:rPr lang="de-DE" sz="1600" dirty="0"/>
              <a:t>Studiengang: Optimierung und Simulation</a:t>
            </a:r>
          </a:p>
          <a:p>
            <a:pPr algn="l"/>
            <a:r>
              <a:rPr lang="de-DE" sz="1600" dirty="0"/>
              <a:t>Modul: Projekt</a:t>
            </a:r>
          </a:p>
          <a:p>
            <a:pPr algn="l"/>
            <a:r>
              <a:rPr lang="de-DE" sz="1600" dirty="0"/>
              <a:t>WS 23/24</a:t>
            </a:r>
          </a:p>
          <a:p>
            <a:pPr algn="l"/>
            <a:r>
              <a:rPr lang="de-DE" sz="1600" dirty="0"/>
              <a:t>Betreuer: Prof. Dr. Bernhard Bachmann</a:t>
            </a:r>
          </a:p>
        </p:txBody>
      </p:sp>
    </p:spTree>
    <p:extLst>
      <p:ext uri="{BB962C8B-B14F-4D97-AF65-F5344CB8AC3E}">
        <p14:creationId xmlns:p14="http://schemas.microsoft.com/office/powerpoint/2010/main" val="107586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74E44-A41B-44E5-4292-74ACBCAB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NGS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C5EA8E-6B45-7093-EBDF-D98A5A311BD4}"/>
              </a:ext>
            </a:extLst>
          </p:cNvPr>
          <p:cNvSpPr txBox="1"/>
          <p:nvPr/>
        </p:nvSpPr>
        <p:spPr>
          <a:xfrm>
            <a:off x="994299" y="1473693"/>
            <a:ext cx="77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C59FEBD-886F-CEDB-FFE8-3BAC9159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534"/>
            <a:ext cx="8596668" cy="3880773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 descr="\documentclass{article}&#10;\usepackage{amsmath, amsfonts, amssymb}&#10;\pagestyle{empty}&#10;\begin{document}&#10;&#10;\begin{subequations}\label{nse:1}&#10; \begin{align}&#10;  x^5 - 3x^4+x^3+0.5x^2 &amp;= 0\\&#10;  \sin(2x) &amp;= 0&#10; \end{align}&#10;\end{subequations}&#10;&#10;\end{document}" title="IguanaTex Bitmap Display">
            <a:extLst>
              <a:ext uri="{FF2B5EF4-FFF2-40B4-BE49-F238E27FC236}">
                <a16:creationId xmlns:a16="http://schemas.microsoft.com/office/drawing/2014/main" id="{3393F76E-2E55-5B02-3A04-9619571B31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54" y="1658359"/>
            <a:ext cx="5192228" cy="600686"/>
          </a:xfrm>
          <a:prstGeom prst="rect">
            <a:avLst/>
          </a:prstGeom>
        </p:spPr>
      </p:pic>
      <p:pic>
        <p:nvPicPr>
          <p:cNvPr id="8" name="Grafik 7" descr="\documentclass{article}&#10;\usepackage{amsmath, amsfonts, amssymb}&#10;\pagestyle{empty}&#10;\begin{document}&#10;&#10;\begin{subequations}\label{nse:rosenbrock}&#10; \begin{align}&#10;  10(x_2 - x_1^2) &amp;= 0\\&#10;  1 - x_1 &amp;=0&#10; \end{align}&#10;\end{subequations}&#10;&#10;\end{document}" title="IguanaTex Bitmap Display">
            <a:extLst>
              <a:ext uri="{FF2B5EF4-FFF2-40B4-BE49-F238E27FC236}">
                <a16:creationId xmlns:a16="http://schemas.microsoft.com/office/drawing/2014/main" id="{CC23A6FB-9244-DB44-76CB-5162EA42D1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23" y="3031868"/>
            <a:ext cx="4668343" cy="599314"/>
          </a:xfrm>
          <a:prstGeom prst="rect">
            <a:avLst/>
          </a:prstGeom>
        </p:spPr>
      </p:pic>
      <p:pic>
        <p:nvPicPr>
          <p:cNvPr id="10" name="Grafik 9" descr="\documentclass{article}&#10;\usepackage{amsmath, amsfonts, amssymb}&#10;\pagestyle{empty}&#10;\begin{document}&#10;&#10;\begin{subequations}\label{nse:highdimension}&#10; \begin{align}&#10;  \left( x_k + \sum_{i=1}^{n-k-1} x_i x_{i+k} \right) x_n - c_k &amp;=0 \quad 1 \leq k \leq n-1\\&#10;  \sum_{l=1}^{n-1} x_l + 1 &amp;= 0&#10; \end{align}&#10;\end{subequations}&#10;&#10;\end{document}" title="IguanaTex Bitmap Display">
            <a:extLst>
              <a:ext uri="{FF2B5EF4-FFF2-40B4-BE49-F238E27FC236}">
                <a16:creationId xmlns:a16="http://schemas.microsoft.com/office/drawing/2014/main" id="{DC380EF8-CF3C-B830-572C-99B17AD382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17" y="4405084"/>
            <a:ext cx="6331885" cy="1467428"/>
          </a:xfrm>
          <a:prstGeom prst="rect">
            <a:avLst/>
          </a:prstGeom>
        </p:spPr>
      </p:pic>
      <p:pic>
        <p:nvPicPr>
          <p:cNvPr id="7" name="Grafik 6" descr="\documentclass{article}&#10;\usepackage{amsmath, amsfonts, amssymb}&#10;\pagestyle{empty}&#10;\begin{document}&#10;&#10;\begin{align*}&#10; x^{\ast}_1 = \{-0.6998397867\},\; x^{\ast}_2 = \{0\},\; x^{\ast}_3 = \{2.4936955491\}&#10;\end{align*}&#10;&#10;\end{document}" title="IguanaTex Bitmap Display">
            <a:extLst>
              <a:ext uri="{FF2B5EF4-FFF2-40B4-BE49-F238E27FC236}">
                <a16:creationId xmlns:a16="http://schemas.microsoft.com/office/drawing/2014/main" id="{DA8D65FF-FAF4-C238-8427-721C3819A24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81" y="2418605"/>
            <a:ext cx="5525485" cy="230400"/>
          </a:xfrm>
          <a:prstGeom prst="rect">
            <a:avLst/>
          </a:prstGeom>
        </p:spPr>
      </p:pic>
      <p:pic>
        <p:nvPicPr>
          <p:cNvPr id="11" name="Grafik 10" descr="\documentclass{article}&#10;\usepackage{amsmath, amsfonts, amssymb}&#10;\pagestyle{empty}&#10;\begin{document}&#10;&#10;\begin{align*}&#10; x^{\ast} = \{1, 1\}&#10;\end{align*}&#10;&#10;\end{document}" title="IguanaTex Bitmap Display">
            <a:extLst>
              <a:ext uri="{FF2B5EF4-FFF2-40B4-BE49-F238E27FC236}">
                <a16:creationId xmlns:a16="http://schemas.microsoft.com/office/drawing/2014/main" id="{56A541AC-9F1A-1F66-AD7D-C4B5609E5D7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81" y="3792999"/>
            <a:ext cx="1072457" cy="229029"/>
          </a:xfrm>
          <a:prstGeom prst="rect">
            <a:avLst/>
          </a:prstGeom>
        </p:spPr>
      </p:pic>
      <p:pic>
        <p:nvPicPr>
          <p:cNvPr id="15" name="Grafik 14" descr="\documentclass{article}&#10;\usepackage{amsmath, amsfonts, amssymb}&#10;\pagestyle{empty}&#10;\begin{document}&#10;&#10;\begin{align*}&#10; x^{\ast} = \{-1.105, 0.461, 0.939, ... \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8F5F288-9198-E3B0-C384-C5427EEACA9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81" y="6078608"/>
            <a:ext cx="2970321" cy="2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4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0C76E-46D1-A840-4EA1-E69D367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– RL-Agent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44668-835B-6B50-E3A5-CB84971F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 descr="\documentclass{article}&#10;\usepackage{amsmath, amsfonts, amssymb}&#10;\usepackage{array, multirow}&#10;\pagestyle{empty}&#10;\begin{document}&#10;&#10;\begin{table}[h]&#10; \centering&#10; &#10; \begin{tabular}{c||c|c|c|&gt;{\centering\arraybackslash}p{2cm}|&gt;{\centering\arraybackslash}p{3cm}|&gt;{\centering\arraybackslash}p{2.5cm}}&#10;  \textbf{NSE} &amp; \textbf{Epochs} &amp; \textbf{Time} (in s) &amp; \textbf{Best Action} &amp; \textbf{Best Residuum} &amp; \textbf{Best Action} &amp; \textbf{Best Residuum} \\&#10;  &amp; &amp; &amp; &amp; &amp; \textbf{(Global Optimum)} &amp; \textbf{(Global Optimum)} \\&#10;  \hline&#10;  \multirow{5}{*}{NSE 1} &amp; $1,000$ &amp; $3.507$ &amp; $0.0005$ &amp; $9.6867e-07$ &amp; - &amp; - \\&#10;  &amp; $5,000$ &amp; $ 15.117$ &amp; $0.0001$ &amp; $6.1323e-08$ &amp; - &amp; - \\&#10;  &amp; $10,000$ &amp; $32.300$ &amp; $-9.2649e-05$ &amp; $3.4338e-08$ &amp; - &amp; - \\&#10;  &amp; $50,000$ &amp; $503.706$ &amp; $-2.2873e-05$ &amp; $2.0928e-09$ &amp; - &amp; - \\&#10;  \hline&#10;  \multirow{5}{*}{NSE 2} &amp; $1,000$ &amp; $3.0820$ &amp; $[0.2543, 0.1391]$ &amp; $9.1665e-07$ &amp; $[0.9751, 1.0427]$ &amp; $0.0494$ \\&#10;  &amp; $5,000$ &amp; $9.8100$ &amp; $[-1.0716, 1.3556]$ &amp; $1.5952e-07$ &amp; $[0.9848, 0.9994]$ &amp; $0.0152$ \\&#10;  &amp; $10,000$ &amp; $17.5740$ &amp; $[0.7799, 0.6300]$ &amp; $8.6779e-06$ &amp; $[0.9775, 1.0144]$ &amp; $0.0268$ \\&#10;  &amp; $50,000$ &amp; $92.9910$ &amp; $[-0.0906, 0.1172]$ &amp; $7.7158e-09$ &amp; $[1.0025, 1.0112]$ &amp; $0.0115$ \\&#10;  \hline&#10;  \multirow{5}{*}{NSE 3} &amp; $1,000$ &amp; $3.181$ &amp; $[-0.3101, -0.4941, ...]$ &amp; $0.1293$ &amp; $[-1.4969, 1.237, ...]$ &amp; $0.9246$ \\&#10;  &amp; $5,000$ &amp; $9.702$ &amp; $[-0.4831, 0.2992, ...]$ &amp; $0.0652$ &amp; $[-0.5703, 0.7588, ...]$ &amp; $0.9094$ \\&#10;  &amp; $10,000$ &amp; $17.513$ &amp; $[-0.9745, -0.3335, ...]$ &amp; $0.0177$ &amp; $[-1.0468, 1.275, ...]$ &amp; $1.1439$ \\&#10;  &amp; $50,000$ &amp; $102.152$ &amp; $[0.0151, 1.1305, ...]$ &amp; $0.0071$ &amp; $[-1.2344, 0.3361, ...]$ &amp; $0.6918$ \\&#10; \end{tabular}&#10;  \caption{Ergebnisse des Agenten für unterschiedliche Problemstellungen}&#10;  \label{tab:Ergebnisse}&#10;\end{table}&#10;&#10;\end{document}" title="IguanaTex Bitmap Display">
            <a:extLst>
              <a:ext uri="{FF2B5EF4-FFF2-40B4-BE49-F238E27FC236}">
                <a16:creationId xmlns:a16="http://schemas.microsoft.com/office/drawing/2014/main" id="{5972C3CD-5762-ADFF-4F5C-EC721F46D4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2469"/>
            <a:ext cx="8288815" cy="34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7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23F44-1D82-F3FE-7650-716378B8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- Newton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4BB58-BC97-21B7-7E80-2897CD6D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 descr="\documentclass{article}&#10;\usepackage{amsmath, amsfonts, amssymb}&#10;\usepackage{array, multirow}&#10;\pagestyle{empty}&#10;\begin{document}&#10;&#10;\begin{table}[h]&#10; \centering&#10; &#10; \begin{tabular}{c||c|c|&gt;{\centering\arraybackslash}p{2cm}|&gt;{\centering\arraybackslash}p{3cm}|&gt;{\centering\arraybackslash}p{2.5cm}}&#10;  \textbf{NSE} &amp; \textbf{Steps} &amp; \textbf{Time} (in s) &amp; \textbf{Startpunkt} $\mathbf{x_0}$ &amp; \textbf{Solution} &amp; \textbf{Tolerance}  \\&#10;  \hline&#10;  \multirow{4}{*}{NSE 1} &amp; $5$ &amp; $0.005$ &amp; $5.0$ &amp; $2.5777$ &amp; $0.1919$\\&#10;  &amp; $10$ &amp; $0.007$ &amp; $5.0$ &amp; $2.4937$ &amp; $7e-15$\\&#10;  &amp; $15$ &amp; $0.010$ &amp; $5.0$ &amp; $2.4936$ &amp; $0.0$\\&#10;  &amp; $20$ &amp; $0.013$ &amp; $5.0$ &amp; $2.4936$ &amp; $0.0$\\&#10;  \hline&#10;  \multirow{4}{*}{NSE 2} &amp; $5$ &amp; $0.004$ &amp; $[-5.0, 5.0]$ &amp; $[1, 1]$ &amp; $0.0$\\&#10;   &amp; $10$ &amp; $0.006$ &amp; $[-5.0, 5.0]$ &amp; $[1, 1]$ &amp; $0.0$\\&#10;   &amp; $15$ &amp; $0.008$ &amp; $[-5.0, 5.0]$ &amp; $[1, 1]$ &amp; $0.0$\\&#10;   &amp; $20$ &amp; $0.010$ &amp; $[-5.0, 5.0]$ &amp; $[1, 1]$ &amp; $0.0$\\&#10; \end{tabular}&#10; \caption{Ergebnisse des Newton-Raphson-Verfahrens für NSE 1 \&amp; NSE 2}&#10; \label{tab:Ergebnisse-Newton}&#10;\end{table}&#10;&#10;\end{document}" title="IguanaTex Bitmap Display">
            <a:extLst>
              <a:ext uri="{FF2B5EF4-FFF2-40B4-BE49-F238E27FC236}">
                <a16:creationId xmlns:a16="http://schemas.microsoft.com/office/drawing/2014/main" id="{B6741808-79CE-5D4F-D0EA-E3B3FFE77B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20879"/>
            <a:ext cx="8392778" cy="29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1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420C3-1A15-811C-67DB-C3A3EABD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F17E76-1FBB-F47A-5518-8D7E4152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3" y="1348678"/>
            <a:ext cx="5218249" cy="436564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8CA43B-CAC1-2067-1697-70A292D5E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98" y="1456144"/>
            <a:ext cx="5922768" cy="41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70730-0E5E-C077-BFD6-8E2D4221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D5DE9-37CF-3740-53F8-501D2EA6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4"/>
            <a:ext cx="4311916" cy="3648721"/>
          </a:xfrm>
        </p:spPr>
        <p:txBody>
          <a:bodyPr>
            <a:normAutofit/>
          </a:bodyPr>
          <a:lstStyle/>
          <a:p>
            <a:r>
              <a:rPr lang="de-DE" sz="1500" dirty="0"/>
              <a:t>Hohe Rechenzeit für einfache Probleme bei sehr kleinen Residuen</a:t>
            </a:r>
          </a:p>
          <a:p>
            <a:pPr lvl="1"/>
            <a:r>
              <a:rPr lang="de-DE" sz="1500" dirty="0"/>
              <a:t>Schwierigkeiten des Agenten, kleine Aktionsanpassungen vorzunehmen</a:t>
            </a:r>
          </a:p>
          <a:p>
            <a:pPr lvl="1"/>
            <a:r>
              <a:rPr lang="de-DE" sz="1500" dirty="0"/>
              <a:t>Mögliche Stagnation der Optimierung</a:t>
            </a:r>
          </a:p>
          <a:p>
            <a:r>
              <a:rPr lang="de-DE" sz="1500" dirty="0"/>
              <a:t>Mehrere globale Optima können gefunden werden</a:t>
            </a:r>
          </a:p>
          <a:p>
            <a:pPr lvl="1"/>
            <a:r>
              <a:rPr lang="de-DE" sz="1500" dirty="0"/>
              <a:t>Vorteil gegenüber Verfahren mit Startpunkt-Abhängigkeit</a:t>
            </a:r>
          </a:p>
          <a:p>
            <a:pPr lvl="1"/>
            <a:r>
              <a:rPr lang="de-DE" sz="1500" dirty="0"/>
              <a:t>Herausforderung: Nicht alle Optima werden mit hoher Genauigkeit gefunden</a:t>
            </a:r>
          </a:p>
          <a:p>
            <a:pPr marL="0" indent="0">
              <a:buNone/>
            </a:pPr>
            <a:endParaRPr lang="de-DE" sz="105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DED5FB-A619-5049-6616-7F6A8DD05516}"/>
              </a:ext>
            </a:extLst>
          </p:cNvPr>
          <p:cNvSpPr txBox="1">
            <a:spLocks/>
          </p:cNvSpPr>
          <p:nvPr/>
        </p:nvSpPr>
        <p:spPr>
          <a:xfrm>
            <a:off x="5286491" y="1047291"/>
            <a:ext cx="3832522" cy="3880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1500" dirty="0"/>
              <a:t>Herausforderung: Lokale Optima bei nichtlinearen Problemen</a:t>
            </a:r>
          </a:p>
          <a:p>
            <a:r>
              <a:rPr lang="de-DE" sz="1500" dirty="0"/>
              <a:t>Höhere Dimensionalität erschwert die Konvergenz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3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70730-0E5E-C077-BFD6-8E2D4221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D5DE9-37CF-3740-53F8-501D2EA6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4"/>
            <a:ext cx="4311916" cy="4083727"/>
          </a:xfrm>
        </p:spPr>
        <p:txBody>
          <a:bodyPr>
            <a:normAutofit/>
          </a:bodyPr>
          <a:lstStyle/>
          <a:p>
            <a:r>
              <a:rPr lang="de-DE" sz="1500" dirty="0"/>
              <a:t>Rechenaufwand durch neuronale Netze</a:t>
            </a:r>
          </a:p>
          <a:p>
            <a:pPr lvl="1"/>
            <a:r>
              <a:rPr lang="de-DE" sz="1500" dirty="0"/>
              <a:t>Aktualisierung von Actor- und </a:t>
            </a:r>
            <a:r>
              <a:rPr lang="de-DE" sz="1500" dirty="0" err="1"/>
              <a:t>Critic</a:t>
            </a:r>
            <a:r>
              <a:rPr lang="de-DE" sz="1500" dirty="0"/>
              <a:t>-Netzwerk in jedem Schritt</a:t>
            </a:r>
          </a:p>
          <a:p>
            <a:pPr lvl="1"/>
            <a:r>
              <a:rPr lang="de-DE" sz="1500" dirty="0"/>
              <a:t>Deutlich höherer Rechenaufwand im Vergleich zu klassischen Verfahren</a:t>
            </a:r>
          </a:p>
          <a:p>
            <a:pPr marL="0" indent="0">
              <a:buNone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33110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5BF99-8701-52F6-775A-45833B09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B35D1-342F-3EAF-A5D9-56B68E31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Einschränkung des Aktionsraumes</a:t>
            </a:r>
          </a:p>
          <a:p>
            <a:r>
              <a:rPr lang="de-DE" dirty="0"/>
              <a:t>Berechnung und Skalierung des Residuums</a:t>
            </a:r>
          </a:p>
          <a:p>
            <a:r>
              <a:rPr lang="de-DE" dirty="0"/>
              <a:t>Formulierung der Belohnungsfunktion</a:t>
            </a:r>
          </a:p>
          <a:p>
            <a:r>
              <a:rPr lang="de-DE" dirty="0"/>
              <a:t>RL-Algorithmus und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38296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B66DA3-8ED4-D1E6-B24D-A27DC9820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927" y="793426"/>
            <a:ext cx="7458843" cy="4062659"/>
          </a:xfrm>
        </p:spPr>
      </p:pic>
    </p:spTree>
    <p:extLst>
      <p:ext uri="{BB962C8B-B14F-4D97-AF65-F5344CB8AC3E}">
        <p14:creationId xmlns:p14="http://schemas.microsoft.com/office/powerpoint/2010/main" val="315947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2AEF7-52C4-F9E9-9BB9-815FAD8C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828D0-C87B-1277-6884-F4AC1437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nichtlineare Gleichungssysteme</a:t>
            </a:r>
          </a:p>
          <a:p>
            <a:r>
              <a:rPr lang="de-DE" dirty="0"/>
              <a:t>Grundlagen Reinforcement Learning</a:t>
            </a:r>
          </a:p>
          <a:p>
            <a:r>
              <a:rPr lang="de-DE" dirty="0"/>
              <a:t>Nichtlineare Gleichungssysteme + Reinforcement Learning 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Analyse</a:t>
            </a:r>
          </a:p>
          <a:p>
            <a:r>
              <a:rPr lang="de-DE" dirty="0"/>
              <a:t>Herausforderungen &amp; Verbesserungen</a:t>
            </a:r>
          </a:p>
        </p:txBody>
      </p:sp>
    </p:spTree>
    <p:extLst>
      <p:ext uri="{BB962C8B-B14F-4D97-AF65-F5344CB8AC3E}">
        <p14:creationId xmlns:p14="http://schemas.microsoft.com/office/powerpoint/2010/main" val="142675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F1A9A-3828-C13B-1980-D5CC3950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nichtlineare Gleichungssysteme</a:t>
            </a:r>
          </a:p>
        </p:txBody>
      </p:sp>
      <p:pic>
        <p:nvPicPr>
          <p:cNvPr id="14" name="Grafik 13" descr="\documentclass{article}&#10;\usepackage{amsmath, amsfonts, amssymb}&#10;\pagestyle{empty}&#10;\begin{document}&#10;&#10;Für eine gegebene Abbildung $\mathbf{f}: D \subset \mathbb{R}^n \rightarrow \mathbb{R}^n$ finde $\mathbf{x} \in \mathbb{R}^n$ mit $\mathbf{f}(\mathbf{x}) = \mathbf{0}$&#10;&#10;&#10;&#10;\end{document}" title="IguanaTex Bitmap Display">
            <a:extLst>
              <a:ext uri="{FF2B5EF4-FFF2-40B4-BE49-F238E27FC236}">
                <a16:creationId xmlns:a16="http://schemas.microsoft.com/office/drawing/2014/main" id="{D6AEB4F6-E1A4-C2BF-A5BB-83490EE58E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7" y="2309134"/>
            <a:ext cx="8561857" cy="266402"/>
          </a:xfrm>
          <a:prstGeom prst="rect">
            <a:avLst/>
          </a:prstGeom>
        </p:spPr>
      </p:pic>
      <p:pic>
        <p:nvPicPr>
          <p:cNvPr id="6" name="Grafik 5" descr="\documentclass{article}&#10;\usepackage{amsmath, amsfonts, amssymb}&#10;\pagestyle{empty}&#10;\begin{document}&#10;&#10;$f_1(x_1, \dots, x_n) = 0$&#10;&#10;\qquad $\vdots$&#10;&#10;$f_n(x_1, \dots, x_n) = 0$&#10;&#10;&#10;\end{document}" title="IguanaTex Bitmap Display">
            <a:extLst>
              <a:ext uri="{FF2B5EF4-FFF2-40B4-BE49-F238E27FC236}">
                <a16:creationId xmlns:a16="http://schemas.microsoft.com/office/drawing/2014/main" id="{20BED990-91F6-97C7-DE26-2878EE85C5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5" y="2815649"/>
            <a:ext cx="1803903" cy="925943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FC1E25B-9C64-BECF-CB06-E200C79515AD}"/>
              </a:ext>
            </a:extLst>
          </p:cNvPr>
          <p:cNvSpPr txBox="1">
            <a:spLocks/>
          </p:cNvSpPr>
          <p:nvPr/>
        </p:nvSpPr>
        <p:spPr>
          <a:xfrm>
            <a:off x="677334" y="4114600"/>
            <a:ext cx="4865510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Nullstellenproblem</a:t>
            </a:r>
          </a:p>
          <a:p>
            <a:r>
              <a:rPr lang="de-DE" dirty="0"/>
              <a:t>Lösung mit Fixpunktiteration, Newton-Verfahren, …</a:t>
            </a:r>
          </a:p>
        </p:txBody>
      </p:sp>
      <p:pic>
        <p:nvPicPr>
          <p:cNvPr id="12" name="Grafik 11" descr="\documentclass{article}&#10;\usepackage{amsmath, amsfonts, amssymb}&#10;\pagestyle{empty}&#10;\begin{document}&#10;&#10;$\boldsymbol{x}_{k+1} = \boldsymbol{\phi}(\boldsymbol{x}_k)$ für $k \in \mathbb{N}_0$&#10;&#10;\end{document}" title="IguanaTex Bitmap Display">
            <a:extLst>
              <a:ext uri="{FF2B5EF4-FFF2-40B4-BE49-F238E27FC236}">
                <a16:creationId xmlns:a16="http://schemas.microsoft.com/office/drawing/2014/main" id="{D3A3E503-0C26-5A4F-40FB-5526386C92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3" y="5520267"/>
            <a:ext cx="2478368" cy="229458"/>
          </a:xfrm>
          <a:prstGeom prst="rect">
            <a:avLst/>
          </a:prstGeom>
        </p:spPr>
      </p:pic>
      <p:pic>
        <p:nvPicPr>
          <p:cNvPr id="13" name="Grafik 12" descr="\documentclass{article}&#10;\usepackage{amsmath, amsfonts, amssymb}&#10;\pagestyle{empty}&#10;\newcommand{\bs}[1]{\boldsymbol{#1}}&#10;\begin{document}&#10;&#10;$\boldsymbol{x}^{k+1} = \bs{x}^k  - (\bs{f}'(\bs{x}^k))^{-1} \cdot \bs{f}(\bs{x}^k)$&#10;&#10;\end{document}" title="IguanaTex Bitmap Display">
            <a:extLst>
              <a:ext uri="{FF2B5EF4-FFF2-40B4-BE49-F238E27FC236}">
                <a16:creationId xmlns:a16="http://schemas.microsoft.com/office/drawing/2014/main" id="{705243DA-0677-B76F-22DB-A2791A4406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15" y="5508505"/>
            <a:ext cx="3149652" cy="252981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3A47D7E-D221-F1A8-1289-291DDA58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5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416F8-FE24-4EFB-1A24-9E3FCB8D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8293083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dirty="0"/>
              <a:t>Grundlagen Reinforcement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6DDFC-1F21-7FDA-2945-6BB81A8D5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421714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600" b="1" dirty="0"/>
              <a:t>Agent</a:t>
            </a:r>
            <a:r>
              <a:rPr lang="de-DE" sz="1600" dirty="0"/>
              <a:t>: Die entitätsbasierte Komponente, die in der Umgebung agiert</a:t>
            </a:r>
          </a:p>
          <a:p>
            <a:pPr>
              <a:lnSpc>
                <a:spcPct val="90000"/>
              </a:lnSpc>
            </a:pPr>
            <a:r>
              <a:rPr lang="de-DE" sz="1600" b="1" dirty="0"/>
              <a:t>Umgebung</a:t>
            </a:r>
            <a:r>
              <a:rPr lang="de-DE" sz="1600" dirty="0"/>
              <a:t>: Der Kontext, in dem der Agent agiert und auf den er reagiert.</a:t>
            </a:r>
          </a:p>
          <a:p>
            <a:pPr>
              <a:lnSpc>
                <a:spcPct val="90000"/>
              </a:lnSpc>
            </a:pPr>
            <a:r>
              <a:rPr lang="de-DE" sz="1600" b="1" dirty="0"/>
              <a:t>Aktionen</a:t>
            </a:r>
            <a:r>
              <a:rPr lang="de-DE" sz="1600" dirty="0"/>
              <a:t>: Die möglichen Handlungen, die der Agent in der Umgebung ausführen kann.</a:t>
            </a:r>
          </a:p>
          <a:p>
            <a:pPr>
              <a:lnSpc>
                <a:spcPct val="90000"/>
              </a:lnSpc>
            </a:pPr>
            <a:r>
              <a:rPr lang="de-DE" sz="1600" b="1" dirty="0"/>
              <a:t>Belohnungen</a:t>
            </a:r>
            <a:r>
              <a:rPr lang="de-DE" sz="1600" dirty="0"/>
              <a:t>: Die Rückmeldung, die der Agent für seine Handlungen erhält, die ihm dabei helfen, zukünftige Aktionen zu verbessern</a:t>
            </a:r>
            <a:r>
              <a:rPr lang="de-DE" sz="1500" dirty="0"/>
              <a:t>.</a:t>
            </a:r>
          </a:p>
        </p:txBody>
      </p:sp>
      <p:pic>
        <p:nvPicPr>
          <p:cNvPr id="6" name="Grafik 5" descr="Ein Bild, das Text, Reihe, Screenshot, Schrift enthält.&#10;&#10;Automatisch generierte Beschreibung">
            <a:extLst>
              <a:ext uri="{FF2B5EF4-FFF2-40B4-BE49-F238E27FC236}">
                <a16:creationId xmlns:a16="http://schemas.microsoft.com/office/drawing/2014/main" id="{1C44D5A1-B141-1CA3-7F34-BEAD408F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81" y="2299414"/>
            <a:ext cx="4602747" cy="177205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2D2563-FE0B-6E1E-AA77-40EDC890C8C3}"/>
              </a:ext>
            </a:extLst>
          </p:cNvPr>
          <p:cNvSpPr txBox="1"/>
          <p:nvPr/>
        </p:nvSpPr>
        <p:spPr>
          <a:xfrm>
            <a:off x="5630779" y="4024563"/>
            <a:ext cx="3549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https://towardsdatascience.com/reinforcement-learning-101-e24b50e1d292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206435-388A-11F7-D695-B767C4DF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5B3F-5F58-41BC-9EB2-B13CA8A83AA4}" type="datetime1">
              <a:rPr lang="de-DE" smtClean="0"/>
              <a:t>11.04.2024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613439-3036-6F9E-0CF6-32A04358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394D-0E01-4E97-9D68-AC7A77D71CE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2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95AAD-5DEA-BB77-18FF-BDFA6905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Nichtlineare Gleichungssysteme + Reinforcement Learning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A6A6D-54E5-2FF1-F594-E6483D88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Was ist die Umgebung?</a:t>
            </a:r>
          </a:p>
          <a:p>
            <a:r>
              <a:rPr lang="de-DE" dirty="0"/>
              <a:t>Was ist der Zustand bei einem nichtlinearen Gleichungssystem?</a:t>
            </a:r>
          </a:p>
          <a:p>
            <a:r>
              <a:rPr lang="de-DE" dirty="0"/>
              <a:t>Was sind die Aktionen, die ich in der Umgebung wählen kann?</a:t>
            </a:r>
          </a:p>
          <a:p>
            <a:r>
              <a:rPr lang="de-DE" dirty="0"/>
              <a:t>Wie definiere ich eine Belohnung?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2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C172-FFBB-EA64-784B-716B9947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B6CB1-3976-5A52-FA56-D729E779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Umgebung</a:t>
            </a:r>
            <a:r>
              <a:rPr lang="de-DE" dirty="0"/>
              <a:t>: Das Gleichungssystem</a:t>
            </a:r>
          </a:p>
          <a:p>
            <a:pPr lvl="1"/>
            <a:r>
              <a:rPr lang="de-DE" dirty="0"/>
              <a:t>Besonderheit: </a:t>
            </a:r>
            <a:r>
              <a:rPr lang="de-DE" u="sng" dirty="0"/>
              <a:t>Statische Umgebung</a:t>
            </a:r>
            <a:r>
              <a:rPr lang="de-DE" dirty="0"/>
              <a:t>; Ändert sich nicht mit der Zeit!</a:t>
            </a:r>
          </a:p>
          <a:p>
            <a:r>
              <a:rPr lang="de-DE" b="1" dirty="0"/>
              <a:t>Aktionen</a:t>
            </a:r>
            <a:r>
              <a:rPr lang="de-DE" dirty="0"/>
              <a:t>: Punkte im zulässigen und vorher definierten Raum</a:t>
            </a:r>
          </a:p>
          <a:p>
            <a:pPr lvl="1"/>
            <a:endParaRPr lang="de-DE" dirty="0"/>
          </a:p>
          <a:p>
            <a:r>
              <a:rPr lang="de-DE" b="1" dirty="0"/>
              <a:t>Belohnung</a:t>
            </a:r>
            <a:r>
              <a:rPr lang="de-DE" dirty="0"/>
              <a:t>: Negatives Residuum</a:t>
            </a:r>
          </a:p>
          <a:p>
            <a:pPr lvl="1"/>
            <a:endParaRPr lang="de-DE" dirty="0"/>
          </a:p>
          <a:p>
            <a:r>
              <a:rPr lang="de-DE" dirty="0"/>
              <a:t>Zustand = Aktion</a:t>
            </a:r>
          </a:p>
          <a:p>
            <a:endParaRPr lang="de-DE" dirty="0"/>
          </a:p>
        </p:txBody>
      </p:sp>
      <p:pic>
        <p:nvPicPr>
          <p:cNvPr id="9" name="Grafik 8" descr="\documentclass{article}&#10;\usepackage{amsmath, amsfonts, amssymb}&#10;\pagestyle{empty}&#10;\begin{document}&#10;&#10;$R(\mathbf{x}) = \sum\limits (f_i(\mathbf{x}) - f_j(\mathbf{x}))^2 \quad \forall 1 \leq i &lt; j \leq n$&#10;&#10;\end{document}" title="IguanaTex Bitmap Display">
            <a:extLst>
              <a:ext uri="{FF2B5EF4-FFF2-40B4-BE49-F238E27FC236}">
                <a16:creationId xmlns:a16="http://schemas.microsoft.com/office/drawing/2014/main" id="{DF407125-3349-FD7C-256B-DC862C080B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27" y="4100975"/>
            <a:ext cx="3824153" cy="2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363AC-2C0D-9D01-3AD1-B4A50E30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9EBA5-56CA-77D1-79A4-9EDCAF35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</a:t>
            </a:r>
            <a:r>
              <a:rPr lang="de-DE" dirty="0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Python</a:t>
            </a:r>
          </a:p>
          <a:p>
            <a:r>
              <a:rPr lang="de-DE" dirty="0"/>
              <a:t>RL-Bibliothek: </a:t>
            </a:r>
            <a:r>
              <a:rPr lang="de-DE" dirty="0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stable-baselines3, </a:t>
            </a:r>
            <a:r>
              <a:rPr lang="de-DE" dirty="0" err="1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gymnasium</a:t>
            </a:r>
            <a:endParaRPr lang="de-DE" dirty="0">
              <a:latin typeface="3270 Nerd Font" panose="02000509000000000000" pitchFamily="49" charset="0"/>
              <a:ea typeface="3270 Nerd Font" panose="02000509000000000000" pitchFamily="49" charset="0"/>
              <a:cs typeface="3270 Nerd Font" panose="02000509000000000000" pitchFamily="49" charset="0"/>
            </a:endParaRPr>
          </a:p>
          <a:p>
            <a:endParaRPr lang="de-DE" dirty="0"/>
          </a:p>
          <a:p>
            <a:r>
              <a:rPr lang="de-DE" dirty="0"/>
              <a:t>Wichtige Methoden:</a:t>
            </a:r>
          </a:p>
          <a:p>
            <a:pPr lvl="1"/>
            <a:r>
              <a:rPr lang="de-DE" dirty="0" err="1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get_distance</a:t>
            </a:r>
            <a:r>
              <a:rPr lang="de-DE" dirty="0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(</a:t>
            </a:r>
            <a:r>
              <a:rPr lang="de-DE" dirty="0" err="1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action</a:t>
            </a:r>
            <a:r>
              <a:rPr lang="de-DE" dirty="0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) </a:t>
            </a:r>
            <a:r>
              <a:rPr lang="de-DE" dirty="0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3270 Nerd Font Cond" panose="02000509000000000000" pitchFamily="49" charset="0"/>
                <a:ea typeface="3270 Nerd Font Cond" panose="02000509000000000000" pitchFamily="49" charset="0"/>
                <a:cs typeface="3270 Nerd Font Cond" panose="02000509000000000000" pitchFamily="49" charset="0"/>
                <a:sym typeface="Wingdings" panose="05000000000000000000" pitchFamily="2" charset="2"/>
              </a:rPr>
              <a:t>residuum</a:t>
            </a:r>
            <a:endParaRPr lang="de-DE" dirty="0">
              <a:latin typeface="3270 Nerd Font Cond" panose="02000509000000000000" pitchFamily="49" charset="0"/>
              <a:ea typeface="3270 Nerd Font Cond" panose="02000509000000000000" pitchFamily="49" charset="0"/>
              <a:cs typeface="3270 Nerd Font Cond" panose="02000509000000000000" pitchFamily="49" charset="0"/>
            </a:endParaRPr>
          </a:p>
          <a:p>
            <a:pPr lvl="1"/>
            <a:r>
              <a:rPr lang="de-DE" dirty="0" err="1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step</a:t>
            </a:r>
            <a:r>
              <a:rPr lang="de-DE" dirty="0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(</a:t>
            </a:r>
            <a:r>
              <a:rPr lang="de-DE" dirty="0" err="1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action</a:t>
            </a:r>
            <a:r>
              <a:rPr lang="de-DE" dirty="0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</a:rPr>
              <a:t>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3270 Nerd Font Cond" panose="02000509000000000000" pitchFamily="49" charset="0"/>
                <a:ea typeface="3270 Nerd Font Cond" panose="02000509000000000000" pitchFamily="49" charset="0"/>
                <a:cs typeface="3270 Nerd Font Cond" panose="02000509000000000000" pitchFamily="49" charset="0"/>
                <a:sym typeface="Wingdings" panose="05000000000000000000" pitchFamily="2" charset="2"/>
              </a:rPr>
              <a:t>state</a:t>
            </a:r>
            <a:r>
              <a:rPr lang="de-DE" dirty="0">
                <a:latin typeface="3270 Nerd Font Cond" panose="02000509000000000000" pitchFamily="49" charset="0"/>
                <a:ea typeface="3270 Nerd Font Cond" panose="02000509000000000000" pitchFamily="49" charset="0"/>
                <a:cs typeface="3270 Nerd Font Cond" panose="02000509000000000000" pitchFamily="49" charset="0"/>
                <a:sym typeface="Wingdings" panose="05000000000000000000" pitchFamily="2" charset="2"/>
              </a:rPr>
              <a:t>, </a:t>
            </a:r>
            <a:r>
              <a:rPr lang="de-DE" dirty="0" err="1">
                <a:latin typeface="3270 Nerd Font Cond" panose="02000509000000000000" pitchFamily="49" charset="0"/>
                <a:ea typeface="3270 Nerd Font Cond" panose="02000509000000000000" pitchFamily="49" charset="0"/>
                <a:cs typeface="3270 Nerd Font Cond" panose="02000509000000000000" pitchFamily="49" charset="0"/>
                <a:sym typeface="Wingdings" panose="05000000000000000000" pitchFamily="2" charset="2"/>
              </a:rPr>
              <a:t>reward</a:t>
            </a:r>
            <a:r>
              <a:rPr lang="de-DE" dirty="0">
                <a:latin typeface="3270 Nerd Font Cond" panose="02000509000000000000" pitchFamily="49" charset="0"/>
                <a:ea typeface="3270 Nerd Font Cond" panose="02000509000000000000" pitchFamily="49" charset="0"/>
                <a:cs typeface="3270 Nerd Font Cond" panose="02000509000000000000" pitchFamily="49" charset="0"/>
                <a:sym typeface="Wingdings" panose="05000000000000000000" pitchFamily="2" charset="2"/>
              </a:rPr>
              <a:t>, </a:t>
            </a:r>
            <a:r>
              <a:rPr lang="de-DE" dirty="0" err="1">
                <a:latin typeface="3270 Nerd Font Cond" panose="02000509000000000000" pitchFamily="49" charset="0"/>
                <a:ea typeface="3270 Nerd Font Cond" panose="02000509000000000000" pitchFamily="49" charset="0"/>
                <a:cs typeface="3270 Nerd Font Cond" panose="02000509000000000000" pitchFamily="49" charset="0"/>
                <a:sym typeface="Wingdings" panose="05000000000000000000" pitchFamily="2" charset="2"/>
              </a:rPr>
              <a:t>done</a:t>
            </a:r>
            <a:endParaRPr lang="de-DE" dirty="0">
              <a:latin typeface="3270 Nerd Font Cond" panose="02000509000000000000" pitchFamily="49" charset="0"/>
              <a:ea typeface="3270 Nerd Font Cond" panose="02000509000000000000" pitchFamily="49" charset="0"/>
              <a:cs typeface="3270 Nerd Font Cond" panose="02000509000000000000" pitchFamily="49" charset="0"/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  <a:sym typeface="Wingdings" panose="05000000000000000000" pitchFamily="2" charset="2"/>
              </a:rPr>
              <a:t>reset</a:t>
            </a:r>
            <a:r>
              <a:rPr lang="de-DE" dirty="0">
                <a:latin typeface="3270 Nerd Font" panose="02000509000000000000" pitchFamily="49" charset="0"/>
                <a:ea typeface="3270 Nerd Font" panose="02000509000000000000" pitchFamily="49" charset="0"/>
                <a:cs typeface="3270 Nerd Font" panose="02000509000000000000" pitchFamily="49" charset="0"/>
                <a:sym typeface="Wingdings" panose="05000000000000000000" pitchFamily="2" charset="2"/>
              </a:rPr>
              <a:t>()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3270 Nerd Font Cond" panose="02000509000000000000" pitchFamily="49" charset="0"/>
                <a:ea typeface="3270 Nerd Font Cond" panose="02000509000000000000" pitchFamily="49" charset="0"/>
                <a:cs typeface="3270 Nerd Font Cond" panose="02000509000000000000" pitchFamily="49" charset="0"/>
                <a:sym typeface="Wingdings" panose="05000000000000000000" pitchFamily="2" charset="2"/>
              </a:rPr>
              <a:t>new_state</a:t>
            </a:r>
            <a:endParaRPr lang="de-DE" dirty="0">
              <a:latin typeface="3270 Nerd Font Cond" panose="02000509000000000000" pitchFamily="49" charset="0"/>
              <a:ea typeface="3270 Nerd Font Cond" panose="02000509000000000000" pitchFamily="49" charset="0"/>
              <a:cs typeface="3270 Nerd Font Cond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1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74E44-A41B-44E5-4292-74ACBCAB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Ausführung eines Schrittes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AE28218-3B4D-7149-E2EC-A9FF09DD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369"/>
            <a:ext cx="8596668" cy="43989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Berechnung des Residuums und der Belohnung für die aktuelle Aktion.</a:t>
            </a:r>
          </a:p>
          <a:p>
            <a:pPr marL="857250" lvl="1" indent="-342900">
              <a:lnSpc>
                <a:spcPct val="150000"/>
              </a:lnSpc>
              <a:buFont typeface="+mj-lt"/>
              <a:buAutoNum type="alphaLcParenR"/>
            </a:pPr>
            <a:r>
              <a:rPr lang="de-DE" dirty="0"/>
              <a:t>Skalierung des Residuums (Logarithmisch, Exponentiell, </a:t>
            </a:r>
            <a:r>
              <a:rPr lang="de-DE" dirty="0" err="1"/>
              <a:t>MinMax</a:t>
            </a:r>
            <a:r>
              <a:rPr lang="de-DE" dirty="0"/>
              <a:t>, …)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Dynamische Anpassung der Belohnung und Bestrafung basierend auf dem Residuum und der Verbesserung im Vergleich zu vorherigen Aktionen.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Überwachung der Verbesserungsrate und Anpassung des Schwellenwerts für "gute Punkte" entsprechend.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Beenden der Episode, wenn das Residuum unterhalb des Schwellenwerts für "gute Punkte" liegt oder keine Verbesserung über eine bestimmte Anzahl von Schritten auftritt.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Optionale Belohnungsformung, um die Konvergenz zu beschleunigen, wenn eine signifikante Verbesserung erzielt wird.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4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74E44-A41B-44E5-4292-74ACBCAB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Idee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C5EA8E-6B45-7093-EBDF-D98A5A311BD4}"/>
              </a:ext>
            </a:extLst>
          </p:cNvPr>
          <p:cNvSpPr txBox="1"/>
          <p:nvPr/>
        </p:nvSpPr>
        <p:spPr>
          <a:xfrm>
            <a:off x="994299" y="1473693"/>
            <a:ext cx="77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C59FEBD-886F-CEDB-FFE8-3BAC9159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534"/>
            <a:ext cx="8596668" cy="3880773"/>
          </a:xfrm>
        </p:spPr>
        <p:txBody>
          <a:bodyPr/>
          <a:lstStyle/>
          <a:p>
            <a:r>
              <a:rPr lang="de-DE" dirty="0"/>
              <a:t>Belohne Agenten, wenn „gute Aktion“</a:t>
            </a:r>
          </a:p>
          <a:p>
            <a:pPr lvl="1"/>
            <a:r>
              <a:rPr lang="de-DE" dirty="0"/>
              <a:t>„Gute Aktion“: Residuum klein, Residuum verbessert</a:t>
            </a:r>
          </a:p>
          <a:p>
            <a:r>
              <a:rPr lang="de-DE" dirty="0"/>
              <a:t>Bestrafe Agenten, wenn „schlechte Aktion“</a:t>
            </a:r>
          </a:p>
          <a:p>
            <a:pPr lvl="1"/>
            <a:r>
              <a:rPr lang="de-DE" dirty="0"/>
              <a:t>„Schlechte Aktion“: Residuum groß, Residuum verschlechtert</a:t>
            </a:r>
          </a:p>
        </p:txBody>
      </p:sp>
    </p:spTree>
    <p:extLst>
      <p:ext uri="{BB962C8B-B14F-4D97-AF65-F5344CB8AC3E}">
        <p14:creationId xmlns:p14="http://schemas.microsoft.com/office/powerpoint/2010/main" val="24377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038,995"/>
  <p:tag name="LATEXADDIN" val="\documentclass{article}&#10;\usepackage{amsmath, amsfonts, amssymb}&#10;\pagestyle{empty}&#10;\begin{document}&#10;&#10;Für eine gegebene Abbildung $\mathbf{f}: D \subset \mathbb{R}^n \rightarrow \mathbb{R}^n$ finde $\mathbf{x} \in \mathbb{R}^n$ mit $\mathbf{f}(\mathbf{x}) = \mathbf{0}$&#10;&#10;&#10;&#10;\end{document}"/>
  <p:tag name="IGUANATEXSIZE" val="18"/>
  <p:tag name="IGUANATEXCURSOR" val="266"/>
  <p:tag name="TRANSPARENCY" val="Wahr"/>
  <p:tag name="LATEXENGINEID" val="0"/>
  <p:tag name="TEMPFOLDER" val="C:\Users\Anwender\OneDrive\Dokumente\temp\"/>
  <p:tag name="LATEXFORMHEIGHT" val="405,75"/>
  <p:tag name="LATEXFORMWIDTH" val="504,7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86,4267"/>
  <p:tag name="LATEXADDIN" val="\documentclass{article}&#10;\usepackage{amsmath, amsfonts, amssymb}&#10;\pagestyle{empty}&#10;\begin{document}&#10;&#10;\begin{align*}&#10; x^{\ast} = \{1, 1\}&#10;\end{align*}&#10;&#10;\end{document}"/>
  <p:tag name="IGUANATEXSIZE" val="18"/>
  <p:tag name="IGUANATEXCURSOR" val="148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23,547"/>
  <p:tag name="LATEXADDIN" val="\documentclass{article}&#10;\usepackage{amsmath, amsfonts, amssymb}&#10;\pagestyle{empty}&#10;\begin{document}&#10;&#10;\begin{align*}&#10; x^{\ast} = \{-1.105, 0.461, 0.939, ... \}&#10;\end{align*}&#10;&#10;&#10;&#10;&#10;\end{document}"/>
  <p:tag name="IGUANATEXSIZE" val="18"/>
  <p:tag name="IGUANATEXCURSOR" val="157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4,668"/>
  <p:tag name="ORIGINALWIDTH" val="6387,702"/>
  <p:tag name="LATEXADDIN" val="\documentclass{article}&#10;\usepackage{amsmath, amsfonts, amssymb}&#10;\usepackage{array, multirow}&#10;\pagestyle{empty}&#10;\begin{document}&#10;&#10;\begin{table}[h]&#10; \centering&#10; &#10; \begin{tabular}{c||c|c|c|&gt;{\centering\arraybackslash}p{2cm}|&gt;{\centering\arraybackslash}p{3cm}|&gt;{\centering\arraybackslash}p{2.5cm}}&#10;  \textbf{NSE} &amp; \textbf{Epochs} &amp; \textbf{Time} (in s) &amp; \textbf{Best Action} &amp; \textbf{Best Residuum} &amp; \textbf{Best Action} &amp; \textbf{Best Residuum} \\&#10;  &amp; &amp; &amp; &amp; &amp; \textbf{(Global Optimum)} &amp; \textbf{(Global Optimum)} \\&#10;  \hline&#10;  \multirow{5}{*}{NSE 1} &amp; $1,000$ &amp; $3.507$ &amp; $0.0005$ &amp; $9.6867e-07$ &amp; - &amp; - \\&#10;  &amp; $5,000$ &amp; $ 15.117$ &amp; $0.0001$ &amp; $6.1323e-08$ &amp; - &amp; - \\&#10;  &amp; $10,000$ &amp; $32.300$ &amp; $-9.2649e-05$ &amp; $3.4338e-08$ &amp; - &amp; - \\&#10;  &amp; $50,000$ &amp; $503.706$ &amp; $-2.2873e-05$ &amp; $2.0928e-09$ &amp; - &amp; - \\&#10;  \hline&#10;  \multirow{5}{*}{NSE 2} &amp; $1,000$ &amp; $3.0820$ &amp; $[0.2543, 0.1391]$ &amp; $9.1665e-07$ &amp; $[0.9751, 1.0427]$ &amp; $0.0494$ \\&#10;  &amp; $5,000$ &amp; $9.8100$ &amp; $[-1.0716, 1.3556]$ &amp; $1.5952e-07$ &amp; $[0.9848, 0.9994]$ &amp; $0.0152$ \\&#10;  &amp; $10,000$ &amp; $17.5740$ &amp; $[0.7799, 0.6300]$ &amp; $8.6779e-06$ &amp; $[0.9775, 1.0144]$ &amp; $0.0268$ \\&#10;  &amp; $50,000$ &amp; $92.9910$ &amp; $[-0.0906, 0.1172]$ &amp; $7.7158e-09$ &amp; $[1.0025, 1.0112]$ &amp; $0.0115$ \\&#10;  \hline&#10;  \multirow{5}{*}{NSE 3} &amp; $1,000$ &amp; $3.181$ &amp; $[-0.3101, -0.4941, ...]$ &amp; $0.1293$ &amp; $[-1.4969, 1.237, ...]$ &amp; $0.9246$ \\&#10;  &amp; $5,000$ &amp; $9.702$ &amp; $[-0.4831, 0.2992, ...]$ &amp; $0.0652$ &amp; $[-0.5703, 0.7588, ...]$ &amp; $0.9094$ \\&#10;  &amp; $10,000$ &amp; $17.513$ &amp; $[-0.9745, -0.3335, ...]$ &amp; $0.0177$ &amp; $[-1.0468, 1.275, ...]$ &amp; $1.1439$ \\&#10;  &amp; $50,000$ &amp; $102.152$ &amp; $[0.0151, 1.1305, ...]$ &amp; $0.0071$ &amp; $[-1.2344, 0.3361, ...]$ &amp; $0.6918$ \\&#10; \end{tabular}&#10;  \caption{Ergebnisse des Agenten für unterschiedliche Problemstellungen}&#10;  \label{tab:Ergebnisse}&#10;\end{table}&#10;&#10;\end{document}"/>
  <p:tag name="IGUANATEXSIZE" val="18"/>
  <p:tag name="IGUANATEXCURSOR" val="1249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3,281"/>
  <p:tag name="ORIGINALWIDTH" val="4952,381"/>
  <p:tag name="LATEXADDIN" val="\documentclass{article}&#10;\usepackage{amsmath, amsfonts, amssymb}&#10;\usepackage{array, multirow}&#10;\pagestyle{empty}&#10;\begin{document}&#10;&#10;\begin{table}[h]&#10; \centering&#10; &#10; \begin{tabular}{c||c|c|&gt;{\centering\arraybackslash}p{2cm}|&gt;{\centering\arraybackslash}p{3cm}|&gt;{\centering\arraybackslash}p{2.5cm}}&#10;  \textbf{NSE} &amp; \textbf{Steps} &amp; \textbf{Time} (in s) &amp; \textbf{Startpunkt} $\mathbf{x_0}$ &amp; \textbf{Solution} &amp; \textbf{Tolerance}  \\&#10;  \hline&#10;  \multirow{4}{*}{NSE 1} &amp; $5$ &amp; $0.005$ &amp; $5.0$ &amp; $2.5777$ &amp; $0.1919$\\&#10;  &amp; $10$ &amp; $0.007$ &amp; $5.0$ &amp; $2.4937$ &amp; $7e-15$\\&#10;  &amp; $15$ &amp; $0.010$ &amp; $5.0$ &amp; $2.4936$ &amp; $0.0$\\&#10;  &amp; $20$ &amp; $0.013$ &amp; $5.0$ &amp; $2.4936$ &amp; $0.0$\\&#10;  \hline&#10;  \multirow{4}{*}{NSE 2} &amp; $5$ &amp; $0.004$ &amp; $[-5.0, 5.0]$ &amp; $[1, 1]$ &amp; $0.0$\\&#10;   &amp; $10$ &amp; $0.006$ &amp; $[-5.0, 5.0]$ &amp; $[1, 1]$ &amp; $0.0$\\&#10;   &amp; $15$ &amp; $0.008$ &amp; $[-5.0, 5.0]$ &amp; $[1, 1]$ &amp; $0.0$\\&#10;   &amp; $20$ &amp; $0.010$ &amp; $[-5.0, 5.0]$ &amp; $[1, 1]$ &amp; $0.0$\\&#10; \end{tabular}&#10; \caption{Ergebnisse des Newton-Raphson-Verfahrens für NSE 1 \&amp; NSE 2}&#10; \label{tab:Ergebnisse-Newton}&#10;\end{table}&#10;&#10;\end{document}"/>
  <p:tag name="IGUANATEXSIZE" val="36"/>
  <p:tag name="IGUANATEXCURSOR" val="461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5,4369"/>
  <p:tag name="ORIGINALWIDTH" val="986,1267"/>
  <p:tag name="LATEXADDIN" val="\documentclass{article}&#10;\usepackage{amsmath, amsfonts, amssymb}&#10;\pagestyle{empty}&#10;\begin{document}&#10;&#10;$f_1(x_1, \dots, x_n) = 0$&#10;&#10;\qquad $\vdots$&#10;&#10;$f_n(x_1, \dots, x_n) = 0$&#10;&#10;&#10;\end{document}"/>
  <p:tag name="IGUANATEXSIZE" val="18"/>
  <p:tag name="IGUANATEXCURSOR" val="170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354,331"/>
  <p:tag name="LATEXADDIN" val="\documentclass{article}&#10;\usepackage{amsmath, amsfonts, amssymb}&#10;\pagestyle{empty}&#10;\begin{document}&#10;&#10;$\boldsymbol{x}_{k+1} = \boldsymbol{\phi}(\boldsymbol{x}_k)$ für $k \in \mathbb{N}_0$&#10;&#10;\end{document}"/>
  <p:tag name="IGUANATEXSIZE" val="18"/>
  <p:tag name="IGUANATEXCURSOR" val="156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2328"/>
  <p:tag name="ORIGINALWIDTH" val="1718,035"/>
  <p:tag name="LATEXADDIN" val="\documentclass{article}&#10;\usepackage{amsmath, amsfonts, amssymb}&#10;\pagestyle{empty}&#10;\newcommand{\bs}[1]{\boldsymbol{#1}}&#10;\begin{document}&#10;&#10;$\boldsymbol{x}^{k+1} = \bs{x}^k  - (\bs{f}'(\bs{x}^k))^{-1} \cdot \bs{f}(\bs{x}^k)$&#10;&#10;\end{document}"/>
  <p:tag name="IGUANATEXSIZE" val="18"/>
  <p:tag name="IGUANATEXCURSOR" val="160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4826"/>
  <p:tag name="ORIGINALWIDTH" val="2352,456"/>
  <p:tag name="LATEXADDIN" val="\documentclass{article}&#10;\usepackage{amsmath, amsfonts, amssymb}&#10;\pagestyle{empty}&#10;\begin{document}&#10;&#10;$R(\mathbf{x}) = \sum\limits (f_i(\mathbf{x}) - f_j(\mathbf{x}))^2 \quad \forall 1 \leq i &lt; j \leq n$&#10;&#10;\end{document}"/>
  <p:tag name="IGUANATEXSIZE" val="16"/>
  <p:tag name="IGUANATEXCURSOR" val="201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,459"/>
  <p:tag name="ORIGINALWIDTH" val="2839,145"/>
  <p:tag name="LATEXADDIN" val="\documentclass{article}&#10;\usepackage{amsmath, amsfonts, amssymb}&#10;\pagestyle{empty}&#10;\begin{document}&#10;&#10;\begin{subequations}\label{nse:1}&#10; \begin{align}&#10;  x^5 - 3x^4+x^3+0.5x^2 &amp;= 0\\&#10;  \sin(2x) &amp;= 0&#10; \end{align}&#10;\end{subequations}&#10;&#10;\end{document}"/>
  <p:tag name="IGUANATEXSIZE" val="18"/>
  <p:tag name="IGUANATEXCURSOR" val="227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7,709"/>
  <p:tag name="ORIGINALWIDTH" val="2552,681"/>
  <p:tag name="LATEXADDIN" val="\documentclass{article}&#10;\usepackage{amsmath, amsfonts, amssymb}&#10;\pagestyle{empty}&#10;\begin{document}&#10;&#10;\begin{subequations}\label{nse:rosenbrock}&#10; \begin{align}&#10;  10(x_2 - x_1^2) &amp;= 0\\&#10;  1 - x_1 &amp;=0&#10; \end{align}&#10;\end{subequations}&#10;&#10;\end{document}"/>
  <p:tag name="IGUANATEXSIZE" val="18"/>
  <p:tag name="IGUANATEXCURSOR" val="228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2,3997"/>
  <p:tag name="ORIGINALWIDTH" val="3462,317"/>
  <p:tag name="LATEXADDIN" val="\documentclass{article}&#10;\usepackage{amsmath, amsfonts, amssymb}&#10;\pagestyle{empty}&#10;\begin{document}&#10;&#10;\begin{subequations}\label{nse:highdimension}&#10; \begin{align}&#10;  \left( x_k + \sum_{i=1}^{n-k-1} x_i x_{i+k} \right) x_n - c_k &amp;=0 \quad 1 \leq k \leq n-1\\&#10;  \sum_{l=1}^{n-1} x_l + 1 &amp;= 0&#10; \end{align}&#10;\end{subequations}&#10;&#10;\end{document}"/>
  <p:tag name="IGUANATEXSIZE" val="18"/>
  <p:tag name="IGUANATEXCURSOR" val="318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3021,372"/>
  <p:tag name="LATEXADDIN" val="\documentclass{article}&#10;\usepackage{amsmath, amsfonts, amssymb}&#10;\pagestyle{empty}&#10;\begin{document}&#10;&#10;\begin{align*}&#10; x^{\ast}_1 = \{-0.6998397867\},\; x^{\ast}_2 = \{0\},\; x^{\ast}_3 = \{2.4936955491\}&#10;\end{align*}&#10;&#10;\end{document}"/>
  <p:tag name="IGUANATEXSIZE" val="18"/>
  <p:tag name="IGUANATEXCURSOR" val="214"/>
  <p:tag name="TRANSPARENCY" val="Wahr"/>
  <p:tag name="LATEXENGINEID" val="0"/>
  <p:tag name="TEMPFOLDER" val="C:\Users\Anwender\OneDrive\Dokumente\temp\"/>
  <p:tag name="LATEXFORMHEIGHT" val="406"/>
  <p:tag name="LATEXFORMWIDTH" val="505"/>
  <p:tag name="LATEXFORMWRAP" val="Wahr"/>
  <p:tag name="BITMAPVECTOR" val="0"/>
</p:tagLst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481</Words>
  <Application>Microsoft Office PowerPoint</Application>
  <PresentationFormat>Breitbild</PresentationFormat>
  <Paragraphs>83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3270 Nerd Font</vt:lpstr>
      <vt:lpstr>3270 Nerd Font Cond</vt:lpstr>
      <vt:lpstr>Arial</vt:lpstr>
      <vt:lpstr>Trebuchet MS</vt:lpstr>
      <vt:lpstr>Wingdings</vt:lpstr>
      <vt:lpstr>Wingdings 3</vt:lpstr>
      <vt:lpstr>Facette</vt:lpstr>
      <vt:lpstr>Lösen von nichtlinearen Gleichungssystemen mit einem RL-Agent</vt:lpstr>
      <vt:lpstr>Inhalt</vt:lpstr>
      <vt:lpstr>Einführung nichtlineare Gleichungssysteme</vt:lpstr>
      <vt:lpstr>Grundlagen Reinforcement Learning</vt:lpstr>
      <vt:lpstr>Nichtlineare Gleichungssysteme + Reinforcement Learning  </vt:lpstr>
      <vt:lpstr>Umsetzung</vt:lpstr>
      <vt:lpstr>Umsetzung</vt:lpstr>
      <vt:lpstr>Umsetzung – Ausführung eines Schrittes</vt:lpstr>
      <vt:lpstr>Umsetzung – Idee</vt:lpstr>
      <vt:lpstr>Umsetzung - NGS</vt:lpstr>
      <vt:lpstr>Ergebnisse – RL-Agent</vt:lpstr>
      <vt:lpstr>Ergebnisse - Newton</vt:lpstr>
      <vt:lpstr>Ergebnisse</vt:lpstr>
      <vt:lpstr>Analyse</vt:lpstr>
      <vt:lpstr>Analyse</vt:lpstr>
      <vt:lpstr>Verbesserungen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Lösen von nichtlinearen Gleichungssystemen mit einem RL-Agent</dc:title>
  <dc:creator>Nicolas Schneider</dc:creator>
  <cp:lastModifiedBy>Nicolas Schneider</cp:lastModifiedBy>
  <cp:revision>4</cp:revision>
  <dcterms:created xsi:type="dcterms:W3CDTF">2024-04-10T15:14:45Z</dcterms:created>
  <dcterms:modified xsi:type="dcterms:W3CDTF">2024-04-11T19:56:35Z</dcterms:modified>
</cp:coreProperties>
</file>