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8" r:id="rId3"/>
    <p:sldId id="329" r:id="rId4"/>
    <p:sldId id="331" r:id="rId5"/>
    <p:sldId id="310" r:id="rId6"/>
    <p:sldId id="317" r:id="rId7"/>
    <p:sldId id="332" r:id="rId8"/>
    <p:sldId id="333" r:id="rId9"/>
    <p:sldId id="330" r:id="rId10"/>
    <p:sldId id="316" r:id="rId11"/>
    <p:sldId id="314" r:id="rId12"/>
    <p:sldId id="318" r:id="rId13"/>
    <p:sldId id="311" r:id="rId14"/>
    <p:sldId id="312" r:id="rId15"/>
    <p:sldId id="313" r:id="rId16"/>
    <p:sldId id="334" r:id="rId17"/>
    <p:sldId id="335" r:id="rId18"/>
    <p:sldId id="336" r:id="rId19"/>
    <p:sldId id="30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85925" autoAdjust="0"/>
  </p:normalViewPr>
  <p:slideViewPr>
    <p:cSldViewPr snapToGrid="0">
      <p:cViewPr>
        <p:scale>
          <a:sx n="89" d="100"/>
          <a:sy n="89" d="100"/>
        </p:scale>
        <p:origin x="3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EE82-0201-4A98-A82F-62919E8E970E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B59E-D5B0-4E80-9D86-EC6522F3F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5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20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67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19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76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32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7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008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08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7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4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3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 macht Folien, Nicolas stellt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1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89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90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6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70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FE7-E5B4-48C5-4F8B-9D1B50EB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5E7D-DDC6-28A8-9213-9B6CEF6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575-C171-E0AF-474A-E4242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C7F2-9831-965E-2BE0-6095D63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7A85-300B-BEA3-A866-C1D6023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DAFD-1A55-C79C-A9A2-87AB24C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69DC-E78D-C904-1B44-33FB6EF7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4A6A-520E-9C8D-1597-DC85213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8908-589F-68A7-A962-D860A98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B0A2-BE11-270D-B5C6-8187752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A779A-69F4-BFD1-D337-E28FD3BDA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24B6-2483-B7CE-7C85-BCFB49A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44ED-E11F-6E1E-0275-F320E59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82C-C35B-951F-1189-FF8CE32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080-31F7-B86D-F308-D6E77D5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D48-EBD0-35B6-1EC7-C9BD126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0E29-B8C0-EC56-5394-8CF0658A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4B5-E16D-B668-07ED-C1DCCB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A5F-8257-9A90-2E90-EF7722D9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461-BD9B-C54F-1A93-2223582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42B-3FAB-8FC4-016F-C9E8E1C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013F-166A-9C71-ACBC-5A5D4996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D0E-0B08-5AA5-66E6-DD0799E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730-A824-9E0D-48E2-0A9631A6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4275-1361-04B3-2A6A-4A6CE37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0E-23B2-B90D-187C-12D42DE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AD07-9D7F-0012-C811-01C2F620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9067-3AAA-B8F1-BF16-62B2A418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C9-40FE-42E7-C8E1-8A94CDE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D04D-0099-6C0C-1183-DCFC180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E058-D2C1-48FA-E7B7-0782094B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1A-18F3-CB7E-FC3D-0022C10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FD30-9273-0B25-5D73-A7A1E937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41C3-8DE7-9ACC-AF72-EC23B93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D26C-7CA5-3240-8D92-329793DC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61FA-9710-4CEA-AEAA-7B2D8250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0014E-8FC9-F4EC-A263-54D704E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5C7D-B16F-5560-89B7-6FF5EAF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7CD9-0A45-CF58-2B8E-ED52F71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D23-267D-EA44-76D1-DE696E4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2204-B0A2-206B-461C-B0FC4D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163D-C165-0C8E-E38B-E55C4B0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FA78-807B-6EA4-6D7B-9F24E8D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8045-56B8-0363-3310-1C6FA64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FFC1-C489-D12C-0564-EB96D37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EDD0-2A50-6533-645A-3C91B7F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052-24A1-935D-164E-6F9E7F6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7DD5-C2FB-DC40-91C6-A2AE24F3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89-2D9E-55B2-DBAA-4B1ABE2A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0FA8-8662-973D-02B5-D43A8FD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13E-C09B-ABDB-E29C-8375FBDB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C85-9556-48C9-3A75-2C9ABA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FD-AD9E-B849-1889-A51E653B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E54F-90EB-80AB-1EC4-81B38FC2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C1B3-5BE2-BA37-5428-327FB0B3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C6CB-C00C-597F-1536-9D1199F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06-9B1D-6F27-068C-CA96ED0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72C-EF05-89D5-988E-01296FB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054A-46B1-8FAE-D314-A53D507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E82E-47BF-ABA2-C3FD-7036FA1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FBB7-1226-DC04-5CEE-9AE50483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C02-8962-958E-D389-BA247C3C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C33D-65D0-95A7-FC02-4AD4812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F47-820B-6056-BEAC-24594E0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6736"/>
            <a:ext cx="9144000" cy="1307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br>
              <a:rPr lang="de-DE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Interview</a:t>
            </a:r>
            <a:endParaRPr lang="de-DE" sz="3600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</a:t>
            </a:fld>
            <a:endParaRPr lang="de-D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088C-DD72-6B26-D771-8A298236B640}"/>
              </a:ext>
            </a:extLst>
          </p:cNvPr>
          <p:cNvSpPr txBox="1"/>
          <p:nvPr/>
        </p:nvSpPr>
        <p:spPr>
          <a:xfrm>
            <a:off x="3048526" y="3984516"/>
            <a:ext cx="6094948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WiSe 2023/24</a:t>
            </a:r>
            <a:endParaRPr lang="de-D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71D28-1046-CACC-4ADC-BCECF4E1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52147"/>
              </p:ext>
            </p:extLst>
          </p:nvPr>
        </p:nvGraphicFramePr>
        <p:xfrm>
          <a:off x="4042879" y="4488287"/>
          <a:ext cx="4802596" cy="2041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2353">
                  <a:extLst>
                    <a:ext uri="{9D8B030D-6E8A-4147-A177-3AD203B41FA5}">
                      <a16:colId xmlns:a16="http://schemas.microsoft.com/office/drawing/2014/main" val="2652220183"/>
                    </a:ext>
                  </a:extLst>
                </a:gridCol>
                <a:gridCol w="2230243">
                  <a:extLst>
                    <a:ext uri="{9D8B030D-6E8A-4147-A177-3AD203B41FA5}">
                      <a16:colId xmlns:a16="http://schemas.microsoft.com/office/drawing/2014/main" val="2954012396"/>
                    </a:ext>
                  </a:extLst>
                </a:gridCol>
              </a:tblGrid>
              <a:tr h="12038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vorgelegt</a:t>
                      </a:r>
                      <a:r>
                        <a:rPr lang="de-DE" sz="1400" spc="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von: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Linus Langenkamp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Jolan Eggers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Nicolas Schneider 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Redouane Kabouchi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51688"/>
                  </a:ext>
                </a:extLst>
              </a:tr>
              <a:tr h="83746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Studiengang: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Optimierung und Simulation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HSBI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470"/>
                  </a:ext>
                </a:extLst>
              </a:tr>
            </a:tbl>
          </a:graphicData>
        </a:graphic>
      </p:graphicFrame>
      <p:pic>
        <p:nvPicPr>
          <p:cNvPr id="1026" name="Picture 2" descr="chart">
            <a:extLst>
              <a:ext uri="{FF2B5EF4-FFF2-40B4-BE49-F238E27FC236}">
                <a16:creationId xmlns:a16="http://schemas.microsoft.com/office/drawing/2014/main" id="{A5119FD8-33CC-55A3-1590-4EC77C11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0352"/>
            <a:ext cx="2121707" cy="156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211BE6F9-0363-F4AF-C75F-D7B6C97D54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8325"/>
          <a:stretch/>
        </p:blipFill>
        <p:spPr>
          <a:xfrm>
            <a:off x="8096019" y="1938358"/>
            <a:ext cx="3948547" cy="19611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47C770-4FE1-A487-3406-E1A115BAA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531" y="2124050"/>
            <a:ext cx="4705174" cy="16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10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Markov-Kette- Übertragung auf Kurse</a:t>
            </a:r>
            <a:endParaRPr lang="de-DE" sz="28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90E52E3-7753-D026-BF7F-9A52F0F2FB33}"/>
              </a:ext>
            </a:extLst>
          </p:cNvPr>
          <p:cNvSpPr/>
          <p:nvPr/>
        </p:nvSpPr>
        <p:spPr>
          <a:xfrm>
            <a:off x="1127234" y="1907628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349CF3B-AC34-99C3-2095-69952E738DDF}"/>
              </a:ext>
            </a:extLst>
          </p:cNvPr>
          <p:cNvSpPr/>
          <p:nvPr/>
        </p:nvSpPr>
        <p:spPr>
          <a:xfrm>
            <a:off x="1127234" y="3094062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16A090D-AEF3-A106-729B-CAECFB17D740}"/>
              </a:ext>
            </a:extLst>
          </p:cNvPr>
          <p:cNvSpPr/>
          <p:nvPr/>
        </p:nvSpPr>
        <p:spPr>
          <a:xfrm>
            <a:off x="1127234" y="4498417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7E3ED7C-3558-C6B9-3429-3CBBE36B795A}"/>
              </a:ext>
            </a:extLst>
          </p:cNvPr>
          <p:cNvSpPr/>
          <p:nvPr/>
        </p:nvSpPr>
        <p:spPr>
          <a:xfrm>
            <a:off x="4740165" y="3161301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396106E-11A8-698D-5A7D-38BE3BF2448E}"/>
              </a:ext>
            </a:extLst>
          </p:cNvPr>
          <p:cNvSpPr/>
          <p:nvPr/>
        </p:nvSpPr>
        <p:spPr>
          <a:xfrm>
            <a:off x="4740165" y="4347735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DF0B835-21EE-045C-C75B-1556D1AC97A9}"/>
              </a:ext>
            </a:extLst>
          </p:cNvPr>
          <p:cNvSpPr/>
          <p:nvPr/>
        </p:nvSpPr>
        <p:spPr>
          <a:xfrm>
            <a:off x="4740165" y="5752090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E1F192-6642-6A4E-8DBC-4F52BC156577}"/>
              </a:ext>
            </a:extLst>
          </p:cNvPr>
          <p:cNvSpPr/>
          <p:nvPr/>
        </p:nvSpPr>
        <p:spPr>
          <a:xfrm>
            <a:off x="7317827" y="1034159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E7950CB-29C6-765C-83E6-3EE5426F5B27}"/>
              </a:ext>
            </a:extLst>
          </p:cNvPr>
          <p:cNvSpPr/>
          <p:nvPr/>
        </p:nvSpPr>
        <p:spPr>
          <a:xfrm>
            <a:off x="7317827" y="2220593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7DE1A2C-570D-BF41-93E3-5DCDB2533B34}"/>
              </a:ext>
            </a:extLst>
          </p:cNvPr>
          <p:cNvSpPr/>
          <p:nvPr/>
        </p:nvSpPr>
        <p:spPr>
          <a:xfrm>
            <a:off x="7317827" y="3624948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2E10DD5-C053-95F1-2A47-63D6F78F9B3C}"/>
              </a:ext>
            </a:extLst>
          </p:cNvPr>
          <p:cNvCxnSpPr/>
          <p:nvPr/>
        </p:nvCxnSpPr>
        <p:spPr>
          <a:xfrm flipV="1">
            <a:off x="1458310" y="1334568"/>
            <a:ext cx="5990897" cy="95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11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976280-5E85-14D8-29D3-02375A986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60" y="1782154"/>
            <a:ext cx="5716752" cy="4337095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0E0A9BB-8B79-F544-5617-FC098766D3BA}"/>
              </a:ext>
            </a:extLst>
          </p:cNvPr>
          <p:cNvSpPr/>
          <p:nvPr/>
        </p:nvSpPr>
        <p:spPr>
          <a:xfrm>
            <a:off x="5868353" y="3429000"/>
            <a:ext cx="591207" cy="5123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44AB532-0908-FE61-001D-8B905A3EF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2" y="1782154"/>
            <a:ext cx="5634356" cy="41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E82F690E-FD13-1D80-AD79-1063F7A10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" y="1848010"/>
            <a:ext cx="5634356" cy="4186738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Übertragung ins Kontinuierliche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4067D19-6F22-796B-355A-5A3D04F7CB98}"/>
                  </a:ext>
                </a:extLst>
              </p:cNvPr>
              <p:cNvSpPr txBox="1"/>
              <p:nvPr/>
            </p:nvSpPr>
            <p:spPr>
              <a:xfrm>
                <a:off x="6973719" y="1730017"/>
                <a:ext cx="144526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4067D19-6F22-796B-355A-5A3D04F7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19" y="1730017"/>
                <a:ext cx="1445267" cy="384721"/>
              </a:xfrm>
              <a:prstGeom prst="rect">
                <a:avLst/>
              </a:prstGeom>
              <a:blipFill>
                <a:blip r:embed="rId6"/>
                <a:stretch>
                  <a:fillRect l="-4641" r="-844" b="-158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775C015-2408-6405-D8D3-B3E519FC3C4A}"/>
                  </a:ext>
                </a:extLst>
              </p:cNvPr>
              <p:cNvSpPr txBox="1"/>
              <p:nvPr/>
            </p:nvSpPr>
            <p:spPr>
              <a:xfrm>
                <a:off x="6602560" y="4819575"/>
                <a:ext cx="197459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775C015-2408-6405-D8D3-B3E519FC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60" y="4819575"/>
                <a:ext cx="1974590" cy="477054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DA8440-F84E-6FC9-6232-B273A424EB88}"/>
                  </a:ext>
                </a:extLst>
              </p:cNvPr>
              <p:cNvSpPr txBox="1"/>
              <p:nvPr/>
            </p:nvSpPr>
            <p:spPr>
              <a:xfrm>
                <a:off x="-461683" y="1645768"/>
                <a:ext cx="197459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DA8440-F84E-6FC9-6232-B273A424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1683" y="1645768"/>
                <a:ext cx="1974590" cy="477054"/>
              </a:xfrm>
              <a:prstGeom prst="rect">
                <a:avLst/>
              </a:prstGeom>
              <a:blipFill>
                <a:blip r:embed="rId8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95F52CF2-9D5C-1CC9-4C81-883B07E04A3E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313970" y="2334463"/>
            <a:ext cx="865862" cy="442579"/>
          </a:xfrm>
          <a:prstGeom prst="curvedConnector3">
            <a:avLst>
              <a:gd name="adj1" fmla="val 1012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2D565FE9-32D0-2902-0067-4B823F254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8856" y="5079949"/>
            <a:ext cx="1243575" cy="6619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2727C32-0B69-D1EB-F91C-33E9D2AD804F}"/>
              </a:ext>
            </a:extLst>
          </p:cNvPr>
          <p:cNvSpPr/>
          <p:nvPr/>
        </p:nvSpPr>
        <p:spPr>
          <a:xfrm rot="8176751">
            <a:off x="1181374" y="2749540"/>
            <a:ext cx="5264996" cy="1655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5DF3EA9-1F64-C2D0-63B4-1A01F796627F}"/>
              </a:ext>
            </a:extLst>
          </p:cNvPr>
          <p:cNvCxnSpPr>
            <a:cxnSpLocks/>
          </p:cNvCxnSpPr>
          <p:nvPr/>
        </p:nvCxnSpPr>
        <p:spPr>
          <a:xfrm flipH="1">
            <a:off x="2253019" y="2030569"/>
            <a:ext cx="3087185" cy="29128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7C5F886D-EEEF-FDB0-B944-7F6D3A35B214}"/>
                  </a:ext>
                </a:extLst>
              </p:cNvPr>
              <p:cNvSpPr txBox="1"/>
              <p:nvPr/>
            </p:nvSpPr>
            <p:spPr>
              <a:xfrm>
                <a:off x="8353269" y="1660296"/>
                <a:ext cx="1184490" cy="451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7C5F886D-EEEF-FDB0-B944-7F6D3A35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69" y="1660296"/>
                <a:ext cx="1184490" cy="451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9BD7832-D00F-C2EA-1B50-BB6D37D8BEF7}"/>
                  </a:ext>
                </a:extLst>
              </p:cNvPr>
              <p:cNvSpPr txBox="1"/>
              <p:nvPr/>
            </p:nvSpPr>
            <p:spPr>
              <a:xfrm>
                <a:off x="6541817" y="2203325"/>
                <a:ext cx="132117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9BD7832-D00F-C2EA-1B50-BB6D37D8B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17" y="2203325"/>
                <a:ext cx="1321174" cy="477054"/>
              </a:xfrm>
              <a:prstGeom prst="rect">
                <a:avLst/>
              </a:prstGeom>
              <a:blipFill>
                <a:blip r:embed="rId10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29F0CAF-B9AC-7118-8C65-02DA491F9669}"/>
                  </a:ext>
                </a:extLst>
              </p:cNvPr>
              <p:cNvSpPr txBox="1"/>
              <p:nvPr/>
            </p:nvSpPr>
            <p:spPr>
              <a:xfrm>
                <a:off x="6587846" y="2768434"/>
                <a:ext cx="1516156" cy="480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29F0CAF-B9AC-7118-8C65-02DA491F9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846" y="2768434"/>
                <a:ext cx="1516156" cy="480501"/>
              </a:xfrm>
              <a:prstGeom prst="rect">
                <a:avLst/>
              </a:prstGeom>
              <a:blipFill>
                <a:blip r:embed="rId11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94B72F1C-8C01-CD69-84B6-ABAC8841D4CA}"/>
                  </a:ext>
                </a:extLst>
              </p:cNvPr>
              <p:cNvSpPr txBox="1"/>
              <p:nvPr/>
            </p:nvSpPr>
            <p:spPr>
              <a:xfrm>
                <a:off x="6770220" y="3339435"/>
                <a:ext cx="66899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94B72F1C-8C01-CD69-84B6-ABAC8841D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20" y="3339435"/>
                <a:ext cx="668991" cy="477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978BA08E-0C30-A282-C413-FC6D018FABBC}"/>
                  </a:ext>
                </a:extLst>
              </p:cNvPr>
              <p:cNvSpPr txBox="1"/>
              <p:nvPr/>
            </p:nvSpPr>
            <p:spPr>
              <a:xfrm>
                <a:off x="6898809" y="3826203"/>
                <a:ext cx="447115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978BA08E-0C30-A282-C413-FC6D018FA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09" y="3826203"/>
                <a:ext cx="447115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CEDB9F5-4651-A200-07D6-6B67B6D6C4D2}"/>
                  </a:ext>
                </a:extLst>
              </p:cNvPr>
              <p:cNvSpPr txBox="1"/>
              <p:nvPr/>
            </p:nvSpPr>
            <p:spPr>
              <a:xfrm>
                <a:off x="6881157" y="4312971"/>
                <a:ext cx="447115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CEDB9F5-4651-A200-07D6-6B67B6D6C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57" y="4312971"/>
                <a:ext cx="447115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>
            <a:extLst>
              <a:ext uri="{FF2B5EF4-FFF2-40B4-BE49-F238E27FC236}">
                <a16:creationId xmlns:a16="http://schemas.microsoft.com/office/drawing/2014/main" id="{EFFBAC31-80FB-D9DC-C849-654AC7CE44DD}"/>
              </a:ext>
            </a:extLst>
          </p:cNvPr>
          <p:cNvSpPr txBox="1"/>
          <p:nvPr/>
        </p:nvSpPr>
        <p:spPr>
          <a:xfrm>
            <a:off x="7665272" y="2244601"/>
            <a:ext cx="28873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Preis zum Zeitpunkt 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2EC76EA-6579-E8AE-41FF-45554BA7AC33}"/>
              </a:ext>
            </a:extLst>
          </p:cNvPr>
          <p:cNvSpPr txBox="1"/>
          <p:nvPr/>
        </p:nvSpPr>
        <p:spPr>
          <a:xfrm>
            <a:off x="7665273" y="2807740"/>
            <a:ext cx="28873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Preis zum Zeitpunkt 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0C7D216-114C-67AA-2257-F09CA881B2E7}"/>
              </a:ext>
            </a:extLst>
          </p:cNvPr>
          <p:cNvSpPr txBox="1"/>
          <p:nvPr/>
        </p:nvSpPr>
        <p:spPr>
          <a:xfrm>
            <a:off x="7665272" y="3326492"/>
            <a:ext cx="360868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Normalverteilte Zufallszahl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ECAFE04-56B6-C85C-161D-9C9BA1FA89B3}"/>
              </a:ext>
            </a:extLst>
          </p:cNvPr>
          <p:cNvSpPr txBox="1"/>
          <p:nvPr/>
        </p:nvSpPr>
        <p:spPr>
          <a:xfrm>
            <a:off x="7665272" y="3815315"/>
            <a:ext cx="37737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relative Standardabweichung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91A0525-FA4F-17B8-6674-D274CA4D7063}"/>
              </a:ext>
            </a:extLst>
          </p:cNvPr>
          <p:cNvSpPr txBox="1"/>
          <p:nvPr/>
        </p:nvSpPr>
        <p:spPr>
          <a:xfrm>
            <a:off x="7685264" y="4303257"/>
            <a:ext cx="81464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Zeit</a:t>
            </a:r>
          </a:p>
        </p:txBody>
      </p:sp>
    </p:spTree>
    <p:extLst>
      <p:ext uri="{BB962C8B-B14F-4D97-AF65-F5344CB8AC3E}">
        <p14:creationId xmlns:p14="http://schemas.microsoft.com/office/powerpoint/2010/main" val="21441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27" grpId="0" animBg="1"/>
      <p:bldP spid="28" grpId="0"/>
      <p:bldP spid="30" grpId="0"/>
      <p:bldP spid="32" grpId="0"/>
      <p:bldP spid="34" grpId="0"/>
      <p:bldP spid="36" grpId="0"/>
      <p:bldP spid="37" grpId="0"/>
      <p:bldP spid="38" grpId="0"/>
      <p:bldP spid="39" grpId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F0C49266-73A7-D922-78ED-C8347C70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271" y="1225607"/>
            <a:ext cx="12708542" cy="5348580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13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6532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Reihe enthält.&#10;&#10;Automatisch generierte Beschreibung">
            <a:extLst>
              <a:ext uri="{FF2B5EF4-FFF2-40B4-BE49-F238E27FC236}">
                <a16:creationId xmlns:a16="http://schemas.microsoft.com/office/drawing/2014/main" id="{B649579C-01D2-E3BB-C007-3A56E8234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848" y="1087821"/>
            <a:ext cx="13132676" cy="5770178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14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5682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15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  <p:pic>
        <p:nvPicPr>
          <p:cNvPr id="5" name="Grafik 4" descr="Ein Bild, das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22822AD-1186-D977-7D05-66C1EA31D1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/>
          <a:stretch/>
        </p:blipFill>
        <p:spPr>
          <a:xfrm>
            <a:off x="66782" y="1539025"/>
            <a:ext cx="12047152" cy="478781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1F077E-6B39-AC78-1753-D9AE2934A01E}"/>
              </a:ext>
            </a:extLst>
          </p:cNvPr>
          <p:cNvSpPr txBox="1"/>
          <p:nvPr/>
        </p:nvSpPr>
        <p:spPr>
          <a:xfrm>
            <a:off x="8347771" y="4398206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Schiefe=0.2</a:t>
            </a:r>
          </a:p>
        </p:txBody>
      </p:sp>
    </p:spTree>
    <p:extLst>
      <p:ext uri="{BB962C8B-B14F-4D97-AF65-F5344CB8AC3E}">
        <p14:creationId xmlns:p14="http://schemas.microsoft.com/office/powerpoint/2010/main" val="65160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16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Interview im Risikomanagement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D22A303D-B491-F0C9-095A-02CFB148D3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7418" y="1831882"/>
                <a:ext cx="10747664" cy="5579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Expertenbefragungen ergänzen oft analytische oder kreative Ansätze.</a:t>
                </a:r>
              </a:p>
              <a:p>
                <a:pPr algn="l">
                  <a:buClr>
                    <a:schemeClr val="accent6"/>
                  </a:buClr>
                  <a:buFont typeface="Wingdings" panose="05000000000000000000" pitchFamily="2" charset="2"/>
                  <a:buChar char="ü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Wichtig hier: Berücksichtigung verschiedener Perspektiven für umfassendes Verständnis, mithilfe Interviews </a:t>
                </a:r>
                <a14:m>
                  <m:oMath xmlns:m="http://schemas.openxmlformats.org/officeDocument/2006/math">
                    <m:r>
                      <a:rPr lang="de-DE" sz="200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neuen Einsichten und Blickwinkeln, nicht allein durch analytische oder kreative Ansätze erfassbar</a:t>
                </a:r>
              </a:p>
              <a:p>
                <a:pPr algn="l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 wichtige Informationsquelle und liefern Denkanstöße für bisher nicht betrachtete Risiken.</a:t>
                </a:r>
              </a:p>
              <a:p>
                <a:pPr algn="l">
                  <a:buClr>
                    <a:schemeClr val="accent6"/>
                  </a:buClr>
                  <a:buFont typeface="Wingdings" panose="05000000000000000000" pitchFamily="2" charset="2"/>
                  <a:buChar char="ü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Einbeziehung verschiedener Experten 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Erkennung blinden Flecken und Ermöglichung umfassenderen Risikobewertungen.</a:t>
                </a:r>
              </a:p>
              <a:p>
                <a:pPr algn="l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 Kollektionsmethoden ratsam: Verschiedene interne und externe Experten interviewen für umfassende Erkenntnisse (z.B., Ingenieure, Betriebswirte, Juristen...).</a:t>
                </a:r>
              </a:p>
            </p:txBody>
          </p:sp>
        </mc:Choice>
        <mc:Fallback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D22A303D-B491-F0C9-095A-02CFB148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8" y="1831882"/>
                <a:ext cx="10747664" cy="5579918"/>
              </a:xfrm>
              <a:prstGeom prst="rect">
                <a:avLst/>
              </a:prstGeom>
              <a:blipFill>
                <a:blip r:embed="rId5"/>
                <a:stretch>
                  <a:fillRect l="-454" t="-1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8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17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Interviewtechniken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4EDBE75-542A-3E30-00EF-111C4485CD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Wingdings" panose="05000000000000000000" pitchFamily="2" charset="2"/>
                  <a:buChar char="v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Strukturierte Interviews: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Definieren Fragenbereiche und potenzielle Fragen.</a:t>
                </a:r>
              </a:p>
              <a:p>
                <a:pPr algn="l">
                  <a:buFont typeface="Wingdings" panose="05000000000000000000" pitchFamily="2" charset="2"/>
                  <a:buChar char="v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Standardisierte Interviews: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weiter in der Formalisierung: Konkrete Fragen.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Standardisierung angewendet </a:t>
                </a:r>
                <a14:m>
                  <m:oMath xmlns:m="http://schemas.openxmlformats.org/officeDocument/2006/math">
                    <m:r>
                      <a:rPr lang="de-DE" sz="20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 Interviewer-Bias zu reduzieren zur Minimierung bewussten oder unbewussten Beeinflussung (vgl. Kahneman 2011; Romeike 2013a, 2013b).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Interviews: Effektive Methode zur Risikoerkennung, ideal als Ergänzung zu analytischen oder kreativen Ansätzen.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4EDBE75-542A-3E30-00EF-111C4485C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0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18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50A1AE0F-65CE-20A2-1A1F-9A2F7B65D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Markov-Analyse Methode:</a:t>
                </a:r>
                <a:endParaRPr lang="de-D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Angewendet am Rheinmetall-Unternehmen.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Modelliert Ausfallwahrscheinlichkeiten, Zustandsänderungen, Ausfallraten und Reparaturraten.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Quantitatives Analyseverfahren mit grafischen Modellen für mögliche Systemzustände.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Experteninterviews:</a:t>
                </a:r>
                <a:endParaRPr lang="de-D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Effiziente Methode zur Identifikation potenzieller Risiken.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Direkter Austausch mit Experten </a:t>
                </a:r>
                <a14:m>
                  <m:oMath xmlns:m="http://schemas.openxmlformats.org/officeDocument/2006/math">
                    <m:r>
                      <a:rPr lang="de-DE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schnelle Datenerfassung.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Effektive Erkennung potenzieller Risiken im Vergleich zu rein analytischen oder kreativen Ansätzen.</a:t>
                </a:r>
              </a:p>
              <a:p>
                <a:pPr algn="l"/>
                <a:endParaRPr lang="de-D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50A1AE0F-65CE-20A2-1A1F-9A2F7B65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36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19</a:t>
            </a:fld>
            <a:endParaRPr lang="de-DE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C3EC-55E9-763B-9B72-B4BEDD4D5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0874-3C50-C23B-D02A-AB9416B0C989}"/>
              </a:ext>
            </a:extLst>
          </p:cNvPr>
          <p:cNvSpPr txBox="1">
            <a:spLocks/>
          </p:cNvSpPr>
          <p:nvPr/>
        </p:nvSpPr>
        <p:spPr>
          <a:xfrm>
            <a:off x="838200" y="1787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https://www.datacamp.com/tutorial/markov-chains-python-tutorial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https://mathshistory.st-andrews.ac.uk/Biographies/Markov/</a:t>
            </a:r>
          </a:p>
        </p:txBody>
      </p:sp>
    </p:spTree>
    <p:extLst>
      <p:ext uri="{BB962C8B-B14F-4D97-AF65-F5344CB8AC3E}">
        <p14:creationId xmlns:p14="http://schemas.microsoft.com/office/powerpoint/2010/main" val="3119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Markov-Analyse&amp; Interview</a:t>
            </a:r>
            <a:endParaRPr lang="de-DE" sz="28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86CE57-9642-5F34-2463-5FA850BE707A}"/>
              </a:ext>
            </a:extLst>
          </p:cNvPr>
          <p:cNvSpPr txBox="1"/>
          <p:nvPr/>
        </p:nvSpPr>
        <p:spPr>
          <a:xfrm>
            <a:off x="1191946" y="1819585"/>
            <a:ext cx="5192447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Allgemeines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Markov Kette - Modellierungskomponenten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Anwendungsbeispiele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Stärken und Grenzen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Rheinmetall Analyse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Interview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Fazit	</a:t>
            </a:r>
          </a:p>
        </p:txBody>
      </p:sp>
    </p:spTree>
    <p:extLst>
      <p:ext uri="{BB962C8B-B14F-4D97-AF65-F5344CB8AC3E}">
        <p14:creationId xmlns:p14="http://schemas.microsoft.com/office/powerpoint/2010/main" val="21052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3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Allgemeines</a:t>
            </a:r>
            <a:endParaRPr lang="de-DE" sz="28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86CE57-9642-5F34-2463-5FA850BE707A}"/>
              </a:ext>
            </a:extLst>
          </p:cNvPr>
          <p:cNvSpPr txBox="1"/>
          <p:nvPr/>
        </p:nvSpPr>
        <p:spPr>
          <a:xfrm>
            <a:off x="1191946" y="1819585"/>
            <a:ext cx="7019870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Benannt nach dem Mathematiker Andrei Markow (1856-1922).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 im Risikomanagement.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Markov-Prozess als Grundlage für Verlässlichkeitsprüfung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Modellierung in Form einer Markov-Kette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Beschreibung der zeitlichen Entwicklung von Objekten oder Systemen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278B5C-4337-92B8-98BE-7D52F508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1" y="1539025"/>
            <a:ext cx="2095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4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Modellierungskomponenten</a:t>
            </a:r>
            <a:endParaRPr lang="de-DE" sz="2800" dirty="0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6F625172-4B6A-D821-907F-D63E7CDC3C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Zustandsraum: Endliche Menge möglicher Zustände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Anfangsverteilung: Wahrscheinlichkeiten zu Beginn in bestimmten Zuständen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Übergangsmatrix: Matrix mit Übergangswahrscheinlichkeiten zwischen Zuständen</a:t>
            </a:r>
          </a:p>
        </p:txBody>
      </p:sp>
    </p:spTree>
    <p:extLst>
      <p:ext uri="{BB962C8B-B14F-4D97-AF65-F5344CB8AC3E}">
        <p14:creationId xmlns:p14="http://schemas.microsoft.com/office/powerpoint/2010/main" val="95523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5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pic>
        <p:nvPicPr>
          <p:cNvPr id="22" name="Picture 2" descr="chart">
            <a:extLst>
              <a:ext uri="{FF2B5EF4-FFF2-40B4-BE49-F238E27FC236}">
                <a16:creationId xmlns:a16="http://schemas.microsoft.com/office/drawing/2014/main" id="{8C0A8098-D33A-D790-3229-2B26A2D8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96" y="2305888"/>
            <a:ext cx="4472654" cy="33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1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6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pic>
        <p:nvPicPr>
          <p:cNvPr id="22" name="Picture 2" descr="chart">
            <a:extLst>
              <a:ext uri="{FF2B5EF4-FFF2-40B4-BE49-F238E27FC236}">
                <a16:creationId xmlns:a16="http://schemas.microsoft.com/office/drawing/2014/main" id="{8C0A8098-D33A-D790-3229-2B26A2D8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96" y="2305888"/>
            <a:ext cx="4472654" cy="33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5311FD6-018B-91CF-9D67-909608182608}"/>
              </a:ext>
            </a:extLst>
          </p:cNvPr>
          <p:cNvSpPr/>
          <p:nvPr/>
        </p:nvSpPr>
        <p:spPr>
          <a:xfrm>
            <a:off x="6753225" y="3429000"/>
            <a:ext cx="1876425" cy="1200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50C7DA-5A99-3A72-159F-A70769C46B90}"/>
              </a:ext>
            </a:extLst>
          </p:cNvPr>
          <p:cNvSpPr txBox="1"/>
          <p:nvPr/>
        </p:nvSpPr>
        <p:spPr>
          <a:xfrm>
            <a:off x="9077325" y="828675"/>
            <a:ext cx="2347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Notwendigen Sachen</a:t>
            </a:r>
          </a:p>
          <a:p>
            <a:r>
              <a:rPr lang="de-DE" dirty="0"/>
              <a:t>-Zustände</a:t>
            </a:r>
          </a:p>
          <a:p>
            <a:r>
              <a:rPr lang="de-DE" dirty="0"/>
              <a:t>-Initialisierung</a:t>
            </a:r>
          </a:p>
          <a:p>
            <a:r>
              <a:rPr lang="de-DE" dirty="0"/>
              <a:t>-</a:t>
            </a:r>
            <a:r>
              <a:rPr lang="de-DE" dirty="0" err="1"/>
              <a:t>Transitionsmodell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73834D-6E91-A79B-7E04-201D891F3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283" y="2948697"/>
            <a:ext cx="3457411" cy="26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8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de-DE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Markov-Ketten und Anwendungsbereiche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126ACAB5-6473-A944-E286-79834AD483C7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Markov-Ketten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55391D9A-5E5D-C5B4-C97A-FE9002689CAD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Zustand abhängig nur vom unmittelbaren Vorgänger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Migrationsmatrix beschreibt Wahrscheinlichkeiten der Zustandsänderung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23AA9A8-337E-B922-F7F9-19DA53F17000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Anwendungsbereiche</a:t>
            </a:r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C743ED28-6F44-1FD4-890C-F2390B18F580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Beispiel: Ratingmigrationen von Unternehmen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Evaluierung der zeitlichen Entwicklung von Projekten</a:t>
            </a:r>
          </a:p>
        </p:txBody>
      </p:sp>
    </p:spTree>
    <p:extLst>
      <p:ext uri="{BB962C8B-B14F-4D97-AF65-F5344CB8AC3E}">
        <p14:creationId xmlns:p14="http://schemas.microsoft.com/office/powerpoint/2010/main" val="280821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8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Anwendungsbereiche und Beispiele</a:t>
            </a:r>
            <a:endParaRPr lang="de-DE" sz="2800" dirty="0"/>
          </a:p>
        </p:txBody>
      </p:sp>
      <p:sp>
        <p:nvSpPr>
          <p:cNvPr id="2" name="Inhaltsplatzhalter 6">
            <a:extLst>
              <a:ext uri="{FF2B5EF4-FFF2-40B4-BE49-F238E27FC236}">
                <a16:creationId xmlns:a16="http://schemas.microsoft.com/office/drawing/2014/main" id="{198527BE-4A6D-8CFF-AB9A-DCAAAE165D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Beispiel: Ratingmigrationen von Unternehmen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Evaluierung der zeitlichen Entwicklung von Projekten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"Zufällige Irrfahrten" oder "Random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Anwendungen in der Finanzmathematik (z.B., Black/Scholes-Formel)</a:t>
            </a:r>
          </a:p>
        </p:txBody>
      </p:sp>
    </p:spTree>
    <p:extLst>
      <p:ext uri="{BB962C8B-B14F-4D97-AF65-F5344CB8AC3E}">
        <p14:creationId xmlns:p14="http://schemas.microsoft.com/office/powerpoint/2010/main" val="325736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9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Stärken und Grenzen</a:t>
            </a:r>
            <a:endParaRPr lang="de-DE" sz="2800" dirty="0"/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341880D5-9DC7-E256-4AA6-3E4DDFCC7A06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Stärken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BE42453E-79CC-42D4-8283-F1E79EB75D28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Vollumfassende Betrachtung des Systems durch Zerlegung in kleinste Komponenten.</a:t>
            </a:r>
          </a:p>
          <a:p>
            <a:r>
              <a:rPr lang="de-DE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ISO-Regelwerke beschreiben FMEA.</a:t>
            </a:r>
          </a:p>
          <a:p>
            <a:r>
              <a:rPr lang="de-DE" sz="1800">
                <a:latin typeface="Times New Roman" panose="02020603050405020304" pitchFamily="18" charset="0"/>
                <a:cs typeface="Times New Roman" panose="02020603050405020304" pitchFamily="18" charset="0"/>
              </a:rPr>
              <a:t>Klare Formalisierung mithilfe von "Worksheets."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EAA39A53-4BA6-DE00-49F4-B191D8ABF351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Grenzen</a:t>
            </a:r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6DC134C4-DA6E-2210-61F4-5FFF8C8867D4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Mathematische Herausforderungen bei der Multiplikation ordinal skalierter Merkmale.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Begrenzte Bewertungsmöglichkeiten für bestimmte Risiken.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Zeit- und Ressourcenverbrauch.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Großer Datenbedarf und Systemkenntnisse erforderlich.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Interdependenzen können in der ursprünglichen FMEA nicht analysiert werden.</a:t>
            </a:r>
          </a:p>
        </p:txBody>
      </p:sp>
    </p:spTree>
    <p:extLst>
      <p:ext uri="{BB962C8B-B14F-4D97-AF65-F5344CB8AC3E}">
        <p14:creationId xmlns:p14="http://schemas.microsoft.com/office/powerpoint/2010/main" val="216510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Microsoft Office PowerPoint</Application>
  <PresentationFormat>Breitbild</PresentationFormat>
  <Paragraphs>158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Markov-Analyse &amp; Interview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Schnelles Boarding Simulation mit zellulären Automaten</dc:title>
  <dc:creator>Jolan Eggers</dc:creator>
  <cp:lastModifiedBy>Jolan Eggers</cp:lastModifiedBy>
  <cp:revision>126</cp:revision>
  <dcterms:created xsi:type="dcterms:W3CDTF">2023-06-26T08:00:09Z</dcterms:created>
  <dcterms:modified xsi:type="dcterms:W3CDTF">2023-11-30T14:53:50Z</dcterms:modified>
</cp:coreProperties>
</file>