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300" r:id="rId11"/>
    <p:sldId id="301" r:id="rId12"/>
    <p:sldId id="29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69476" autoAdjust="0"/>
  </p:normalViewPr>
  <p:slideViewPr>
    <p:cSldViewPr snapToGrid="0">
      <p:cViewPr varScale="1">
        <p:scale>
          <a:sx n="106" d="100"/>
          <a:sy n="10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resource/blob/505880/f66235396a395ca25c2d57af9eb9da26/wd-2-029-17-pdf-dat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Diese Beschränkungen erlauben es den Behörden, kritische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Exporte und andere Handlungen im Außenwirtschaftsverkehr im Hinblick auf die mit der Rüstungskontrolle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ver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-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folgten Ziele zu überprüfen. Das EU-Recht hat insoweit Vorrang vor dem nationalen Recht, auch dem deutschen.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Dessen ungeachtet kann nach Art. 346 AEUV (Vertrag über die Arbeitsweise der Europäischen Union) jeder Mit-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gliedstaat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die Maßnahmen ergreifen, die seines Erachtens für die Wahrung seiner wesentlichen nationalen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Sicherheitsinteressen erforderlich sind. Damit sind Entscheidungen über die Erzeugung von Waffen, Munition und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Kriegsmaterial oder den Handel damit dem jeweiligen nationalen Gesetzgeber vorbehalten. 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Was als Kriegswaffe anzusehen ist, wird abschließend in einer Anlage zum 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KrWaffKontrG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aufgeführt, der Kriegswaffenliste. Unter Kriegswaffen sind nicht nur Geräte wie z. B. Kampfpanzer,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gepanzerte kampfunterstützende Fahrzeuge oder Maschinengewehre zu verstehen, sondern auch bestimmte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Munitionen wie z. B. Panzer- oder Artilleriemunition. Darüber hinaus sind hier neben kompletten Geräten und Munitionen auch bestimmte Baugruppen und Komponenten, wie z. B. der Turm und das Fahrgestell eines Kampf-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panzers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oder das Geschoss, der Gefechtskopf oder der Zünder für bestimmte Munitionen, als Kriegswaffe definiert. 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EU-Recht hat Vorrang vor dem deutschen Recht!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u="sng" dirty="0">
                <a:solidFill>
                  <a:srgbClr val="D2D0CE"/>
                </a:solidFill>
                <a:effectLst/>
                <a:latin typeface="-apple-system"/>
              </a:rPr>
              <a:t>Post-</a:t>
            </a:r>
            <a:r>
              <a:rPr lang="de-DE" b="0" i="0" u="sng" dirty="0" err="1">
                <a:solidFill>
                  <a:srgbClr val="D2D0CE"/>
                </a:solidFill>
                <a:effectLst/>
                <a:latin typeface="-apple-system"/>
              </a:rPr>
              <a:t>Shipment</a:t>
            </a:r>
            <a:r>
              <a:rPr lang="de-DE" b="0" i="0" u="sng" dirty="0">
                <a:solidFill>
                  <a:srgbClr val="D2D0CE"/>
                </a:solidFill>
                <a:effectLst/>
                <a:latin typeface="-apple-system"/>
              </a:rPr>
              <a:t>-Kontrollen</a:t>
            </a:r>
            <a:r>
              <a:rPr lang="de-DE" b="0" i="0" dirty="0">
                <a:solidFill>
                  <a:srgbClr val="D2D0CE"/>
                </a:solidFill>
                <a:effectLst/>
                <a:latin typeface="-apple-system"/>
              </a:rPr>
              <a:t> sind Kontrollen, die nach der Lieferung von Rüstungsgütern an andere Länder durchgeführt werden. Sie sollen überprüfen, ob die Güter noch beim angegebenen Endverwender sind. </a:t>
            </a:r>
            <a:r>
              <a:rPr lang="de-DE" b="0" i="0" dirty="0">
                <a:effectLst/>
                <a:latin typeface="-apple-system"/>
                <a:hlinkClick r:id="rId3"/>
              </a:rPr>
              <a:t>Die Bundesregierung hat 2015 beschlossen, solche Kontrollen für bestimmte Waffen einzuführen</a:t>
            </a:r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25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5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7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9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6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21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7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1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7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Corporate Governance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5" y="3462922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40879"/>
              </p:ext>
            </p:extLst>
          </p:nvPr>
        </p:nvGraphicFramePr>
        <p:xfrm>
          <a:off x="4042879" y="4077872"/>
          <a:ext cx="4802596" cy="24517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44589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D36CFCA9-E231-F81A-98ED-9C8F22AF1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9700" y="1840287"/>
            <a:ext cx="5972598" cy="16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Regulatorisches Umfeld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2C13E-5129-4532-134A-4FA5405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Rüstungsexport wird geregelt von</a:t>
            </a:r>
          </a:p>
          <a:p>
            <a:pPr lvl="1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Grundgesetz (GG)</a:t>
            </a:r>
          </a:p>
          <a:p>
            <a:pPr lvl="1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Gesetz über die Kontrolle von Kriegswaffen (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KrWaffKontrG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Außenwirtschaftsgesetz (AWG)</a:t>
            </a:r>
          </a:p>
          <a:p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Verbindung mit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 Außenwirtschaftsverordnung (AWV) </a:t>
            </a:r>
            <a:endParaRPr lang="de-DE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Rüstungsexporte werden durch zahlreiche Verbote, Genehmigungs- und Meldepflichten auf EU- und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nationaler Ebene beschränkt</a:t>
            </a:r>
          </a:p>
          <a:p>
            <a:pPr algn="l"/>
            <a:r>
              <a:rPr lang="de-DE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Kriegswaffen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Nach Art. 26 Abs. 2 GG bedürfen die Herstellung, die Beförderung und das Inverkehrbringen von Kriegswaffen einer Genehmigung der Bundesregierung</a:t>
            </a:r>
          </a:p>
          <a:p>
            <a:pPr algn="l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Transport, Einfuhr, Ausfuhr und Durchfuhr von Kriegswaffen innerhalb und außerhalb des deutschen Hoheitsgebietes </a:t>
            </a:r>
            <a:r>
              <a:rPr lang="de-DE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genehmigungspflichtig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Beim Export: Genehmigung nach dem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KrWaffKontrG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Ausfuhrgenehmigung nach dem Außenwirtschaftsgesetz (AWG) / der Außenwirtschaftsverordnung (AWV) erforderlich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78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Regulatorisches Umfeld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2C13E-5129-4532-134A-4FA5405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Bundesregierung entscheidet über Rüstungsexporte anhand von nationalen und internationalen Gesetzen, dem Gemeinsamen Standpunkt der EU und dem Arms Trade Treaty.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Genehmigung von Rüstungsexporten hängt von der Sicherstellung des Endverbleibs der Güter beim vorgesehenen Endverwender ab. Die Bundesregierung kann auch Post-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-Kontrollen verlangen.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Genehmigung von Rüstungsexporten erfordert die Zustimmung des Bundessicherheitsrats, der aus der Bundeskanzlerin und acht Bundesministern besteht.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Bundestag hat nur eine eingeschränkte parlamentarische Kontrolle über die Rüstungsexporte. Er wird nur nachträglich informiert und kann keine Genehmigungen aufheben oder verhindern.</a:t>
            </a:r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7222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Spezielle Risiken und Branchenrisiken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E5ED6A-DE39-D118-F274-4CC6F166C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944" y="1702384"/>
            <a:ext cx="6574221" cy="39937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37E5B8-875D-423C-2CA2-16875CEAA140}"/>
              </a:ext>
            </a:extLst>
          </p:cNvPr>
          <p:cNvSpPr txBox="1"/>
          <p:nvPr/>
        </p:nvSpPr>
        <p:spPr>
          <a:xfrm>
            <a:off x="1213944" y="5663462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Quelle: Jahresabschluss 2022 S.83</a:t>
            </a:r>
          </a:p>
        </p:txBody>
      </p:sp>
    </p:spTree>
    <p:extLst>
      <p:ext uri="{BB962C8B-B14F-4D97-AF65-F5344CB8AC3E}">
        <p14:creationId xmlns:p14="http://schemas.microsoft.com/office/powerpoint/2010/main" val="453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Risikomanagement&amp; Corporate Governance</a:t>
            </a:r>
            <a:b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Rheinmetall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1140431" y="2050417"/>
            <a:ext cx="5673413" cy="207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Risikomanagementansätze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Zusammenfassung	</a:t>
            </a:r>
          </a:p>
        </p:txBody>
      </p:sp>
    </p:spTree>
    <p:extLst>
      <p:ext uri="{BB962C8B-B14F-4D97-AF65-F5344CB8AC3E}">
        <p14:creationId xmlns:p14="http://schemas.microsoft.com/office/powerpoint/2010/main" val="28453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Ziele und Allgemeines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76414" y="1965602"/>
            <a:ext cx="8604920" cy="309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Rheinmetall: Deutsches Technologieunternehmen im Verteidigungs- und Sicherheitsbereich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AG (logischerweise)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Hauptsitz: Düsseldorf und International tätig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13.05.1889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 DAX: 20.5.2023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Vorstand: Armin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Papperger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Vorsitzender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Dagmar Steinert		Mitglied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Peter-Sebastian Krause	Mitglied</a:t>
            </a:r>
          </a:p>
          <a:p>
            <a:pPr>
              <a:spcAft>
                <a:spcPts val="500"/>
              </a:spcAft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Geschichte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76414" y="19656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95732" y="1824170"/>
            <a:ext cx="396140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Grundpfeiler (Bilder einfügen)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Systems Europe/International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Artillerie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Gepanzerte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Kettenfahrzeuge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and Ammunition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Solutions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Aktuatoren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Magnetventile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Pumpen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Trade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Motorblöcke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Gleitlager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 Aktiengesellschaft Aktionärsstruktur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95732" y="1824170"/>
            <a:ext cx="4474302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Freefloat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74,14%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Wellington Management Group LLP	5,09%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BlackRock, Inc.	5,37%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Capital Group Companies Inc.	4,99%</a:t>
            </a:r>
          </a:p>
        </p:txBody>
      </p:sp>
    </p:spTree>
    <p:extLst>
      <p:ext uri="{BB962C8B-B14F-4D97-AF65-F5344CB8AC3E}">
        <p14:creationId xmlns:p14="http://schemas.microsoft.com/office/powerpoint/2010/main" val="1140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7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8C0EBA-0723-A603-C37C-15BB1C2A7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026" y="1857411"/>
            <a:ext cx="8740461" cy="460055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C4872B-848C-FFD1-D68F-4DC574D8DFB2}"/>
              </a:ext>
            </a:extLst>
          </p:cNvPr>
          <p:cNvSpPr txBox="1"/>
          <p:nvPr/>
        </p:nvSpPr>
        <p:spPr>
          <a:xfrm>
            <a:off x="8181108" y="3429000"/>
            <a:ext cx="156966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Nahostkonflikt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FB971E8-B443-4B9A-74A7-02998DDA83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65938" y="3098510"/>
            <a:ext cx="0" cy="330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FD1C00D-4E54-86C0-A8A5-24D292FC0707}"/>
              </a:ext>
            </a:extLst>
          </p:cNvPr>
          <p:cNvSpPr txBox="1"/>
          <p:nvPr/>
        </p:nvSpPr>
        <p:spPr>
          <a:xfrm>
            <a:off x="6339167" y="31546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Lieferketten-</a:t>
            </a: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522DCB-1D90-6F82-87C5-AC43216C401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034229" y="2733040"/>
            <a:ext cx="98091" cy="42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0368CC1-EE67-B52A-CE68-BDA4973D2ADF}"/>
              </a:ext>
            </a:extLst>
          </p:cNvPr>
          <p:cNvSpPr txBox="1"/>
          <p:nvPr/>
        </p:nvSpPr>
        <p:spPr>
          <a:xfrm>
            <a:off x="2018451" y="50088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Russland- Ukraine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C29DA62-FAD3-A633-42D4-AC5D3E1C439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532581" y="4577080"/>
            <a:ext cx="180932" cy="431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C5D23-6F81-8912-DD98-24256F15A1E6}"/>
              </a:ext>
            </a:extLst>
          </p:cNvPr>
          <p:cNvSpPr txBox="1"/>
          <p:nvPr/>
        </p:nvSpPr>
        <p:spPr>
          <a:xfrm>
            <a:off x="7278854" y="1866720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37EADC7-5BF0-C948-3B60-D78E3DBC4CF0}"/>
              </a:ext>
            </a:extLst>
          </p:cNvPr>
          <p:cNvCxnSpPr>
            <a:cxnSpLocks/>
          </p:cNvCxnSpPr>
          <p:nvPr/>
        </p:nvCxnSpPr>
        <p:spPr>
          <a:xfrm flipH="1">
            <a:off x="6964680" y="2245360"/>
            <a:ext cx="467360" cy="41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339B7B-B6FC-8887-FB21-71FBF7DE0A71}"/>
              </a:ext>
            </a:extLst>
          </p:cNvPr>
          <p:cNvSpPr txBox="1"/>
          <p:nvPr/>
        </p:nvSpPr>
        <p:spPr>
          <a:xfrm>
            <a:off x="4913147" y="2207408"/>
            <a:ext cx="1159292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DD6843-3F83-691D-C865-D0BC857CAF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072439" y="2530574"/>
            <a:ext cx="669578" cy="2024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890850C-7F02-ED96-CA99-2685998135EE}"/>
              </a:ext>
            </a:extLst>
          </p:cNvPr>
          <p:cNvSpPr txBox="1"/>
          <p:nvPr/>
        </p:nvSpPr>
        <p:spPr>
          <a:xfrm>
            <a:off x="4650013" y="4362549"/>
            <a:ext cx="1901483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„Puma-Panzer“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ausgefallen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8521A10-2ACD-9B5C-7037-411A5A002AA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600755" y="3613666"/>
            <a:ext cx="131227" cy="74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7BDE12E-D418-2EF7-6BD7-0096692525F7}"/>
              </a:ext>
            </a:extLst>
          </p:cNvPr>
          <p:cNvSpPr txBox="1"/>
          <p:nvPr/>
        </p:nvSpPr>
        <p:spPr>
          <a:xfrm>
            <a:off x="5102520" y="2970014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D331D2-82AA-833E-04D5-5F27DECD91FC}"/>
              </a:ext>
            </a:extLst>
          </p:cNvPr>
          <p:cNvCxnSpPr>
            <a:cxnSpLocks/>
          </p:cNvCxnSpPr>
          <p:nvPr/>
        </p:nvCxnSpPr>
        <p:spPr>
          <a:xfrm>
            <a:off x="5234686" y="3339557"/>
            <a:ext cx="95690" cy="3546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0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8645E14-0243-C3FD-B091-2B85799B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26948"/>
              </p:ext>
            </p:extLst>
          </p:nvPr>
        </p:nvGraphicFramePr>
        <p:xfrm>
          <a:off x="884121" y="1705709"/>
          <a:ext cx="2434364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182">
                  <a:extLst>
                    <a:ext uri="{9D8B030D-6E8A-4147-A177-3AD203B41FA5}">
                      <a16:colId xmlns:a16="http://schemas.microsoft.com/office/drawing/2014/main" val="3678074580"/>
                    </a:ext>
                  </a:extLst>
                </a:gridCol>
                <a:gridCol w="1217182">
                  <a:extLst>
                    <a:ext uri="{9D8B030D-6E8A-4147-A177-3AD203B41FA5}">
                      <a16:colId xmlns:a16="http://schemas.microsoft.com/office/drawing/2014/main" val="2164228478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Mittelwert letztes Jahr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Mittelwert letzte 2 Jahre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925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239,047093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194,816406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90114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letztes Jahr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 2 Jahre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4720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29,552274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59,0637327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148795"/>
                  </a:ext>
                </a:extLst>
              </a:tr>
            </a:tbl>
          </a:graphicData>
        </a:graphic>
      </p:graphicFrame>
      <p:pic>
        <p:nvPicPr>
          <p:cNvPr id="22" name="Grafik 21">
            <a:extLst>
              <a:ext uri="{FF2B5EF4-FFF2-40B4-BE49-F238E27FC236}">
                <a16:creationId xmlns:a16="http://schemas.microsoft.com/office/drawing/2014/main" id="{21079D85-0CD5-1819-690A-333F431D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97" y="1647131"/>
            <a:ext cx="6579640" cy="32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Spezielle Risiken und Branchenrisiken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097F307-2AA0-3967-0413-D0E6520C27F6}"/>
              </a:ext>
            </a:extLst>
          </p:cNvPr>
          <p:cNvSpPr txBox="1"/>
          <p:nvPr/>
        </p:nvSpPr>
        <p:spPr>
          <a:xfrm>
            <a:off x="895732" y="1824170"/>
            <a:ext cx="4474302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Freefloat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74,14%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Wellington Management Group LLP	5,09%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BlackRock, Inc.	5,37%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Capital Group Companies Inc.	4,99%</a:t>
            </a:r>
          </a:p>
        </p:txBody>
      </p:sp>
    </p:spTree>
    <p:extLst>
      <p:ext uri="{BB962C8B-B14F-4D97-AF65-F5344CB8AC3E}">
        <p14:creationId xmlns:p14="http://schemas.microsoft.com/office/powerpoint/2010/main" val="17396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Office PowerPoint</Application>
  <PresentationFormat>Breitbild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ff3</vt:lpstr>
      <vt:lpstr>Times New Roman</vt:lpstr>
      <vt:lpstr>Office Theme</vt:lpstr>
      <vt:lpstr>Risikomanagement &amp; Corporate Governance</vt:lpstr>
      <vt:lpstr>Risikomanagement&amp; Corporate Governance - Rheinmetall</vt:lpstr>
      <vt:lpstr>Ziele und Allgemeines</vt:lpstr>
      <vt:lpstr>Geschichte</vt:lpstr>
      <vt:lpstr>Produkt</vt:lpstr>
      <vt:lpstr>Rheinmetall Aktiengesellschaft Aktionärsstruktur</vt:lpstr>
      <vt:lpstr>Kursanalyse</vt:lpstr>
      <vt:lpstr>Kursanalyse</vt:lpstr>
      <vt:lpstr>Spezielle Risiken und Branchenrisiken</vt:lpstr>
      <vt:lpstr>Regulatorisches Umfeld</vt:lpstr>
      <vt:lpstr>Regulatorisches Umfeld</vt:lpstr>
      <vt:lpstr>Spezielle Risiken und Branchenrisiken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Nicolas Schneider</cp:lastModifiedBy>
  <cp:revision>78</cp:revision>
  <dcterms:created xsi:type="dcterms:W3CDTF">2023-06-26T08:00:09Z</dcterms:created>
  <dcterms:modified xsi:type="dcterms:W3CDTF">2023-11-02T17:56:03Z</dcterms:modified>
</cp:coreProperties>
</file>