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1" r:id="rId3"/>
    <p:sldId id="292" r:id="rId4"/>
    <p:sldId id="298" r:id="rId5"/>
    <p:sldId id="309" r:id="rId6"/>
    <p:sldId id="308" r:id="rId7"/>
    <p:sldId id="293" r:id="rId8"/>
    <p:sldId id="294" r:id="rId9"/>
    <p:sldId id="300" r:id="rId10"/>
    <p:sldId id="301" r:id="rId11"/>
    <p:sldId id="302" r:id="rId12"/>
    <p:sldId id="299" r:id="rId13"/>
    <p:sldId id="305" r:id="rId14"/>
    <p:sldId id="306" r:id="rId15"/>
    <p:sldId id="296" r:id="rId16"/>
    <p:sldId id="297" r:id="rId17"/>
    <p:sldId id="307"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60311" autoAdjust="0"/>
  </p:normalViewPr>
  <p:slideViewPr>
    <p:cSldViewPr snapToGrid="0">
      <p:cViewPr>
        <p:scale>
          <a:sx n="92" d="100"/>
          <a:sy n="92" d="100"/>
        </p:scale>
        <p:origin x="35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2EE82-0201-4A98-A82F-62919E8E970E}" type="datetimeFigureOut">
              <a:rPr lang="de-DE" smtClean="0"/>
              <a:t>02.11.2023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1B59E-D5B0-4E80-9D86-EC6522F3FBF9}" type="slidenum">
              <a:rPr lang="de-DE" smtClean="0"/>
              <a:t>‹Nr.›</a:t>
            </a:fld>
            <a:endParaRPr lang="de-DE"/>
          </a:p>
        </p:txBody>
      </p:sp>
    </p:spTree>
    <p:extLst>
      <p:ext uri="{BB962C8B-B14F-4D97-AF65-F5344CB8AC3E}">
        <p14:creationId xmlns:p14="http://schemas.microsoft.com/office/powerpoint/2010/main" val="8000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undestag.de/resource/blob/505880/f66235396a395ca25c2d57af9eb9da26/wd-2-029-17-pdf-data.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1</a:t>
            </a:fld>
            <a:endParaRPr lang="de-DE"/>
          </a:p>
        </p:txBody>
      </p:sp>
    </p:spTree>
    <p:extLst>
      <p:ext uri="{BB962C8B-B14F-4D97-AF65-F5344CB8AC3E}">
        <p14:creationId xmlns:p14="http://schemas.microsoft.com/office/powerpoint/2010/main" val="2173580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b="0" i="0" dirty="0">
                <a:solidFill>
                  <a:srgbClr val="000000"/>
                </a:solidFill>
                <a:effectLst/>
                <a:latin typeface="ff3"/>
              </a:rPr>
              <a:t>Nicolas</a:t>
            </a:r>
          </a:p>
          <a:p>
            <a:pPr algn="l"/>
            <a:r>
              <a:rPr lang="de-DE" b="0" i="0" dirty="0">
                <a:solidFill>
                  <a:srgbClr val="000000"/>
                </a:solidFill>
                <a:effectLst/>
                <a:latin typeface="ff3"/>
              </a:rPr>
              <a:t>Diese Beschränkungen erlauben es den Behörden, kritische </a:t>
            </a:r>
          </a:p>
          <a:p>
            <a:pPr algn="l"/>
            <a:r>
              <a:rPr lang="de-DE" b="0" i="0" dirty="0">
                <a:solidFill>
                  <a:srgbClr val="000000"/>
                </a:solidFill>
                <a:effectLst/>
                <a:latin typeface="ff3"/>
              </a:rPr>
              <a:t>Exporte und andere Handlungen im Außenwirtschaftsverkehr im Hinblick auf die mit der Rüstungskontrolle </a:t>
            </a:r>
            <a:r>
              <a:rPr lang="de-DE" b="0" i="0" dirty="0" err="1">
                <a:solidFill>
                  <a:srgbClr val="000000"/>
                </a:solidFill>
                <a:effectLst/>
                <a:latin typeface="ff3"/>
              </a:rPr>
              <a:t>ver</a:t>
            </a:r>
            <a:r>
              <a:rPr lang="de-DE" b="0" i="0" dirty="0">
                <a:solidFill>
                  <a:srgbClr val="000000"/>
                </a:solidFill>
                <a:effectLst/>
                <a:latin typeface="ff3"/>
              </a:rPr>
              <a:t>-</a:t>
            </a:r>
          </a:p>
          <a:p>
            <a:pPr algn="l"/>
            <a:r>
              <a:rPr lang="de-DE" b="0" i="0" dirty="0">
                <a:solidFill>
                  <a:srgbClr val="000000"/>
                </a:solidFill>
                <a:effectLst/>
                <a:latin typeface="ff3"/>
              </a:rPr>
              <a:t>folgten Ziele zu überprüfen. Das EU-Recht hat insoweit Vorrang vor dem nationalen Recht, auch dem deutschen. </a:t>
            </a:r>
          </a:p>
          <a:p>
            <a:pPr algn="l"/>
            <a:r>
              <a:rPr lang="de-DE" b="0" i="0" dirty="0">
                <a:solidFill>
                  <a:srgbClr val="000000"/>
                </a:solidFill>
                <a:effectLst/>
                <a:latin typeface="ff3"/>
              </a:rPr>
              <a:t>Dessen ungeachtet kann nach Art. 346 AEUV (Vertrag über die Arbeitsweise der Europäischen Union) jeder Mit-</a:t>
            </a:r>
          </a:p>
          <a:p>
            <a:pPr algn="l"/>
            <a:r>
              <a:rPr lang="de-DE" b="0" i="0" dirty="0" err="1">
                <a:solidFill>
                  <a:srgbClr val="000000"/>
                </a:solidFill>
                <a:effectLst/>
                <a:latin typeface="ff3"/>
              </a:rPr>
              <a:t>gliedstaat</a:t>
            </a:r>
            <a:r>
              <a:rPr lang="de-DE" b="0" i="0" dirty="0">
                <a:solidFill>
                  <a:srgbClr val="000000"/>
                </a:solidFill>
                <a:effectLst/>
                <a:latin typeface="ff3"/>
              </a:rPr>
              <a:t> die Maßnahmen ergreifen, die seines Erachtens für die Wahrung seiner wesentlichen nationalen </a:t>
            </a:r>
          </a:p>
          <a:p>
            <a:pPr algn="l"/>
            <a:r>
              <a:rPr lang="de-DE" b="0" i="0" dirty="0">
                <a:solidFill>
                  <a:srgbClr val="000000"/>
                </a:solidFill>
                <a:effectLst/>
                <a:latin typeface="ff3"/>
              </a:rPr>
              <a:t>Sicherheitsinteressen erforderlich sind. Damit sind Entscheidungen über die Erzeugung von Waffen, Munition und </a:t>
            </a:r>
          </a:p>
          <a:p>
            <a:pPr algn="l"/>
            <a:r>
              <a:rPr lang="de-DE" b="0" i="0" dirty="0">
                <a:solidFill>
                  <a:srgbClr val="000000"/>
                </a:solidFill>
                <a:effectLst/>
                <a:latin typeface="ff3"/>
              </a:rPr>
              <a:t>Kriegsmaterial oder den Handel damit dem jeweiligen nationalen Gesetzgeber vorbehalten. </a:t>
            </a:r>
          </a:p>
          <a:p>
            <a:pPr algn="l"/>
            <a:endParaRPr lang="de-DE" b="0" i="0" dirty="0">
              <a:solidFill>
                <a:srgbClr val="000000"/>
              </a:solidFill>
              <a:effectLst/>
              <a:latin typeface="ff3"/>
            </a:endParaRPr>
          </a:p>
          <a:p>
            <a:pPr algn="l"/>
            <a:r>
              <a:rPr lang="de-DE" b="0" i="0" dirty="0">
                <a:solidFill>
                  <a:srgbClr val="000000"/>
                </a:solidFill>
                <a:effectLst/>
                <a:latin typeface="ff3"/>
              </a:rPr>
              <a:t>Was als Kriegswaffe anzusehen ist, wird abschließend in einer Anlage zum </a:t>
            </a:r>
          </a:p>
          <a:p>
            <a:pPr algn="l"/>
            <a:r>
              <a:rPr lang="de-DE" b="0" i="0" dirty="0" err="1">
                <a:solidFill>
                  <a:srgbClr val="000000"/>
                </a:solidFill>
                <a:effectLst/>
                <a:latin typeface="ff3"/>
              </a:rPr>
              <a:t>KrWaffKontrG</a:t>
            </a:r>
            <a:r>
              <a:rPr lang="de-DE" b="0" i="0" dirty="0">
                <a:solidFill>
                  <a:srgbClr val="000000"/>
                </a:solidFill>
                <a:effectLst/>
                <a:latin typeface="ff3"/>
              </a:rPr>
              <a:t> aufgeführt, der Kriegswaffenliste. Unter Kriegswaffen sind nicht nur Geräte wie z. B. Kampfpanzer, </a:t>
            </a:r>
          </a:p>
          <a:p>
            <a:pPr algn="l"/>
            <a:r>
              <a:rPr lang="de-DE" b="0" i="0" dirty="0">
                <a:solidFill>
                  <a:srgbClr val="000000"/>
                </a:solidFill>
                <a:effectLst/>
                <a:latin typeface="ff3"/>
              </a:rPr>
              <a:t>gepanzerte kampfunterstützende Fahrzeuge oder Maschinengewehre zu verstehen, sondern auch bestimmte </a:t>
            </a:r>
          </a:p>
          <a:p>
            <a:pPr algn="l"/>
            <a:r>
              <a:rPr lang="de-DE" b="0" i="0" dirty="0">
                <a:solidFill>
                  <a:srgbClr val="000000"/>
                </a:solidFill>
                <a:effectLst/>
                <a:latin typeface="ff3"/>
              </a:rPr>
              <a:t>Munitionen wie z. B. Panzer- oder Artilleriemunition. Darüber hinaus sind hier neben kompletten Geräten und Munitionen auch bestimmte Baugruppen und Komponenten, wie z. B. der Turm und das Fahrgestell eines Kampf-</a:t>
            </a:r>
          </a:p>
          <a:p>
            <a:pPr algn="l"/>
            <a:r>
              <a:rPr lang="de-DE" b="0" i="0" dirty="0" err="1">
                <a:solidFill>
                  <a:srgbClr val="000000"/>
                </a:solidFill>
                <a:effectLst/>
                <a:latin typeface="ff3"/>
              </a:rPr>
              <a:t>panzers</a:t>
            </a:r>
            <a:r>
              <a:rPr lang="de-DE" b="0" i="0" dirty="0">
                <a:solidFill>
                  <a:srgbClr val="000000"/>
                </a:solidFill>
                <a:effectLst/>
                <a:latin typeface="ff3"/>
              </a:rPr>
              <a:t> oder das Geschoss, der Gefechtskopf oder der Zünder für bestimmte Munitionen, als Kriegswaffe definiert. </a:t>
            </a:r>
          </a:p>
          <a:p>
            <a:pPr algn="l"/>
            <a:endParaRPr lang="de-DE" b="0" i="0" dirty="0">
              <a:solidFill>
                <a:srgbClr val="000000"/>
              </a:solidFill>
              <a:effectLst/>
              <a:latin typeface="ff3"/>
            </a:endParaRPr>
          </a:p>
          <a:p>
            <a:pPr algn="l"/>
            <a:r>
              <a:rPr lang="de-DE" b="0" i="0" dirty="0">
                <a:solidFill>
                  <a:srgbClr val="000000"/>
                </a:solidFill>
                <a:effectLst/>
                <a:latin typeface="ff3"/>
              </a:rPr>
              <a:t>EU-Recht hat Vorrang vor dem deutschen Recht!</a:t>
            </a:r>
          </a:p>
          <a:p>
            <a:pPr algn="l"/>
            <a:endParaRPr lang="de-DE" b="0" i="0" dirty="0">
              <a:solidFill>
                <a:srgbClr val="000000"/>
              </a:solidFill>
              <a:effectLst/>
              <a:latin typeface="ff3"/>
            </a:endParaRPr>
          </a:p>
          <a:p>
            <a:pPr algn="l"/>
            <a:endParaRPr lang="de-DE" b="0" i="0" dirty="0">
              <a:solidFill>
                <a:srgbClr val="000000"/>
              </a:solidFill>
              <a:effectLst/>
              <a:latin typeface="ff3"/>
            </a:endParaRPr>
          </a:p>
        </p:txBody>
      </p:sp>
      <p:sp>
        <p:nvSpPr>
          <p:cNvPr id="4" name="Slide Number Placeholder 3"/>
          <p:cNvSpPr>
            <a:spLocks noGrp="1"/>
          </p:cNvSpPr>
          <p:nvPr>
            <p:ph type="sldNum" sz="quarter" idx="5"/>
          </p:nvPr>
        </p:nvSpPr>
        <p:spPr/>
        <p:txBody>
          <a:bodyPr/>
          <a:lstStyle/>
          <a:p>
            <a:fld id="{A4B1B59E-D5B0-4E80-9D86-EC6522F3FBF9}" type="slidenum">
              <a:rPr lang="de-DE" smtClean="0"/>
              <a:t>10</a:t>
            </a:fld>
            <a:endParaRPr lang="de-DE"/>
          </a:p>
        </p:txBody>
      </p:sp>
    </p:spTree>
    <p:extLst>
      <p:ext uri="{BB962C8B-B14F-4D97-AF65-F5344CB8AC3E}">
        <p14:creationId xmlns:p14="http://schemas.microsoft.com/office/powerpoint/2010/main" val="375591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b="0" i="0" dirty="0">
                <a:solidFill>
                  <a:srgbClr val="000000"/>
                </a:solidFill>
                <a:effectLst/>
                <a:latin typeface="ff3"/>
              </a:rPr>
              <a:t>Nicolas</a:t>
            </a:r>
          </a:p>
          <a:p>
            <a:pPr algn="l"/>
            <a:r>
              <a:rPr lang="de-DE" b="0" i="0" u="sng" dirty="0">
                <a:solidFill>
                  <a:srgbClr val="D2D0CE"/>
                </a:solidFill>
                <a:effectLst/>
                <a:latin typeface="-apple-system"/>
              </a:rPr>
              <a:t>Post-</a:t>
            </a:r>
            <a:r>
              <a:rPr lang="de-DE" b="0" i="0" u="sng" dirty="0" err="1">
                <a:solidFill>
                  <a:srgbClr val="D2D0CE"/>
                </a:solidFill>
                <a:effectLst/>
                <a:latin typeface="-apple-system"/>
              </a:rPr>
              <a:t>Shipment</a:t>
            </a:r>
            <a:r>
              <a:rPr lang="de-DE" b="0" i="0" u="sng" dirty="0">
                <a:solidFill>
                  <a:srgbClr val="D2D0CE"/>
                </a:solidFill>
                <a:effectLst/>
                <a:latin typeface="-apple-system"/>
              </a:rPr>
              <a:t>-Kontrollen</a:t>
            </a:r>
            <a:r>
              <a:rPr lang="de-DE" b="0" i="0" dirty="0">
                <a:solidFill>
                  <a:srgbClr val="D2D0CE"/>
                </a:solidFill>
                <a:effectLst/>
                <a:latin typeface="-apple-system"/>
              </a:rPr>
              <a:t> sind Kontrollen, die nach der Lieferung von Rüstungsgütern an andere Länder durchgeführt werden. Sie sollen überprüfen, ob die Güter noch beim angegebenen Endverwender sind. </a:t>
            </a:r>
            <a:r>
              <a:rPr lang="de-DE" b="0" i="0" dirty="0">
                <a:effectLst/>
                <a:latin typeface="-apple-system"/>
                <a:hlinkClick r:id="rId3"/>
              </a:rPr>
              <a:t>Die Bundesregierung hat 2015 beschlossen, solche Kontrollen für bestimmte Waffen einzuführen</a:t>
            </a:r>
            <a:endParaRPr lang="de-DE" b="0" i="0" dirty="0">
              <a:solidFill>
                <a:srgbClr val="000000"/>
              </a:solidFill>
              <a:effectLst/>
              <a:latin typeface="ff3"/>
            </a:endParaRPr>
          </a:p>
        </p:txBody>
      </p:sp>
      <p:sp>
        <p:nvSpPr>
          <p:cNvPr id="4" name="Slide Number Placeholder 3"/>
          <p:cNvSpPr>
            <a:spLocks noGrp="1"/>
          </p:cNvSpPr>
          <p:nvPr>
            <p:ph type="sldNum" sz="quarter" idx="5"/>
          </p:nvPr>
        </p:nvSpPr>
        <p:spPr/>
        <p:txBody>
          <a:bodyPr/>
          <a:lstStyle/>
          <a:p>
            <a:fld id="{A4B1B59E-D5B0-4E80-9D86-EC6522F3FBF9}" type="slidenum">
              <a:rPr lang="de-DE" smtClean="0"/>
              <a:t>11</a:t>
            </a:fld>
            <a:endParaRPr lang="de-DE"/>
          </a:p>
        </p:txBody>
      </p:sp>
    </p:spTree>
    <p:extLst>
      <p:ext uri="{BB962C8B-B14F-4D97-AF65-F5344CB8AC3E}">
        <p14:creationId xmlns:p14="http://schemas.microsoft.com/office/powerpoint/2010/main" val="290225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a:t>
            </a:r>
          </a:p>
          <a:p>
            <a:r>
              <a:rPr lang="de-DE" dirty="0"/>
              <a:t>Risiko wird bewertet nach Eintrittswahrscheinlichkeit, Schadenswahrscheinlichkeit. Diese werden nach einer Formel zu einem Gesamtrisiko berechnet.</a:t>
            </a:r>
          </a:p>
          <a:p>
            <a:r>
              <a:rPr lang="de-DE" dirty="0"/>
              <a:t>Insgesamt wurde das Risiko vom Vorjahr herabgestuft, zum einen, da sich das Unternehmen im Automobilmarkt transformiert hat, zum anderen, da mehr in den Verteidigungssektor investiert wurde.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BDC1C6"/>
                </a:solidFill>
                <a:effectLst/>
                <a:latin typeface="Google Sans"/>
              </a:rPr>
              <a:t>Energiekrise und Klimawandel als indirektes Risiko für die Automobilindustrie.</a:t>
            </a:r>
            <a:endParaRPr lang="de-DE" dirty="0"/>
          </a:p>
          <a:p>
            <a:r>
              <a:rPr lang="de-DE" dirty="0"/>
              <a:t>Durch das 2022 beschlossene Sondervermögen von 100 Milliarden € ließen sich lang aufgeschobene Großprojekte realisieren, diese könnten kurzfristig allerdings auch zu kurzfristigem Personalmangel führen. Da so der Großteil des Geldes allerdings auch von einigen wenigen Akteuren kommt, ist das Unternehmen stark abhängig. So sind bspw. Wenige nationale und internationale Behörden fast vollständig für die Einnahmen der Divisionen </a:t>
            </a:r>
            <a:r>
              <a:rPr lang="en-US" dirty="0"/>
              <a:t>Vehicle Systems, Weapon and Ammunition </a:t>
            </a:r>
            <a:r>
              <a:rPr lang="en-US" dirty="0" err="1"/>
              <a:t>sowie</a:t>
            </a:r>
            <a:r>
              <a:rPr lang="en-US" dirty="0"/>
              <a:t> Electronic Solutions </a:t>
            </a:r>
            <a:r>
              <a:rPr lang="en-US" dirty="0" err="1"/>
              <a:t>verantwortlich</a:t>
            </a:r>
            <a:r>
              <a:rPr lang="en-US" dirty="0"/>
              <a:t>. </a:t>
            </a:r>
          </a:p>
          <a:p>
            <a:pPr algn="l">
              <a:buFont typeface="Arial" panose="020B0604020202020204" pitchFamily="34" charset="0"/>
              <a:buNone/>
            </a:pPr>
            <a:r>
              <a:rPr lang="de-DE" dirty="0"/>
              <a:t>Zu den Wettbewerbern zählen unter anderem </a:t>
            </a:r>
            <a:r>
              <a:rPr lang="de-DE" b="0" i="0" dirty="0">
                <a:solidFill>
                  <a:srgbClr val="BDC1C6"/>
                </a:solidFill>
                <a:effectLst/>
                <a:latin typeface="Google Sans"/>
              </a:rPr>
              <a:t>Airbus und Thyssen-Krupp. Da der Markt allerdings so stark reguliert ist kann nicht einfach einen neuer Spieler zur Konkurrenz werden. </a:t>
            </a:r>
          </a:p>
          <a:p>
            <a:pPr algn="l">
              <a:buFont typeface="Arial" panose="020B0604020202020204" pitchFamily="34" charset="0"/>
              <a:buNone/>
            </a:pPr>
            <a:r>
              <a:rPr lang="de-DE" b="0" i="0" dirty="0">
                <a:solidFill>
                  <a:srgbClr val="BDC1C6"/>
                </a:solidFill>
                <a:effectLst/>
                <a:latin typeface="Google Sans"/>
              </a:rPr>
              <a:t>Anders sieht es auf den internationalen Märkten aus, da der transatlantische Wettbewerb zunehmend von Bedeutung gewinnt.</a:t>
            </a:r>
          </a:p>
          <a:p>
            <a:pPr algn="l">
              <a:buFont typeface="Arial" panose="020B0604020202020204" pitchFamily="34" charset="0"/>
              <a:buNone/>
            </a:pPr>
            <a:endParaRPr lang="de-DE" b="0" i="0" dirty="0">
              <a:solidFill>
                <a:srgbClr val="BDC1C6"/>
              </a:solidFill>
              <a:effectLst/>
              <a:latin typeface="Google Sans"/>
            </a:endParaRPr>
          </a:p>
          <a:p>
            <a:pPr algn="l">
              <a:buFont typeface="Arial" panose="020B0604020202020204" pitchFamily="34" charset="0"/>
              <a:buNone/>
            </a:pPr>
            <a:r>
              <a:rPr lang="de-DE" b="0" i="0" dirty="0">
                <a:solidFill>
                  <a:srgbClr val="BDC1C6"/>
                </a:solidFill>
                <a:effectLst/>
                <a:latin typeface="Google Sans"/>
              </a:rPr>
              <a:t>Risikostreuung in große Wirtschafträume: Europa, Amerika, Asien</a:t>
            </a:r>
          </a:p>
          <a:p>
            <a:pPr algn="l">
              <a:buFont typeface="Arial" panose="020B0604020202020204" pitchFamily="34" charset="0"/>
              <a:buNone/>
            </a:pPr>
            <a:endParaRPr lang="de-DE" b="0" i="0" dirty="0">
              <a:solidFill>
                <a:srgbClr val="BDC1C6"/>
              </a:solidFill>
              <a:effectLst/>
              <a:latin typeface="Google Sans"/>
            </a:endParaRPr>
          </a:p>
          <a:p>
            <a:pPr algn="l">
              <a:buFont typeface="Arial" panose="020B0604020202020204" pitchFamily="34" charset="0"/>
              <a:buNone/>
            </a:pPr>
            <a:r>
              <a:rPr lang="de-DE" b="0" i="0" dirty="0">
                <a:solidFill>
                  <a:srgbClr val="BDC1C6"/>
                </a:solidFill>
                <a:effectLst/>
                <a:latin typeface="Google Sans"/>
              </a:rPr>
              <a:t>Kriminalität und Terrorismus werden mit Prävention begegnet, z.B. Reiseverboten für Mitarbeiter</a:t>
            </a:r>
          </a:p>
          <a:p>
            <a:pPr algn="l">
              <a:buFont typeface="Arial" panose="020B0604020202020204" pitchFamily="34" charset="0"/>
              <a:buNone/>
            </a:pPr>
            <a:r>
              <a:rPr lang="de-DE" b="0" i="0" dirty="0">
                <a:solidFill>
                  <a:srgbClr val="BDC1C6"/>
                </a:solidFill>
                <a:effectLst/>
                <a:latin typeface="Google Sans"/>
              </a:rPr>
              <a:t>Cybervorfälle zwar nicht aufgeführt, aber im Jahresbericht schon eine hohe Bedeutung (Cloud Systeme, </a:t>
            </a:r>
            <a:r>
              <a:rPr lang="de-DE" b="0" i="0" dirty="0" err="1">
                <a:solidFill>
                  <a:srgbClr val="BDC1C6"/>
                </a:solidFill>
                <a:effectLst/>
                <a:latin typeface="Google Sans"/>
              </a:rPr>
              <a:t>lizenzen</a:t>
            </a:r>
            <a:r>
              <a:rPr lang="de-DE" b="0" i="0" dirty="0">
                <a:solidFill>
                  <a:srgbClr val="BDC1C6"/>
                </a:solidFill>
                <a:effectLst/>
                <a:latin typeface="Google Sans"/>
              </a:rPr>
              <a:t> bei anderen Unternehmen etc.)</a:t>
            </a:r>
          </a:p>
          <a:p>
            <a:pPr algn="l">
              <a:buFont typeface="Arial" panose="020B0604020202020204" pitchFamily="34" charset="0"/>
              <a:buNone/>
            </a:pPr>
            <a:r>
              <a:rPr lang="de-DE" b="0" i="0" dirty="0" err="1">
                <a:solidFill>
                  <a:srgbClr val="BDC1C6"/>
                </a:solidFill>
                <a:effectLst/>
                <a:latin typeface="Google Sans"/>
              </a:rPr>
              <a:t>Compliante</a:t>
            </a:r>
            <a:r>
              <a:rPr lang="de-DE" b="0" i="0" dirty="0">
                <a:solidFill>
                  <a:srgbClr val="BDC1C6"/>
                </a:solidFill>
                <a:effectLst/>
                <a:latin typeface="Google Sans"/>
              </a:rPr>
              <a:t> Verstöße</a:t>
            </a:r>
          </a:p>
          <a:p>
            <a:pPr algn="l">
              <a:buFont typeface="Arial" panose="020B0604020202020204" pitchFamily="34" charset="0"/>
              <a:buNone/>
            </a:pPr>
            <a:endParaRPr lang="de-DE" b="0" i="0" dirty="0">
              <a:solidFill>
                <a:srgbClr val="BDC1C6"/>
              </a:solidFill>
              <a:effectLst/>
              <a:latin typeface="Google Sans"/>
            </a:endParaRPr>
          </a:p>
          <a:p>
            <a:pPr algn="l">
              <a:buFont typeface="Arial" panose="020B0604020202020204" pitchFamily="34" charset="0"/>
              <a:buNone/>
            </a:pPr>
            <a:r>
              <a:rPr lang="de-DE" b="0" i="0" dirty="0">
                <a:solidFill>
                  <a:srgbClr val="BDC1C6"/>
                </a:solidFill>
                <a:effectLst/>
                <a:latin typeface="Google Sans"/>
              </a:rPr>
              <a:t>Spezifische Risiken: Bindung an langfristige Großprojekte ( Beispiel hier Puma)</a:t>
            </a:r>
          </a:p>
          <a:p>
            <a:pPr algn="l">
              <a:buFont typeface="Arial" panose="020B0604020202020204" pitchFamily="34" charset="0"/>
              <a:buNone/>
            </a:pPr>
            <a:r>
              <a:rPr lang="de-DE" dirty="0"/>
              <a:t>älter werdenden Belegschaft</a:t>
            </a:r>
            <a:r>
              <a:rPr lang="de-DE" b="0" i="0" dirty="0">
                <a:solidFill>
                  <a:srgbClr val="BDC1C6"/>
                </a:solidFill>
                <a:effectLst/>
                <a:latin typeface="Google Sans"/>
              </a:rPr>
              <a:t>: regelmäßige </a:t>
            </a:r>
            <a:r>
              <a:rPr lang="de-DE" b="0" i="0" dirty="0" err="1">
                <a:solidFill>
                  <a:srgbClr val="BDC1C6"/>
                </a:solidFill>
                <a:effectLst/>
                <a:latin typeface="Google Sans"/>
              </a:rPr>
              <a:t>Alterstrukturanalysen</a:t>
            </a:r>
            <a:r>
              <a:rPr lang="de-DE" b="0" i="0" dirty="0">
                <a:solidFill>
                  <a:srgbClr val="BDC1C6"/>
                </a:solidFill>
                <a:effectLst/>
                <a:latin typeface="Google Sans"/>
              </a:rPr>
              <a:t> : Wissen darf nicht verloren gehen</a:t>
            </a:r>
          </a:p>
        </p:txBody>
      </p:sp>
      <p:sp>
        <p:nvSpPr>
          <p:cNvPr id="4" name="Slide Number Placeholder 3"/>
          <p:cNvSpPr>
            <a:spLocks noGrp="1"/>
          </p:cNvSpPr>
          <p:nvPr>
            <p:ph type="sldNum" sz="quarter" idx="5"/>
          </p:nvPr>
        </p:nvSpPr>
        <p:spPr/>
        <p:txBody>
          <a:bodyPr/>
          <a:lstStyle/>
          <a:p>
            <a:fld id="{A4B1B59E-D5B0-4E80-9D86-EC6522F3FBF9}" type="slidenum">
              <a:rPr lang="de-DE" smtClean="0"/>
              <a:t>12</a:t>
            </a:fld>
            <a:endParaRPr lang="de-DE"/>
          </a:p>
        </p:txBody>
      </p:sp>
    </p:spTree>
    <p:extLst>
      <p:ext uri="{BB962C8B-B14F-4D97-AF65-F5344CB8AC3E}">
        <p14:creationId xmlns:p14="http://schemas.microsoft.com/office/powerpoint/2010/main" val="4033053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a:p>
            <a:r>
              <a:rPr lang="de-DE" dirty="0"/>
              <a:t>Risiko wird bewertet nach Eintrittswahrscheinlichkeit, Schadenswahrscheinlichkeit. Diese werden nach einer Formel zu einem Gesamtrisiko berechnet.</a:t>
            </a:r>
          </a:p>
          <a:p>
            <a:r>
              <a:rPr lang="de-DE" dirty="0"/>
              <a:t>Durch das 2022 beschlossene Sondervermögen von 100 Milliarden € ließen sich lang aufgeschobene Großprojekte realisieren, diese könnten kurzfristig allerdings auch zu kurzfristigem Personalmangel führen. Da</a:t>
            </a:r>
          </a:p>
          <a:p>
            <a:endParaRPr lang="de-DE" dirty="0"/>
          </a:p>
          <a:p>
            <a:endParaRPr lang="de-DE" dirty="0"/>
          </a:p>
          <a:p>
            <a:r>
              <a:rPr lang="de-DE" dirty="0"/>
              <a:t>Zur Vermeidung von Qualitätsrisiken werden darüber hinaus unter anderem Methoden wie Six Sigma, Lean Management oder Fehlermöglichkeits- und Einflussanalyse (FMEA) eingesetzt</a:t>
            </a:r>
          </a:p>
          <a:p>
            <a:endParaRPr lang="de-DE" dirty="0"/>
          </a:p>
          <a:p>
            <a:r>
              <a:rPr lang="de-DE" dirty="0"/>
              <a:t>Aus dem Umfang von Großprojekten, deren Langläufigkeit über mehrere Jahre und deren Komplexität könnten insbesondere in den Divisionen Vehicle Systems, Weapon and </a:t>
            </a:r>
            <a:r>
              <a:rPr lang="de-DE" dirty="0" err="1"/>
              <a:t>Ammunition</a:t>
            </a:r>
            <a:r>
              <a:rPr lang="de-DE" dirty="0"/>
              <a:t> sowie Electronic Solutions bei der Planung, Kalkulation, Ausführung und Abwicklung Risiken entstehen.</a:t>
            </a:r>
          </a:p>
          <a:p>
            <a:endParaRPr lang="de-DE" dirty="0"/>
          </a:p>
          <a:p>
            <a:r>
              <a:rPr lang="de-DE" dirty="0"/>
              <a:t>Mit der EU-Datenschutzgrundverordnung (DSGVO) wurden im Jahr 2018 auch umfangreiche Pflichten für den Datenschutz für Unternehmen in der EU wirksam. Verstöße gegen die DSGVO sind mit erheblichen Sanktionen belegt. Unter anderem können Bußgelder von bis zu 4% des weltweiten Konzernumsatzes verhängt werden. Um diesen Risiken zu begegnen, haben wir ein konzernweites Datenschutzmanagementsystem (DSMS) etabliert, das ein strukturiertes, sicheres und möglichst einheitliches Datenschutzniveau gewährleistet.</a:t>
            </a:r>
          </a:p>
        </p:txBody>
      </p:sp>
      <p:sp>
        <p:nvSpPr>
          <p:cNvPr id="4" name="Slide Number Placeholder 3"/>
          <p:cNvSpPr>
            <a:spLocks noGrp="1"/>
          </p:cNvSpPr>
          <p:nvPr>
            <p:ph type="sldNum" sz="quarter" idx="5"/>
          </p:nvPr>
        </p:nvSpPr>
        <p:spPr/>
        <p:txBody>
          <a:bodyPr/>
          <a:lstStyle/>
          <a:p>
            <a:fld id="{A4B1B59E-D5B0-4E80-9D86-EC6522F3FBF9}" type="slidenum">
              <a:rPr lang="de-DE" smtClean="0"/>
              <a:t>13</a:t>
            </a:fld>
            <a:endParaRPr lang="de-DE"/>
          </a:p>
        </p:txBody>
      </p:sp>
    </p:spTree>
    <p:extLst>
      <p:ext uri="{BB962C8B-B14F-4D97-AF65-F5344CB8AC3E}">
        <p14:creationId xmlns:p14="http://schemas.microsoft.com/office/powerpoint/2010/main" val="1517738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a:p>
            <a:r>
              <a:rPr lang="de-DE" dirty="0"/>
              <a:t>Risiko wird bewertet nach Eintrittswahrscheinlichkeit, Schadenswahrscheinlichkeit. Diese werden nach einer Formel zu einem Gesamtrisiko berechnet.</a:t>
            </a:r>
          </a:p>
          <a:p>
            <a:r>
              <a:rPr lang="de-DE" dirty="0"/>
              <a:t>Durch das 2022 beschlossene Sondervermögen von 100 Milliarden € ließen sich lang aufgeschobene Großprojekte realisieren, diese könnten kurzfristig allerdings auch zu kurzfristigem Personalmangel führen. Da</a:t>
            </a:r>
          </a:p>
        </p:txBody>
      </p:sp>
      <p:sp>
        <p:nvSpPr>
          <p:cNvPr id="4" name="Slide Number Placeholder 3"/>
          <p:cNvSpPr>
            <a:spLocks noGrp="1"/>
          </p:cNvSpPr>
          <p:nvPr>
            <p:ph type="sldNum" sz="quarter" idx="5"/>
          </p:nvPr>
        </p:nvSpPr>
        <p:spPr/>
        <p:txBody>
          <a:bodyPr/>
          <a:lstStyle/>
          <a:p>
            <a:fld id="{A4B1B59E-D5B0-4E80-9D86-EC6522F3FBF9}" type="slidenum">
              <a:rPr lang="de-DE" smtClean="0"/>
              <a:t>14</a:t>
            </a:fld>
            <a:endParaRPr lang="de-DE"/>
          </a:p>
        </p:txBody>
      </p:sp>
    </p:spTree>
    <p:extLst>
      <p:ext uri="{BB962C8B-B14F-4D97-AF65-F5344CB8AC3E}">
        <p14:creationId xmlns:p14="http://schemas.microsoft.com/office/powerpoint/2010/main" val="315168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15</a:t>
            </a:fld>
            <a:endParaRPr lang="de-DE"/>
          </a:p>
        </p:txBody>
      </p:sp>
    </p:spTree>
    <p:extLst>
      <p:ext uri="{BB962C8B-B14F-4D97-AF65-F5344CB8AC3E}">
        <p14:creationId xmlns:p14="http://schemas.microsoft.com/office/powerpoint/2010/main" val="2487019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16</a:t>
            </a:fld>
            <a:endParaRPr lang="de-DE"/>
          </a:p>
        </p:txBody>
      </p:sp>
    </p:spTree>
    <p:extLst>
      <p:ext uri="{BB962C8B-B14F-4D97-AF65-F5344CB8AC3E}">
        <p14:creationId xmlns:p14="http://schemas.microsoft.com/office/powerpoint/2010/main" val="298097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17</a:t>
            </a:fld>
            <a:endParaRPr lang="de-DE"/>
          </a:p>
        </p:txBody>
      </p:sp>
    </p:spTree>
    <p:extLst>
      <p:ext uri="{BB962C8B-B14F-4D97-AF65-F5344CB8AC3E}">
        <p14:creationId xmlns:p14="http://schemas.microsoft.com/office/powerpoint/2010/main" val="340335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2</a:t>
            </a:fld>
            <a:endParaRPr lang="de-DE"/>
          </a:p>
        </p:txBody>
      </p:sp>
    </p:spTree>
    <p:extLst>
      <p:ext uri="{BB962C8B-B14F-4D97-AF65-F5344CB8AC3E}">
        <p14:creationId xmlns:p14="http://schemas.microsoft.com/office/powerpoint/2010/main" val="101897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Nicolas</a:t>
            </a:r>
          </a:p>
        </p:txBody>
      </p:sp>
      <p:sp>
        <p:nvSpPr>
          <p:cNvPr id="4" name="Slide Number Placeholder 3"/>
          <p:cNvSpPr>
            <a:spLocks noGrp="1"/>
          </p:cNvSpPr>
          <p:nvPr>
            <p:ph type="sldNum" sz="quarter" idx="5"/>
          </p:nvPr>
        </p:nvSpPr>
        <p:spPr/>
        <p:txBody>
          <a:bodyPr/>
          <a:lstStyle/>
          <a:p>
            <a:fld id="{A4B1B59E-D5B0-4E80-9D86-EC6522F3FBF9}" type="slidenum">
              <a:rPr lang="de-DE" smtClean="0"/>
              <a:t>3</a:t>
            </a:fld>
            <a:endParaRPr lang="de-DE"/>
          </a:p>
        </p:txBody>
      </p:sp>
    </p:spTree>
    <p:extLst>
      <p:ext uri="{BB962C8B-B14F-4D97-AF65-F5344CB8AC3E}">
        <p14:creationId xmlns:p14="http://schemas.microsoft.com/office/powerpoint/2010/main" val="260169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p:txBody>
      </p:sp>
      <p:sp>
        <p:nvSpPr>
          <p:cNvPr id="4" name="Slide Number Placeholder 3"/>
          <p:cNvSpPr>
            <a:spLocks noGrp="1"/>
          </p:cNvSpPr>
          <p:nvPr>
            <p:ph type="sldNum" sz="quarter" idx="5"/>
          </p:nvPr>
        </p:nvSpPr>
        <p:spPr/>
        <p:txBody>
          <a:bodyPr/>
          <a:lstStyle/>
          <a:p>
            <a:fld id="{A4B1B59E-D5B0-4E80-9D86-EC6522F3FBF9}" type="slidenum">
              <a:rPr lang="de-DE" smtClean="0"/>
              <a:t>4</a:t>
            </a:fld>
            <a:endParaRPr lang="de-DE"/>
          </a:p>
        </p:txBody>
      </p:sp>
    </p:spTree>
    <p:extLst>
      <p:ext uri="{BB962C8B-B14F-4D97-AF65-F5344CB8AC3E}">
        <p14:creationId xmlns:p14="http://schemas.microsoft.com/office/powerpoint/2010/main" val="334018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Nicolas</a:t>
            </a:r>
          </a:p>
        </p:txBody>
      </p:sp>
      <p:sp>
        <p:nvSpPr>
          <p:cNvPr id="4" name="Slide Number Placeholder 3"/>
          <p:cNvSpPr>
            <a:spLocks noGrp="1"/>
          </p:cNvSpPr>
          <p:nvPr>
            <p:ph type="sldNum" sz="quarter" idx="5"/>
          </p:nvPr>
        </p:nvSpPr>
        <p:spPr/>
        <p:txBody>
          <a:bodyPr/>
          <a:lstStyle/>
          <a:p>
            <a:fld id="{A4B1B59E-D5B0-4E80-9D86-EC6522F3FBF9}" type="slidenum">
              <a:rPr lang="de-DE" smtClean="0"/>
              <a:t>5</a:t>
            </a:fld>
            <a:endParaRPr lang="de-DE"/>
          </a:p>
        </p:txBody>
      </p:sp>
    </p:spTree>
    <p:extLst>
      <p:ext uri="{BB962C8B-B14F-4D97-AF65-F5344CB8AC3E}">
        <p14:creationId xmlns:p14="http://schemas.microsoft.com/office/powerpoint/2010/main" val="2791525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 Eggers</a:t>
            </a:r>
          </a:p>
          <a:p>
            <a:r>
              <a:rPr lang="de-DE" dirty="0"/>
              <a:t>Um euch das Unternehmen noch einmal genauer Vorzustellen, zeige ich euch jetzt die 5 Grundpfeiler in die sich das Unternehmen aufteilt, sowie deren größten Abnehmer vor. </a:t>
            </a:r>
          </a:p>
          <a:p>
            <a:r>
              <a:rPr lang="de-DE" dirty="0"/>
              <a:t>Dazu ist zu sagen, dass es sich nur um das Rheinmetall Kerngeschäft handelt, wie ich euch gleich noch zeige, hat das Unternehmen noch unzählige </a:t>
            </a:r>
            <a:r>
              <a:rPr lang="de-DE" dirty="0" err="1"/>
              <a:t>Subunternhemen</a:t>
            </a:r>
            <a:r>
              <a:rPr lang="de-DE" dirty="0"/>
              <a:t> oder Anteile an anderen Aktiengesellschaften.</a:t>
            </a:r>
          </a:p>
        </p:txBody>
      </p:sp>
      <p:sp>
        <p:nvSpPr>
          <p:cNvPr id="4" name="Slide Number Placeholder 3"/>
          <p:cNvSpPr>
            <a:spLocks noGrp="1"/>
          </p:cNvSpPr>
          <p:nvPr>
            <p:ph type="sldNum" sz="quarter" idx="5"/>
          </p:nvPr>
        </p:nvSpPr>
        <p:spPr/>
        <p:txBody>
          <a:bodyPr/>
          <a:lstStyle/>
          <a:p>
            <a:fld id="{A4B1B59E-D5B0-4E80-9D86-EC6522F3FBF9}" type="slidenum">
              <a:rPr lang="de-DE" smtClean="0"/>
              <a:t>6</a:t>
            </a:fld>
            <a:endParaRPr lang="de-DE"/>
          </a:p>
        </p:txBody>
      </p:sp>
    </p:spTree>
    <p:extLst>
      <p:ext uri="{BB962C8B-B14F-4D97-AF65-F5344CB8AC3E}">
        <p14:creationId xmlns:p14="http://schemas.microsoft.com/office/powerpoint/2010/main" val="39485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 Eggers</a:t>
            </a:r>
          </a:p>
          <a:p>
            <a:r>
              <a:rPr lang="de-DE" dirty="0">
                <a:latin typeface="Times New Roman" panose="02020603050405020304" pitchFamily="18" charset="0"/>
                <a:cs typeface="Times New Roman" panose="02020603050405020304" pitchFamily="18" charset="0"/>
              </a:rPr>
              <a:t>Württembergische Metallwarenfabrik: </a:t>
            </a:r>
            <a:r>
              <a:rPr lang="de-DE" b="0" i="0" dirty="0">
                <a:solidFill>
                  <a:srgbClr val="BDC1C6"/>
                </a:solidFill>
                <a:effectLst/>
                <a:latin typeface="arial" panose="020B0604020202020204" pitchFamily="34" charset="0"/>
              </a:rPr>
              <a:t> Kaffeevollautomaten, Kochtöpfe und Bestecke</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BDC1C6"/>
                </a:solidFill>
                <a:effectLst/>
                <a:latin typeface="Google Sans"/>
              </a:rPr>
              <a:t>Zaugg Elektronik AG: </a:t>
            </a:r>
            <a:r>
              <a:rPr lang="de-DE" b="1" i="0" dirty="0">
                <a:solidFill>
                  <a:srgbClr val="BDC1C6"/>
                </a:solidFill>
                <a:effectLst/>
                <a:latin typeface="arial" panose="020B0604020202020204" pitchFamily="34" charset="0"/>
              </a:rPr>
              <a:t>renommierter Hersteller von Sicherheitszündsystemen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Pierburg: elektrische Klimakompressoren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Google Sans"/>
              </a:rPr>
              <a:t>I.L.E.E. AG Industrial Laser and Electronic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Google Sans"/>
              </a:rPr>
              <a:t>Rheinmetall Automotive: </a:t>
            </a:r>
            <a:r>
              <a:rPr lang="de-DE" b="0" i="0" dirty="0">
                <a:solidFill>
                  <a:srgbClr val="202122"/>
                </a:solidFill>
                <a:effectLst/>
                <a:latin typeface="Arial" panose="020B0604020202020204" pitchFamily="34" charset="0"/>
              </a:rPr>
              <a:t> 40 Fertigungsstandorten </a:t>
            </a:r>
            <a:r>
              <a:rPr lang="en-US" b="0" i="0" dirty="0">
                <a:solidFill>
                  <a:srgbClr val="BDC1C6"/>
                </a:solidFill>
                <a:effectLst/>
                <a:latin typeface="Google Sans"/>
              </a:rPr>
              <a:t>, 11.000 Mitarbeiter</a:t>
            </a:r>
          </a:p>
        </p:txBody>
      </p:sp>
      <p:sp>
        <p:nvSpPr>
          <p:cNvPr id="4" name="Slide Number Placeholder 3"/>
          <p:cNvSpPr>
            <a:spLocks noGrp="1"/>
          </p:cNvSpPr>
          <p:nvPr>
            <p:ph type="sldNum" sz="quarter" idx="5"/>
          </p:nvPr>
        </p:nvSpPr>
        <p:spPr/>
        <p:txBody>
          <a:bodyPr/>
          <a:lstStyle/>
          <a:p>
            <a:fld id="{A4B1B59E-D5B0-4E80-9D86-EC6522F3FBF9}" type="slidenum">
              <a:rPr lang="de-DE" smtClean="0"/>
              <a:t>7</a:t>
            </a:fld>
            <a:endParaRPr lang="de-DE"/>
          </a:p>
        </p:txBody>
      </p:sp>
    </p:spTree>
    <p:extLst>
      <p:ext uri="{BB962C8B-B14F-4D97-AF65-F5344CB8AC3E}">
        <p14:creationId xmlns:p14="http://schemas.microsoft.com/office/powerpoint/2010/main" val="188421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a:t>
            </a:r>
          </a:p>
          <a:p>
            <a:r>
              <a:rPr lang="de-DE" dirty="0"/>
              <a:t>13.04.1889: Gründung durch Joseph </a:t>
            </a:r>
            <a:r>
              <a:rPr lang="de-DE" dirty="0" err="1"/>
              <a:t>Massenez</a:t>
            </a:r>
            <a:r>
              <a:rPr lang="de-DE" dirty="0"/>
              <a:t>, damaliges Ziel: dem deutschen Reich Munition liefern</a:t>
            </a:r>
          </a:p>
          <a:p>
            <a:r>
              <a:rPr lang="de-DE" dirty="0"/>
              <a:t>1919: Nach der Niederlage des deutschen Reichs, wurde Rheinmetall für die Produktion von Lokomotiven, Dampfpflügen und Büromaschinen umfunktioniert</a:t>
            </a:r>
          </a:p>
          <a:p>
            <a:r>
              <a:rPr lang="de-DE" dirty="0"/>
              <a:t>1921: Wiederaufnahme Militärischer Produktion und Kapitalerhöhung durch das deutsche Reich</a:t>
            </a:r>
          </a:p>
          <a:p>
            <a:r>
              <a:rPr lang="de-DE" dirty="0"/>
              <a:t>1925: Mehrheitsübernahme durch das deutsche Reich</a:t>
            </a:r>
          </a:p>
          <a:p>
            <a:r>
              <a:rPr lang="de-DE" dirty="0"/>
              <a:t>1933: Lokomotivbau Unternehmen in Berlin wird aufgekauft und zur Rüstungsproduktion umfunktioniert</a:t>
            </a:r>
          </a:p>
          <a:p>
            <a:r>
              <a:rPr lang="de-DE" dirty="0"/>
              <a:t>1936: Fusion mit Borsig, Borsig wurde bereits 1837 gegründet und stellte Primär Dampflokomotiven her</a:t>
            </a:r>
          </a:p>
          <a:p>
            <a:r>
              <a:rPr lang="de-DE" dirty="0"/>
              <a:t>1940-45: praktisch direkte Kontrolle durch das Reich über den sogenannten „Beauftragten für den Vierjahresplan“</a:t>
            </a:r>
          </a:p>
          <a:p>
            <a:r>
              <a:rPr lang="de-DE" dirty="0"/>
              <a:t>Letzten Kriegsjahren wurde die Produktion dann in die Gebiete des heutigen Polens und der DRR verlegt</a:t>
            </a:r>
          </a:p>
          <a:p>
            <a:r>
              <a:rPr lang="de-DE" dirty="0"/>
              <a:t>1945-50: Baumaschinenherstellung, Kräne etc. im Zivilbereich, allerdings ohne größeren Erfolg</a:t>
            </a:r>
          </a:p>
          <a:p>
            <a:r>
              <a:rPr lang="de-DE" dirty="0"/>
              <a:t>1956: Verkauf der Borsig AG an die Salzgitter AG, sodass das Unternehmen in die „Rheinmetall Berlin AG“ umbenannt wurde</a:t>
            </a:r>
          </a:p>
          <a:p>
            <a:r>
              <a:rPr lang="de-DE" b="0" i="0" dirty="0">
                <a:solidFill>
                  <a:srgbClr val="00406E"/>
                </a:solidFill>
                <a:effectLst/>
                <a:latin typeface="DINPro"/>
              </a:rPr>
              <a:t>Aufnahme der wehrtechnischen Produktion bei Rheinmetall in Düsseldorf; erstes Produkt: MG 42</a:t>
            </a:r>
          </a:p>
          <a:p>
            <a:r>
              <a:rPr lang="de-DE" b="0" i="0" dirty="0">
                <a:solidFill>
                  <a:srgbClr val="00406E"/>
                </a:solidFill>
                <a:effectLst/>
                <a:latin typeface="DINPro"/>
              </a:rPr>
              <a:t>1958: Erste Diversifikation in die Bereiche Maschinenbau und Elektronik.</a:t>
            </a:r>
          </a:p>
          <a:p>
            <a:r>
              <a:rPr lang="de-DE" b="0" i="0" dirty="0">
                <a:solidFill>
                  <a:srgbClr val="00406E"/>
                </a:solidFill>
                <a:effectLst/>
                <a:latin typeface="DINPro"/>
              </a:rPr>
              <a:t>1979: Auslieferung des ersten Kampfpanzers Leopard 2</a:t>
            </a:r>
          </a:p>
          <a:p>
            <a:r>
              <a:rPr lang="de-DE" b="0" i="0" dirty="0">
                <a:solidFill>
                  <a:srgbClr val="00406E"/>
                </a:solidFill>
                <a:effectLst/>
                <a:latin typeface="DINPro"/>
              </a:rPr>
              <a:t>1980:Erwerb der  </a:t>
            </a:r>
            <a:r>
              <a:rPr lang="de-DE" b="0" i="0" dirty="0">
                <a:solidFill>
                  <a:srgbClr val="BDC1C6"/>
                </a:solidFill>
                <a:effectLst/>
                <a:latin typeface="arial" panose="020B0604020202020204" pitchFamily="34" charset="0"/>
              </a:rPr>
              <a:t>Württembergische Metallwarenfabrik: Bestecke, Kochtöpfe Elektrogeräte (ziviler Bereich)</a:t>
            </a:r>
          </a:p>
          <a:p>
            <a:r>
              <a:rPr lang="de-DE" b="0" i="0" dirty="0">
                <a:solidFill>
                  <a:srgbClr val="BDC1C6"/>
                </a:solidFill>
                <a:effectLst/>
                <a:latin typeface="arial" panose="020B0604020202020204" pitchFamily="34" charset="0"/>
              </a:rPr>
              <a:t>1986:Erweiterung im Bereich der Automobiltechnik mit dem </a:t>
            </a:r>
            <a:r>
              <a:rPr lang="de-DE" b="0" i="0" dirty="0">
                <a:solidFill>
                  <a:srgbClr val="00406E"/>
                </a:solidFill>
                <a:effectLst/>
                <a:latin typeface="DINPro"/>
              </a:rPr>
              <a:t>Erwerb des Vergaserherstellers Pierburg GmbH</a:t>
            </a:r>
            <a:endParaRPr lang="de-DE" b="0" i="0" dirty="0">
              <a:solidFill>
                <a:srgbClr val="BDC1C6"/>
              </a:solidFill>
              <a:effectLst/>
              <a:latin typeface="arial" panose="020B0604020202020204" pitchFamily="34" charset="0"/>
            </a:endParaRPr>
          </a:p>
          <a:p>
            <a:r>
              <a:rPr lang="de-DE" b="0" i="0" dirty="0">
                <a:solidFill>
                  <a:srgbClr val="BDC1C6"/>
                </a:solidFill>
                <a:effectLst/>
                <a:latin typeface="arial" panose="020B0604020202020204" pitchFamily="34" charset="0"/>
              </a:rPr>
              <a:t>1993:</a:t>
            </a:r>
            <a:r>
              <a:rPr lang="de-DE" b="0" i="0" dirty="0">
                <a:solidFill>
                  <a:srgbClr val="00406E"/>
                </a:solidFill>
                <a:effectLst/>
                <a:latin typeface="DINPro"/>
              </a:rPr>
              <a:t>Erwerb der Mauser Waldeck AG, Aufbau des vierten Unternehmensbereiches Bürosysteme.</a:t>
            </a:r>
            <a:r>
              <a:rPr lang="de-DE" b="0" i="0" dirty="0">
                <a:solidFill>
                  <a:srgbClr val="BDC1C6"/>
                </a:solidFill>
                <a:effectLst/>
                <a:latin typeface="arial" panose="020B0604020202020204" pitchFamily="34" charset="0"/>
              </a:rPr>
              <a:t> Des Weiteren eine Ausweitung im Automobilbereich und der Sicherheitstechnik</a:t>
            </a:r>
          </a:p>
          <a:p>
            <a:r>
              <a:rPr lang="de-DE" b="0" i="0" dirty="0">
                <a:solidFill>
                  <a:srgbClr val="00406E"/>
                </a:solidFill>
                <a:effectLst/>
                <a:latin typeface="DINPro"/>
              </a:rPr>
              <a:t>2006: Anlässlich der Feierlichkeiten zum 50. Gründungstag des Deutschen Heeres wird der</a:t>
            </a:r>
            <a:br>
              <a:rPr lang="de-DE" dirty="0"/>
            </a:br>
            <a:r>
              <a:rPr lang="de-DE" b="0" i="0" dirty="0">
                <a:solidFill>
                  <a:srgbClr val="00406E"/>
                </a:solidFill>
                <a:effectLst/>
                <a:latin typeface="DINPro"/>
              </a:rPr>
              <a:t>Prototyp des neuen Schützenpanzers Puma erstmals der Öffentlichkeit vorgestellt</a:t>
            </a:r>
          </a:p>
          <a:p>
            <a:r>
              <a:rPr lang="de-DE" b="0" i="0" dirty="0">
                <a:solidFill>
                  <a:srgbClr val="00406E"/>
                </a:solidFill>
                <a:effectLst/>
                <a:latin typeface="DINPro"/>
              </a:rPr>
              <a:t>2012: Pierburg gründet in China ein </a:t>
            </a:r>
            <a:r>
              <a:rPr lang="de-DE" b="0" i="0" dirty="0" err="1">
                <a:solidFill>
                  <a:srgbClr val="00406E"/>
                </a:solidFill>
                <a:effectLst/>
                <a:latin typeface="DINPro"/>
              </a:rPr>
              <a:t>joint</a:t>
            </a:r>
            <a:r>
              <a:rPr lang="de-DE" b="0" i="0" dirty="0">
                <a:solidFill>
                  <a:srgbClr val="00406E"/>
                </a:solidFill>
                <a:effectLst/>
                <a:latin typeface="DINPro"/>
              </a:rPr>
              <a:t> Venture zur Produktion von Ölpumpen</a:t>
            </a:r>
          </a:p>
          <a:p>
            <a:r>
              <a:rPr lang="de-DE" b="0" i="0" dirty="0">
                <a:solidFill>
                  <a:srgbClr val="00406E"/>
                </a:solidFill>
                <a:effectLst/>
                <a:latin typeface="DINPro"/>
              </a:rPr>
              <a:t>2021: Änderung der Führungsstruktur in die 5 zuvor genannten Divisionen</a:t>
            </a:r>
            <a:br>
              <a:rPr lang="de-DE" dirty="0"/>
            </a:br>
            <a:r>
              <a:rPr lang="de-DE" b="0" i="0" dirty="0">
                <a:solidFill>
                  <a:srgbClr val="00406E"/>
                </a:solidFill>
                <a:effectLst/>
                <a:latin typeface="DINPro"/>
              </a:rPr>
              <a:t>- Weapon &amp; </a:t>
            </a:r>
            <a:r>
              <a:rPr lang="de-DE" b="0" i="0" dirty="0" err="1">
                <a:solidFill>
                  <a:srgbClr val="00406E"/>
                </a:solidFill>
                <a:effectLst/>
                <a:latin typeface="DINPro"/>
              </a:rPr>
              <a:t>Ammunition</a:t>
            </a:r>
            <a:br>
              <a:rPr lang="de-DE" dirty="0"/>
            </a:br>
            <a:r>
              <a:rPr lang="de-DE" b="0" i="0" dirty="0">
                <a:solidFill>
                  <a:srgbClr val="00406E"/>
                </a:solidFill>
                <a:effectLst/>
                <a:latin typeface="DINPro"/>
              </a:rPr>
              <a:t>- Electronic Solutions</a:t>
            </a:r>
            <a:br>
              <a:rPr lang="de-DE" dirty="0"/>
            </a:br>
            <a:r>
              <a:rPr lang="de-DE" b="0" i="0" dirty="0">
                <a:solidFill>
                  <a:srgbClr val="00406E"/>
                </a:solidFill>
                <a:effectLst/>
                <a:latin typeface="DINPro"/>
              </a:rPr>
              <a:t>- Vehicle Systems</a:t>
            </a:r>
            <a:br>
              <a:rPr lang="de-DE" dirty="0"/>
            </a:br>
            <a:r>
              <a:rPr lang="de-DE" b="0" i="0" dirty="0">
                <a:solidFill>
                  <a:srgbClr val="00406E"/>
                </a:solidFill>
                <a:effectLst/>
                <a:latin typeface="DINPro"/>
              </a:rPr>
              <a:t>- Sensors &amp; </a:t>
            </a:r>
            <a:r>
              <a:rPr lang="de-DE" b="0" i="0" dirty="0" err="1">
                <a:solidFill>
                  <a:srgbClr val="00406E"/>
                </a:solidFill>
                <a:effectLst/>
                <a:latin typeface="DINPro"/>
              </a:rPr>
              <a:t>Actuators</a:t>
            </a:r>
            <a:r>
              <a:rPr lang="de-DE" b="0" i="0" dirty="0">
                <a:solidFill>
                  <a:srgbClr val="00406E"/>
                </a:solidFill>
                <a:effectLst/>
                <a:latin typeface="DINPro"/>
              </a:rPr>
              <a:t> </a:t>
            </a:r>
            <a:br>
              <a:rPr lang="de-DE" dirty="0"/>
            </a:br>
            <a:r>
              <a:rPr lang="de-DE" b="0" i="0" dirty="0">
                <a:solidFill>
                  <a:srgbClr val="00406E"/>
                </a:solidFill>
                <a:effectLst/>
                <a:latin typeface="DINPro"/>
              </a:rPr>
              <a:t>- Materials &amp; Trade</a:t>
            </a:r>
            <a:endParaRPr lang="de-DE" dirty="0"/>
          </a:p>
        </p:txBody>
      </p:sp>
      <p:sp>
        <p:nvSpPr>
          <p:cNvPr id="4" name="Slide Number Placeholder 3"/>
          <p:cNvSpPr>
            <a:spLocks noGrp="1"/>
          </p:cNvSpPr>
          <p:nvPr>
            <p:ph type="sldNum" sz="quarter" idx="5"/>
          </p:nvPr>
        </p:nvSpPr>
        <p:spPr/>
        <p:txBody>
          <a:bodyPr/>
          <a:lstStyle/>
          <a:p>
            <a:fld id="{A4B1B59E-D5B0-4E80-9D86-EC6522F3FBF9}" type="slidenum">
              <a:rPr lang="de-DE" smtClean="0"/>
              <a:t>8</a:t>
            </a:fld>
            <a:endParaRPr lang="de-DE"/>
          </a:p>
        </p:txBody>
      </p:sp>
    </p:spTree>
    <p:extLst>
      <p:ext uri="{BB962C8B-B14F-4D97-AF65-F5344CB8AC3E}">
        <p14:creationId xmlns:p14="http://schemas.microsoft.com/office/powerpoint/2010/main" val="16626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a:p>
            <a:r>
              <a:rPr lang="de-DE" dirty="0"/>
              <a:t>ISO 9001 bzw. IATF 16949 und AQAP bzw. EN 9100</a:t>
            </a:r>
          </a:p>
        </p:txBody>
      </p:sp>
      <p:sp>
        <p:nvSpPr>
          <p:cNvPr id="4" name="Slide Number Placeholder 3"/>
          <p:cNvSpPr>
            <a:spLocks noGrp="1"/>
          </p:cNvSpPr>
          <p:nvPr>
            <p:ph type="sldNum" sz="quarter" idx="5"/>
          </p:nvPr>
        </p:nvSpPr>
        <p:spPr/>
        <p:txBody>
          <a:bodyPr/>
          <a:lstStyle/>
          <a:p>
            <a:fld id="{A4B1B59E-D5B0-4E80-9D86-EC6522F3FBF9}" type="slidenum">
              <a:rPr lang="de-DE" smtClean="0"/>
              <a:t>9</a:t>
            </a:fld>
            <a:endParaRPr lang="de-DE"/>
          </a:p>
        </p:txBody>
      </p:sp>
    </p:spTree>
    <p:extLst>
      <p:ext uri="{BB962C8B-B14F-4D97-AF65-F5344CB8AC3E}">
        <p14:creationId xmlns:p14="http://schemas.microsoft.com/office/powerpoint/2010/main" val="375591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7FE7-E5B4-48C5-4F8B-9D1B50EB24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B6B45E7D-DDC6-28A8-9213-9B6CEF6D9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9154A575-C171-E0AF-474A-E42425FCB162}"/>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C8E5C7F2-9831-965E-2BE0-6095D6375E3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BBB7A85-300B-BEA3-A866-C1D60237821C}"/>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178053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DAFD-1A55-C79C-A9A2-87AB24C6A107}"/>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A1369DC-E78D-C904-1B44-33FB6EF75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FE74A6A-520E-9C8D-1597-DC8521356B1E}"/>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04368908-589F-68A7-A962-D860A986CF2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7E9B0A2-BE11-270D-B5C6-81877529F602}"/>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68836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DA779A-69F4-BFD1-D337-E28FD3BDAD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53C24B6-2483-B7CE-7C85-BCFB49A2E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C344ED-E11F-6E1E-0275-F320E599C534}"/>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74E2D82C-C35B-951F-1189-FF8CE32E919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063E080-31F7-B86D-F308-D6E77D5DC927}"/>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110592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5D48-EBD0-35B6-1EC7-C9BD126E53C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2F50E29-B8C0-EC56-5394-8CF0658A3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80034B5-E16D-B668-07ED-C1DCCBDB55B9}"/>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91F33A5F-8257-9A90-2E90-EF7722D97D1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034A461-BD9B-C54F-1A93-2223582AA43A}"/>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156484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442B-3FAB-8FC4-016F-C9E8E1C4D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6F2B013F-166A-9C71-ACBC-5A5D49965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B2ED0E-0B08-5AA5-66E6-DD0799E183A8}"/>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90D4B730-A824-9E0D-48E2-0A9631A691F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1F74275-1361-04B3-2A6A-4A6CE378B450}"/>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202467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960E-23B2-B90D-187C-12D42DE32F0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41F6AD07-9D7F-0012-C811-01C2F6206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6C39067-3AAA-B8F1-BF16-62B2A41808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04E2BC9-40FE-42E7-C8E1-8A94CDE5CA3C}"/>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6" name="Footer Placeholder 5">
            <a:extLst>
              <a:ext uri="{FF2B5EF4-FFF2-40B4-BE49-F238E27FC236}">
                <a16:creationId xmlns:a16="http://schemas.microsoft.com/office/drawing/2014/main" id="{B4D2D04D-0099-6C0C-1183-DCFC180629FF}"/>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F7F6E058-D2C1-48FA-E7B7-0782094B8DF3}"/>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237722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2A1A-18F3-CB7E-FC3D-0022C10787E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B6C3FD30-9273-0B25-5D73-A7A1E9378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E41C3-8DE7-9ACC-AF72-EC23B93B3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E9DED26C-7CA5-3240-8D92-329793DC9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261FA-9710-4CEA-AEAA-7B2D825089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1410014E-8FC9-F4EC-A263-54D704EE24A9}"/>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8" name="Footer Placeholder 7">
            <a:extLst>
              <a:ext uri="{FF2B5EF4-FFF2-40B4-BE49-F238E27FC236}">
                <a16:creationId xmlns:a16="http://schemas.microsoft.com/office/drawing/2014/main" id="{25EF5C7D-B16F-5560-89B7-6FF5EAF9DA72}"/>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013A7CD9-0A45-CF58-2B8E-ED52F71E24F4}"/>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93726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FD23-267D-EA44-76D1-DE696E4D913E}"/>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03AB2204-B0A2-206B-461C-B0FC4D5A6FCF}"/>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4" name="Footer Placeholder 3">
            <a:extLst>
              <a:ext uri="{FF2B5EF4-FFF2-40B4-BE49-F238E27FC236}">
                <a16:creationId xmlns:a16="http://schemas.microsoft.com/office/drawing/2014/main" id="{62E1163D-C165-0C8E-E38B-E55C4B01DCE5}"/>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06B6FA78-807B-6EA4-6D7B-9F24E8D212F1}"/>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87296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88045-56B8-0363-3310-1C6FA6491963}"/>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3" name="Footer Placeholder 2">
            <a:extLst>
              <a:ext uri="{FF2B5EF4-FFF2-40B4-BE49-F238E27FC236}">
                <a16:creationId xmlns:a16="http://schemas.microsoft.com/office/drawing/2014/main" id="{8366FFC1-C489-D12C-0564-EB96D370875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E23BEDD0-2A50-6533-645A-3C91B7F0E79F}"/>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18685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8052-24A1-935D-164E-6F9E7F62B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54D7DD5-C2FB-DC40-91C6-A2AE24F37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F9BFFD89-2D9E-55B2-DBAA-4B1ABE2A9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00FA8-8662-973D-02B5-D43A8FD5504F}"/>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6" name="Footer Placeholder 5">
            <a:extLst>
              <a:ext uri="{FF2B5EF4-FFF2-40B4-BE49-F238E27FC236}">
                <a16:creationId xmlns:a16="http://schemas.microsoft.com/office/drawing/2014/main" id="{9F9F013E-C09B-ABDB-E29C-8375FBDB3781}"/>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B6CCC85-9556-48C9-3A75-2C9ABA7EF7B1}"/>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64290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27FD-AD9E-B849-1889-A51E653B7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B174E54F-90EB-80AB-1EC4-81B38FC23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8CCBC1B3-5BE2-BA37-5428-327FB0B3A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CC6CB-C00C-597F-1536-9D1199F4F2FE}"/>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6" name="Footer Placeholder 5">
            <a:extLst>
              <a:ext uri="{FF2B5EF4-FFF2-40B4-BE49-F238E27FC236}">
                <a16:creationId xmlns:a16="http://schemas.microsoft.com/office/drawing/2014/main" id="{53442106-9B1D-6F27-068C-CA96ED0E88DC}"/>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C2AAA72C-EF05-89D5-988E-01296FB5AFF9}"/>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1836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D054A-46B1-8FAE-D314-A53D507D9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38BCE82E-47BF-ABA2-C3FD-7036FA1C1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1A0FBB7-1226-DC04-5CEE-9AE504831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336B7C02-8962-958E-D389-BA247C3C9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97D3C33D-65D0-95A7-FC02-4AD481276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5987F-1A7D-401B-B337-9A88839E11F5}" type="slidenum">
              <a:rPr lang="de-DE" smtClean="0"/>
              <a:t>‹Nr.›</a:t>
            </a:fld>
            <a:endParaRPr lang="de-DE"/>
          </a:p>
        </p:txBody>
      </p:sp>
    </p:spTree>
    <p:extLst>
      <p:ext uri="{BB962C8B-B14F-4D97-AF65-F5344CB8AC3E}">
        <p14:creationId xmlns:p14="http://schemas.microsoft.com/office/powerpoint/2010/main" val="57519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pn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sv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DF47-820B-6056-BEAC-24594E092356}"/>
              </a:ext>
            </a:extLst>
          </p:cNvPr>
          <p:cNvSpPr>
            <a:spLocks noGrp="1"/>
          </p:cNvSpPr>
          <p:nvPr>
            <p:ph type="ctrTitle"/>
          </p:nvPr>
        </p:nvSpPr>
        <p:spPr>
          <a:xfrm>
            <a:off x="1523999" y="536736"/>
            <a:ext cx="9144000" cy="1307475"/>
          </a:xfrm>
        </p:spPr>
        <p:txBody>
          <a:bodyPr>
            <a:normAutofit/>
          </a:bodyPr>
          <a:lstStyle/>
          <a:p>
            <a:pPr>
              <a:lnSpc>
                <a:spcPct val="100000"/>
              </a:lnSpc>
              <a:spcAft>
                <a:spcPts val="600"/>
              </a:spcAft>
            </a:pPr>
            <a:r>
              <a:rPr lang="de-DE" sz="3600" b="1" dirty="0">
                <a:effectLst/>
                <a:latin typeface="Times New Roman" panose="02020603050405020304" pitchFamily="18" charset="0"/>
                <a:ea typeface="Times New Roman" panose="02020603050405020304" pitchFamily="18" charset="0"/>
                <a:cs typeface="Times New Roman" panose="02020603050405020304" pitchFamily="18" charset="0"/>
              </a:rPr>
              <a:t>Risikomanagement</a:t>
            </a:r>
            <a:br>
              <a:rPr lang="de-DE" sz="3600" dirty="0">
                <a:effectLst/>
                <a:latin typeface="Arial" panose="020B0604020202020204" pitchFamily="34" charset="0"/>
                <a:ea typeface="Times New Roman" panose="02020603050405020304" pitchFamily="18" charset="0"/>
                <a:cs typeface="Times New Roman" panose="02020603050405020304" pitchFamily="18" charset="0"/>
              </a:rPr>
            </a:br>
            <a:r>
              <a:rPr lang="de-DE" sz="3600" b="1" dirty="0">
                <a:effectLst/>
                <a:latin typeface="Times New Roman" panose="02020603050405020304" pitchFamily="18" charset="0"/>
                <a:ea typeface="Times New Roman" panose="02020603050405020304" pitchFamily="18" charset="0"/>
                <a:cs typeface="Times New Roman" panose="02020603050405020304" pitchFamily="18" charset="0"/>
              </a:rPr>
              <a:t>&amp; Corporate Governance</a:t>
            </a:r>
            <a:endParaRPr lang="de-DE" sz="3600" dirty="0"/>
          </a:p>
        </p:txBody>
      </p:sp>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a:t>
            </a:fld>
            <a:endParaRPr lang="de-DE" sz="900" dirty="0"/>
          </a:p>
        </p:txBody>
      </p:sp>
      <p:sp>
        <p:nvSpPr>
          <p:cNvPr id="10" name="TextBox 9">
            <a:extLst>
              <a:ext uri="{FF2B5EF4-FFF2-40B4-BE49-F238E27FC236}">
                <a16:creationId xmlns:a16="http://schemas.microsoft.com/office/drawing/2014/main" id="{8BD0088C-DD72-6B26-D771-8A298236B640}"/>
              </a:ext>
            </a:extLst>
          </p:cNvPr>
          <p:cNvSpPr txBox="1"/>
          <p:nvPr/>
        </p:nvSpPr>
        <p:spPr>
          <a:xfrm>
            <a:off x="3048525" y="3462922"/>
            <a:ext cx="6094948" cy="290401"/>
          </a:xfrm>
          <a:prstGeom prst="rect">
            <a:avLst/>
          </a:prstGeom>
          <a:noFill/>
        </p:spPr>
        <p:txBody>
          <a:bodyPr wrap="square">
            <a:spAutoFit/>
          </a:bodyPr>
          <a:lstStyle/>
          <a:p>
            <a:pPr algn="ctr">
              <a:lnSpc>
                <a:spcPts val="1500"/>
              </a:lnSpc>
              <a:spcAft>
                <a:spcPts val="600"/>
              </a:spcAft>
            </a:pPr>
            <a:r>
              <a:rPr lang="de-DE" sz="1800" b="1" dirty="0">
                <a:effectLst/>
                <a:latin typeface="Times New Roman" panose="02020603050405020304" pitchFamily="18" charset="0"/>
                <a:ea typeface="Times New Roman" panose="02020603050405020304" pitchFamily="18" charset="0"/>
                <a:cs typeface="Times New Roman" panose="02020603050405020304" pitchFamily="18" charset="0"/>
              </a:rPr>
              <a:t>Master WiSe 2023/24</a:t>
            </a:r>
            <a:endParaRPr lang="de-D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A3471D28-1046-CACC-4ADC-BCECF4E1F41C}"/>
              </a:ext>
            </a:extLst>
          </p:cNvPr>
          <p:cNvGraphicFramePr>
            <a:graphicFrameLocks noGrp="1"/>
          </p:cNvGraphicFramePr>
          <p:nvPr>
            <p:extLst>
              <p:ext uri="{D42A27DB-BD31-4B8C-83A1-F6EECF244321}">
                <p14:modId xmlns:p14="http://schemas.microsoft.com/office/powerpoint/2010/main" val="1556640879"/>
              </p:ext>
            </p:extLst>
          </p:nvPr>
        </p:nvGraphicFramePr>
        <p:xfrm>
          <a:off x="4042879" y="4077872"/>
          <a:ext cx="4802596" cy="2451735"/>
        </p:xfrm>
        <a:graphic>
          <a:graphicData uri="http://schemas.openxmlformats.org/drawingml/2006/table">
            <a:tbl>
              <a:tblPr firstRow="1" firstCol="1" bandRow="1">
                <a:tableStyleId>{2D5ABB26-0587-4C30-8999-92F81FD0307C}</a:tableStyleId>
              </a:tblPr>
              <a:tblGrid>
                <a:gridCol w="2572353">
                  <a:extLst>
                    <a:ext uri="{9D8B030D-6E8A-4147-A177-3AD203B41FA5}">
                      <a16:colId xmlns:a16="http://schemas.microsoft.com/office/drawing/2014/main" val="2652220183"/>
                    </a:ext>
                  </a:extLst>
                </a:gridCol>
                <a:gridCol w="2230243">
                  <a:extLst>
                    <a:ext uri="{9D8B030D-6E8A-4147-A177-3AD203B41FA5}">
                      <a16:colId xmlns:a16="http://schemas.microsoft.com/office/drawing/2014/main" val="2954012396"/>
                    </a:ext>
                  </a:extLst>
                </a:gridCol>
              </a:tblGrid>
              <a:tr h="1445895">
                <a:tc>
                  <a:txBody>
                    <a:bodyPr/>
                    <a:lstStyle/>
                    <a:p>
                      <a:pPr algn="just">
                        <a:lnSpc>
                          <a:spcPts val="1500"/>
                        </a:lnSpc>
                        <a:spcAft>
                          <a:spcPts val="600"/>
                        </a:spcAft>
                      </a:pPr>
                      <a:r>
                        <a:rPr lang="de-DE" sz="1400" dirty="0">
                          <a:effectLst/>
                          <a:latin typeface="Times New Roman" panose="02020603050405020304" pitchFamily="18" charset="0"/>
                          <a:cs typeface="Times New Roman" panose="02020603050405020304" pitchFamily="18" charset="0"/>
                        </a:rPr>
                        <a:t>vorgelegt</a:t>
                      </a:r>
                      <a:r>
                        <a:rPr lang="de-DE" sz="1400" spc="20" dirty="0">
                          <a:effectLst/>
                          <a:latin typeface="Times New Roman" panose="02020603050405020304" pitchFamily="18" charset="0"/>
                          <a:cs typeface="Times New Roman" panose="02020603050405020304" pitchFamily="18" charset="0"/>
                        </a:rPr>
                        <a:t> </a:t>
                      </a:r>
                      <a:r>
                        <a:rPr lang="de-DE" sz="1400" dirty="0">
                          <a:effectLst/>
                          <a:latin typeface="Times New Roman" panose="02020603050405020304" pitchFamily="18" charset="0"/>
                          <a:cs typeface="Times New Roman" panose="02020603050405020304" pitchFamily="18" charset="0"/>
                        </a:rPr>
                        <a:t>von:</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Linus Langenkamp</a:t>
                      </a:r>
                    </a:p>
                    <a:p>
                      <a:pPr algn="l">
                        <a:lnSpc>
                          <a:spcPts val="1500"/>
                        </a:lnSpc>
                        <a:spcAft>
                          <a:spcPts val="600"/>
                        </a:spcAft>
                      </a:pPr>
                      <a:r>
                        <a:rPr lang="de-DE" sz="1400" dirty="0">
                          <a:effectLst/>
                          <a:latin typeface="Times New Roman" panose="02020603050405020304" pitchFamily="18" charset="0"/>
                          <a:ea typeface="Times New Roman" panose="02020603050405020304" pitchFamily="18" charset="0"/>
                          <a:cs typeface="Times New Roman" panose="02020603050405020304" pitchFamily="18" charset="0"/>
                        </a:rPr>
                        <a:t>Jolan Eggers</a:t>
                      </a:r>
                    </a:p>
                    <a:p>
                      <a:pPr algn="l">
                        <a:lnSpc>
                          <a:spcPts val="1500"/>
                        </a:lnSpc>
                        <a:spcAft>
                          <a:spcPts val="600"/>
                        </a:spcAft>
                      </a:pPr>
                      <a:r>
                        <a:rPr lang="de-DE" sz="1400" dirty="0">
                          <a:effectLst/>
                          <a:latin typeface="Times New Roman" panose="02020603050405020304" pitchFamily="18" charset="0"/>
                          <a:ea typeface="Times New Roman" panose="02020603050405020304" pitchFamily="18" charset="0"/>
                          <a:cs typeface="Times New Roman" panose="02020603050405020304" pitchFamily="18" charset="0"/>
                        </a:rPr>
                        <a:t>Nicolas Schneider </a:t>
                      </a:r>
                    </a:p>
                    <a:p>
                      <a:pPr algn="l">
                        <a:lnSpc>
                          <a:spcPts val="1500"/>
                        </a:lnSpc>
                        <a:spcAft>
                          <a:spcPts val="600"/>
                        </a:spcAft>
                      </a:pPr>
                      <a:r>
                        <a:rPr lang="de-DE" sz="1400" dirty="0">
                          <a:effectLst/>
                          <a:latin typeface="Times New Roman" panose="02020603050405020304" pitchFamily="18" charset="0"/>
                          <a:ea typeface="Times New Roman" panose="02020603050405020304" pitchFamily="18" charset="0"/>
                          <a:cs typeface="Times New Roman" panose="02020603050405020304" pitchFamily="18" charset="0"/>
                        </a:rPr>
                        <a:t>Redouane Kabouchi</a:t>
                      </a:r>
                    </a:p>
                  </a:txBody>
                  <a:tcPr marL="68580" marR="68580" marT="0" marB="0"/>
                </a:tc>
                <a:extLst>
                  <a:ext uri="{0D108BD9-81ED-4DB2-BD59-A6C34878D82A}">
                    <a16:rowId xmlns:a16="http://schemas.microsoft.com/office/drawing/2014/main" val="3438751688"/>
                  </a:ext>
                </a:extLst>
              </a:tr>
              <a:tr h="1005840">
                <a:tc>
                  <a:txBody>
                    <a:bodyPr/>
                    <a:lstStyle/>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Studiengang:</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Optimierung und Simulation</a:t>
                      </a:r>
                      <a:endParaRPr lang="de-DE" sz="1200" dirty="0">
                        <a:effectLst/>
                        <a:latin typeface="Times New Roman" panose="02020603050405020304" pitchFamily="18" charset="0"/>
                        <a:cs typeface="Times New Roman" panose="02020603050405020304" pitchFamily="18" charset="0"/>
                      </a:endParaRPr>
                    </a:p>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HSBI</a:t>
                      </a:r>
                      <a:endParaRPr lang="de-DE" sz="12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9420470"/>
                  </a:ext>
                </a:extLst>
              </a:tr>
            </a:tbl>
          </a:graphicData>
        </a:graphic>
      </p:graphicFrame>
      <p:pic>
        <p:nvPicPr>
          <p:cNvPr id="5" name="Grafik 4">
            <a:extLst>
              <a:ext uri="{FF2B5EF4-FFF2-40B4-BE49-F238E27FC236}">
                <a16:creationId xmlns:a16="http://schemas.microsoft.com/office/drawing/2014/main" id="{D36CFCA9-E231-F81A-98ED-9C8F22AF1B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9700" y="1840287"/>
            <a:ext cx="5972598" cy="1626559"/>
          </a:xfrm>
          <a:prstGeom prst="rect">
            <a:avLst/>
          </a:prstGeom>
        </p:spPr>
      </p:pic>
    </p:spTree>
    <p:extLst>
      <p:ext uri="{BB962C8B-B14F-4D97-AF65-F5344CB8AC3E}">
        <p14:creationId xmlns:p14="http://schemas.microsoft.com/office/powerpoint/2010/main" val="1072787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10</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title"/>
          </p:nvPr>
        </p:nvSpPr>
        <p:spPr/>
        <p:txBody>
          <a:bodyPr>
            <a:normAutofit/>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Regulatorisches Umfeld</a:t>
            </a:r>
          </a:p>
        </p:txBody>
      </p:sp>
      <p:sp>
        <p:nvSpPr>
          <p:cNvPr id="2" name="Inhaltsplatzhalter 1">
            <a:extLst>
              <a:ext uri="{FF2B5EF4-FFF2-40B4-BE49-F238E27FC236}">
                <a16:creationId xmlns:a16="http://schemas.microsoft.com/office/drawing/2014/main" id="{2D72C13E-5129-4532-134A-4FA54056D29C}"/>
              </a:ext>
            </a:extLst>
          </p:cNvPr>
          <p:cNvSpPr>
            <a:spLocks noGrp="1"/>
          </p:cNvSpPr>
          <p:nvPr>
            <p:ph idx="1"/>
          </p:nvPr>
        </p:nvSpPr>
        <p:spPr/>
        <p:txBody>
          <a:bodyPr>
            <a:normAutofit/>
          </a:bodyPr>
          <a:lstStyle/>
          <a:p>
            <a:r>
              <a:rPr lang="de-DE" sz="1800" dirty="0">
                <a:latin typeface="Times New Roman" panose="02020603050405020304" pitchFamily="18" charset="0"/>
                <a:cs typeface="Times New Roman" panose="02020603050405020304" pitchFamily="18" charset="0"/>
              </a:rPr>
              <a:t>Rüstungsexport wird geregelt von</a:t>
            </a:r>
          </a:p>
          <a:p>
            <a:pPr lvl="1"/>
            <a:r>
              <a:rPr lang="de-DE" sz="1800" dirty="0">
                <a:latin typeface="Times New Roman" panose="02020603050405020304" pitchFamily="18" charset="0"/>
                <a:cs typeface="Times New Roman" panose="02020603050405020304" pitchFamily="18" charset="0"/>
              </a:rPr>
              <a:t>Grundgesetz (GG)</a:t>
            </a:r>
          </a:p>
          <a:p>
            <a:pPr lvl="1"/>
            <a:r>
              <a:rPr lang="de-DE" sz="1800" b="0" i="0" dirty="0">
                <a:solidFill>
                  <a:srgbClr val="000000"/>
                </a:solidFill>
                <a:effectLst/>
                <a:latin typeface="Times New Roman" panose="02020603050405020304" pitchFamily="18" charset="0"/>
                <a:cs typeface="Times New Roman" panose="02020603050405020304" pitchFamily="18" charset="0"/>
              </a:rPr>
              <a:t>Gesetz über die Kontrolle von Kriegswaffen (</a:t>
            </a:r>
            <a:r>
              <a:rPr lang="de-DE" sz="1800" b="0" i="0" dirty="0" err="1">
                <a:solidFill>
                  <a:srgbClr val="000000"/>
                </a:solidFill>
                <a:effectLst/>
                <a:latin typeface="Times New Roman" panose="02020603050405020304" pitchFamily="18" charset="0"/>
                <a:cs typeface="Times New Roman" panose="02020603050405020304" pitchFamily="18" charset="0"/>
              </a:rPr>
              <a:t>KrWaffKontrG</a:t>
            </a:r>
            <a:r>
              <a:rPr lang="de-DE" sz="1800" b="0" i="0" dirty="0">
                <a:solidFill>
                  <a:srgbClr val="000000"/>
                </a:solidFill>
                <a:effectLst/>
                <a:latin typeface="Times New Roman" panose="02020603050405020304" pitchFamily="18" charset="0"/>
                <a:cs typeface="Times New Roman" panose="02020603050405020304" pitchFamily="18" charset="0"/>
              </a:rPr>
              <a:t>)</a:t>
            </a:r>
          </a:p>
          <a:p>
            <a:pPr lvl="1"/>
            <a:r>
              <a:rPr lang="de-DE" sz="1800" b="0" i="0" dirty="0">
                <a:solidFill>
                  <a:srgbClr val="000000"/>
                </a:solidFill>
                <a:effectLst/>
                <a:latin typeface="Times New Roman" panose="02020603050405020304" pitchFamily="18" charset="0"/>
                <a:cs typeface="Times New Roman" panose="02020603050405020304" pitchFamily="18" charset="0"/>
              </a:rPr>
              <a:t>Außenwirtschaftsgesetz (AWG)</a:t>
            </a:r>
          </a:p>
          <a:p>
            <a:r>
              <a:rPr lang="de-DE" sz="1800" dirty="0">
                <a:solidFill>
                  <a:srgbClr val="000000"/>
                </a:solidFill>
                <a:latin typeface="Times New Roman" panose="02020603050405020304" pitchFamily="18" charset="0"/>
                <a:cs typeface="Times New Roman" panose="02020603050405020304" pitchFamily="18" charset="0"/>
              </a:rPr>
              <a:t>In Verbindung mit </a:t>
            </a:r>
            <a:r>
              <a:rPr lang="de-DE" sz="1800" b="0" i="0" dirty="0">
                <a:solidFill>
                  <a:srgbClr val="000000"/>
                </a:solidFill>
                <a:effectLst/>
                <a:latin typeface="Times New Roman" panose="02020603050405020304" pitchFamily="18" charset="0"/>
                <a:cs typeface="Times New Roman" panose="02020603050405020304" pitchFamily="18" charset="0"/>
              </a:rPr>
              <a:t>der Außenwirtschaftsverordnung (AWV) </a:t>
            </a:r>
            <a:endParaRPr lang="de-DE" sz="1800" dirty="0">
              <a:solidFill>
                <a:srgbClr val="000000"/>
              </a:solidFill>
              <a:latin typeface="Times New Roman" panose="02020603050405020304" pitchFamily="18" charset="0"/>
              <a:cs typeface="Times New Roman" panose="02020603050405020304" pitchFamily="18" charset="0"/>
            </a:endParaRPr>
          </a:p>
          <a:p>
            <a:r>
              <a:rPr lang="de-DE" sz="1800" dirty="0">
                <a:solidFill>
                  <a:srgbClr val="000000"/>
                </a:solidFill>
                <a:latin typeface="Times New Roman" panose="02020603050405020304" pitchFamily="18" charset="0"/>
                <a:cs typeface="Times New Roman" panose="02020603050405020304" pitchFamily="18" charset="0"/>
              </a:rPr>
              <a:t>Rüstungsexporte werden durch zahlreiche Verbote, Genehmigungs- und Meldepflichten auf EU- und </a:t>
            </a:r>
            <a:r>
              <a:rPr lang="de-DE" sz="1800" b="0" i="0" dirty="0">
                <a:solidFill>
                  <a:srgbClr val="000000"/>
                </a:solidFill>
                <a:effectLst/>
                <a:latin typeface="Times New Roman" panose="02020603050405020304" pitchFamily="18" charset="0"/>
                <a:cs typeface="Times New Roman" panose="02020603050405020304" pitchFamily="18" charset="0"/>
              </a:rPr>
              <a:t>nationaler Ebene beschränkt</a:t>
            </a:r>
          </a:p>
          <a:p>
            <a:pPr algn="l"/>
            <a:r>
              <a:rPr lang="de-DE" sz="1800" b="1" i="0" dirty="0">
                <a:solidFill>
                  <a:srgbClr val="000000"/>
                </a:solidFill>
                <a:effectLst/>
                <a:latin typeface="Times New Roman" panose="02020603050405020304" pitchFamily="18" charset="0"/>
                <a:cs typeface="Times New Roman" panose="02020603050405020304" pitchFamily="18" charset="0"/>
              </a:rPr>
              <a:t>Kriegswaffen</a:t>
            </a:r>
            <a:r>
              <a:rPr lang="de-DE" sz="1800" b="0" i="0" dirty="0">
                <a:solidFill>
                  <a:srgbClr val="000000"/>
                </a:solidFill>
                <a:effectLst/>
                <a:latin typeface="Times New Roman" panose="02020603050405020304" pitchFamily="18" charset="0"/>
                <a:cs typeface="Times New Roman" panose="02020603050405020304" pitchFamily="18" charset="0"/>
              </a:rPr>
              <a:t> – Nach Art. 26 Abs. 2 GG bedürfen die Herstellung, die Beförderung und das Inverkehrbringen von Kriegswaffen einer Genehmigung der Bundesregierung</a:t>
            </a:r>
          </a:p>
          <a:p>
            <a:pPr algn="l"/>
            <a:r>
              <a:rPr lang="de-DE" sz="1800" b="0" i="0" dirty="0">
                <a:solidFill>
                  <a:srgbClr val="000000"/>
                </a:solidFill>
                <a:effectLst/>
                <a:latin typeface="Times New Roman" panose="02020603050405020304" pitchFamily="18" charset="0"/>
                <a:cs typeface="Times New Roman" panose="02020603050405020304" pitchFamily="18" charset="0"/>
              </a:rPr>
              <a:t>Transport, Einfuhr, Ausfuhr und Durchfuhr von Kriegswaffen innerhalb und außerhalb des deutschen Hoheitsgebietes </a:t>
            </a:r>
            <a:r>
              <a:rPr lang="de-DE" sz="1800" b="0" i="0" u="sng" dirty="0">
                <a:solidFill>
                  <a:srgbClr val="000000"/>
                </a:solidFill>
                <a:effectLst/>
                <a:latin typeface="Times New Roman" panose="02020603050405020304" pitchFamily="18" charset="0"/>
                <a:cs typeface="Times New Roman" panose="02020603050405020304" pitchFamily="18" charset="0"/>
              </a:rPr>
              <a:t>genehmigungspflichtig</a:t>
            </a:r>
          </a:p>
          <a:p>
            <a:pPr algn="l"/>
            <a:r>
              <a:rPr lang="de-DE" sz="1800" dirty="0">
                <a:latin typeface="Times New Roman" panose="02020603050405020304" pitchFamily="18" charset="0"/>
                <a:cs typeface="Times New Roman" panose="02020603050405020304" pitchFamily="18" charset="0"/>
              </a:rPr>
              <a:t>Beim Export: Genehmigung nach dem </a:t>
            </a:r>
            <a:r>
              <a:rPr lang="de-DE" sz="1800" b="0" i="0" dirty="0" err="1">
                <a:solidFill>
                  <a:srgbClr val="000000"/>
                </a:solidFill>
                <a:effectLst/>
                <a:latin typeface="Times New Roman" panose="02020603050405020304" pitchFamily="18" charset="0"/>
                <a:cs typeface="Times New Roman" panose="02020603050405020304" pitchFamily="18" charset="0"/>
              </a:rPr>
              <a:t>KrWaffKontrG</a:t>
            </a:r>
            <a:r>
              <a:rPr lang="de-DE" sz="1800" b="0" i="0" dirty="0">
                <a:solidFill>
                  <a:srgbClr val="000000"/>
                </a:solidFill>
                <a:effectLst/>
                <a:latin typeface="Times New Roman" panose="02020603050405020304" pitchFamily="18" charset="0"/>
                <a:cs typeface="Times New Roman" panose="02020603050405020304" pitchFamily="18" charset="0"/>
              </a:rPr>
              <a:t> + Ausfuhrgenehmigung nach dem Außenwirtschaftsgesetz (AWG) / der Außenwirtschaftsverordnung (AWV) erforderlich</a:t>
            </a:r>
          </a:p>
          <a:p>
            <a:endParaRPr lang="de-DE" dirty="0"/>
          </a:p>
          <a:p>
            <a:pPr lvl="1"/>
            <a:endParaRPr lang="de-DE" dirty="0"/>
          </a:p>
        </p:txBody>
      </p:sp>
    </p:spTree>
    <p:extLst>
      <p:ext uri="{BB962C8B-B14F-4D97-AF65-F5344CB8AC3E}">
        <p14:creationId xmlns:p14="http://schemas.microsoft.com/office/powerpoint/2010/main" val="371799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11</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title"/>
          </p:nvPr>
        </p:nvSpPr>
        <p:spPr/>
        <p:txBody>
          <a:bodyPr>
            <a:normAutofit/>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Regulatorisches Umfeld</a:t>
            </a:r>
          </a:p>
        </p:txBody>
      </p:sp>
      <p:sp>
        <p:nvSpPr>
          <p:cNvPr id="2" name="Inhaltsplatzhalter 1">
            <a:extLst>
              <a:ext uri="{FF2B5EF4-FFF2-40B4-BE49-F238E27FC236}">
                <a16:creationId xmlns:a16="http://schemas.microsoft.com/office/drawing/2014/main" id="{2D72C13E-5129-4532-134A-4FA54056D29C}"/>
              </a:ext>
            </a:extLst>
          </p:cNvPr>
          <p:cNvSpPr>
            <a:spLocks noGrp="1"/>
          </p:cNvSpPr>
          <p:nvPr>
            <p:ph idx="1"/>
          </p:nvPr>
        </p:nvSpPr>
        <p:spPr/>
        <p:txBody>
          <a:bodyPr>
            <a:normAutofit/>
          </a:bodyPr>
          <a:lstStyle/>
          <a:p>
            <a:pPr algn="l"/>
            <a:r>
              <a:rPr lang="de-DE" sz="1800" dirty="0">
                <a:latin typeface="Times New Roman" panose="02020603050405020304" pitchFamily="18" charset="0"/>
                <a:cs typeface="Times New Roman" panose="02020603050405020304" pitchFamily="18" charset="0"/>
              </a:rPr>
              <a:t>Die Bundesregierung entscheidet über Rüstungsexporte anhand von nationalen und internationalen Gesetzen, dem Gemeinsamen Standpunkt der EU und dem Arms Trade Treaty.</a:t>
            </a:r>
          </a:p>
          <a:p>
            <a:pPr algn="l"/>
            <a:r>
              <a:rPr lang="de-DE" sz="1800" dirty="0">
                <a:latin typeface="Times New Roman" panose="02020603050405020304" pitchFamily="18" charset="0"/>
                <a:cs typeface="Times New Roman" panose="02020603050405020304" pitchFamily="18" charset="0"/>
              </a:rPr>
              <a:t>Die Genehmigung von Rüstungsexporten hängt von der Sicherstellung des Endverbleibs der Güter beim vorgesehenen Endverwender ab. Die Bundesregierung kann auch Post-</a:t>
            </a:r>
            <a:r>
              <a:rPr lang="de-DE" sz="1800" dirty="0" err="1">
                <a:latin typeface="Times New Roman" panose="02020603050405020304" pitchFamily="18" charset="0"/>
                <a:cs typeface="Times New Roman" panose="02020603050405020304" pitchFamily="18" charset="0"/>
              </a:rPr>
              <a:t>Shipment</a:t>
            </a:r>
            <a:r>
              <a:rPr lang="de-DE" sz="1800" dirty="0">
                <a:latin typeface="Times New Roman" panose="02020603050405020304" pitchFamily="18" charset="0"/>
                <a:cs typeface="Times New Roman" panose="02020603050405020304" pitchFamily="18" charset="0"/>
              </a:rPr>
              <a:t>-Kontrollen verlangen.</a:t>
            </a:r>
          </a:p>
          <a:p>
            <a:pPr algn="l"/>
            <a:r>
              <a:rPr lang="de-DE" sz="1800" dirty="0">
                <a:latin typeface="Times New Roman" panose="02020603050405020304" pitchFamily="18" charset="0"/>
                <a:cs typeface="Times New Roman" panose="02020603050405020304" pitchFamily="18" charset="0"/>
              </a:rPr>
              <a:t>Die Genehmigung von Rüstungsexporten erfordert die Zustimmung des Bundessicherheitsrats, der aus der Bundeskanzler und acht Bundesministern besteht.</a:t>
            </a:r>
          </a:p>
          <a:p>
            <a:pPr algn="l"/>
            <a:r>
              <a:rPr lang="de-DE" sz="1800" dirty="0">
                <a:latin typeface="Times New Roman" panose="02020603050405020304" pitchFamily="18" charset="0"/>
                <a:cs typeface="Times New Roman" panose="02020603050405020304" pitchFamily="18" charset="0"/>
              </a:rPr>
              <a:t>Der Bundestag hat nur eine eingeschränkte parlamentarische Kontrolle über die Rüstungsexporte. Er wird nur nachträglich informiert und kann keine Genehmigungen aufheben oder verhindern.</a:t>
            </a:r>
          </a:p>
          <a:p>
            <a:pPr lvl="1"/>
            <a:endParaRPr lang="de-DE" sz="1600" dirty="0"/>
          </a:p>
        </p:txBody>
      </p:sp>
    </p:spTree>
    <p:extLst>
      <p:ext uri="{BB962C8B-B14F-4D97-AF65-F5344CB8AC3E}">
        <p14:creationId xmlns:p14="http://schemas.microsoft.com/office/powerpoint/2010/main" val="277222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llianz Risikobarometer 2023">
            <a:extLst>
              <a:ext uri="{FF2B5EF4-FFF2-40B4-BE49-F238E27FC236}">
                <a16:creationId xmlns:a16="http://schemas.microsoft.com/office/drawing/2014/main" id="{4725DEE6-F63D-576C-0A6C-3872AA51C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263" y="2374741"/>
            <a:ext cx="6946774" cy="3473387"/>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12</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Branchenrisiken (und spezielle Risiken)</a:t>
            </a:r>
          </a:p>
        </p:txBody>
      </p:sp>
      <p:pic>
        <p:nvPicPr>
          <p:cNvPr id="9" name="Grafik 8">
            <a:extLst>
              <a:ext uri="{FF2B5EF4-FFF2-40B4-BE49-F238E27FC236}">
                <a16:creationId xmlns:a16="http://schemas.microsoft.com/office/drawing/2014/main" id="{89E5ED6A-DE39-D118-F274-4CC6F166CE4D}"/>
              </a:ext>
            </a:extLst>
          </p:cNvPr>
          <p:cNvPicPr>
            <a:picLocks noChangeAspect="1"/>
          </p:cNvPicPr>
          <p:nvPr/>
        </p:nvPicPr>
        <p:blipFill>
          <a:blip r:embed="rId6"/>
          <a:stretch>
            <a:fillRect/>
          </a:stretch>
        </p:blipFill>
        <p:spPr>
          <a:xfrm>
            <a:off x="1213945" y="1702384"/>
            <a:ext cx="4873022" cy="2960302"/>
          </a:xfrm>
          <a:prstGeom prst="rect">
            <a:avLst/>
          </a:prstGeom>
        </p:spPr>
      </p:pic>
      <p:sp>
        <p:nvSpPr>
          <p:cNvPr id="10" name="Textfeld 9">
            <a:extLst>
              <a:ext uri="{FF2B5EF4-FFF2-40B4-BE49-F238E27FC236}">
                <a16:creationId xmlns:a16="http://schemas.microsoft.com/office/drawing/2014/main" id="{DB37E5B8-875D-423C-2CA2-16875CEAA140}"/>
              </a:ext>
            </a:extLst>
          </p:cNvPr>
          <p:cNvSpPr txBox="1"/>
          <p:nvPr/>
        </p:nvSpPr>
        <p:spPr>
          <a:xfrm>
            <a:off x="1213945" y="4676170"/>
            <a:ext cx="2315057" cy="276999"/>
          </a:xfrm>
          <a:prstGeom prst="rect">
            <a:avLst/>
          </a:prstGeom>
          <a:noFill/>
        </p:spPr>
        <p:txBody>
          <a:bodyPr wrap="none" rtlCol="0">
            <a:spAutoFit/>
          </a:bodyPr>
          <a:lstStyle/>
          <a:p>
            <a:r>
              <a:rPr lang="de-DE" sz="1200" dirty="0">
                <a:latin typeface="Times New Roman" panose="02020603050405020304" pitchFamily="18" charset="0"/>
                <a:cs typeface="Times New Roman" panose="02020603050405020304" pitchFamily="18" charset="0"/>
              </a:rPr>
              <a:t>Quelle: Jahresabschluss 2022 S.83</a:t>
            </a:r>
          </a:p>
        </p:txBody>
      </p:sp>
    </p:spTree>
    <p:extLst>
      <p:ext uri="{BB962C8B-B14F-4D97-AF65-F5344CB8AC3E}">
        <p14:creationId xmlns:p14="http://schemas.microsoft.com/office/powerpoint/2010/main" val="4532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13</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496726" y="1193965"/>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Risikomanagementansätzen</a:t>
            </a:r>
          </a:p>
        </p:txBody>
      </p:sp>
      <p:sp>
        <p:nvSpPr>
          <p:cNvPr id="2" name="Textfeld 1">
            <a:extLst>
              <a:ext uri="{FF2B5EF4-FFF2-40B4-BE49-F238E27FC236}">
                <a16:creationId xmlns:a16="http://schemas.microsoft.com/office/drawing/2014/main" id="{087B2FD8-DF13-4102-59F4-E739BB05E1A8}"/>
              </a:ext>
            </a:extLst>
          </p:cNvPr>
          <p:cNvSpPr txBox="1"/>
          <p:nvPr/>
        </p:nvSpPr>
        <p:spPr>
          <a:xfrm>
            <a:off x="762000" y="1727810"/>
            <a:ext cx="11242180" cy="3693319"/>
          </a:xfrm>
          <a:prstGeom prst="rect">
            <a:avLst/>
          </a:prstGeom>
          <a:noFill/>
        </p:spPr>
        <p:txBody>
          <a:bodyPr wrap="none" rtlCol="0">
            <a:spAutoFit/>
          </a:bodyPr>
          <a:lstStyle/>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Basierend auf den risikopolitischen Leitsätzen des Vorstands der Rheinmetall AG.</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Diese Leitsätze richten sich nach finanziellen Ressourcen, strategischer und operativer Planung.</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Festlegung von Richtlinien, Verantwortlichkeiten, Schwellenwerten und der Dokumentation von Risiken.</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Kontinuierliche Überwachung und aktive Steuerung von unternehmerischen Entscheidungen und Geschäftsaktivitäten.</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Bei Bedarf Ableitung von Handlungsmaßnahmen zur Einhaltung gesetzlicher Anforderungen.</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Rheinmetall nutzt das "</a:t>
            </a:r>
            <a:r>
              <a:rPr lang="de-DE" sz="1800" dirty="0" err="1">
                <a:latin typeface="Times New Roman" panose="02020603050405020304" pitchFamily="18" charset="0"/>
                <a:cs typeface="Times New Roman" panose="02020603050405020304" pitchFamily="18" charset="0"/>
              </a:rPr>
              <a:t>Three</a:t>
            </a:r>
            <a:r>
              <a:rPr lang="de-DE" sz="1800" dirty="0">
                <a:latin typeface="Times New Roman" panose="02020603050405020304" pitchFamily="18" charset="0"/>
                <a:cs typeface="Times New Roman" panose="02020603050405020304" pitchFamily="18" charset="0"/>
              </a:rPr>
              <a:t>-Lines-</a:t>
            </a:r>
            <a:r>
              <a:rPr lang="de-DE" sz="1800" dirty="0" err="1">
                <a:latin typeface="Times New Roman" panose="02020603050405020304" pitchFamily="18" charset="0"/>
                <a:cs typeface="Times New Roman" panose="02020603050405020304" pitchFamily="18" charset="0"/>
              </a:rPr>
              <a:t>of</a:t>
            </a:r>
            <a:r>
              <a:rPr lang="de-DE" sz="1800" dirty="0">
                <a:latin typeface="Times New Roman" panose="02020603050405020304" pitchFamily="18" charset="0"/>
                <a:cs typeface="Times New Roman" panose="02020603050405020304" pitchFamily="18" charset="0"/>
              </a:rPr>
              <a:t>-Defense"-Modell für effektives Risikomanagement.</a:t>
            </a:r>
          </a:p>
          <a:p>
            <a:endParaRPr lang="de-DE" dirty="0"/>
          </a:p>
        </p:txBody>
      </p:sp>
    </p:spTree>
    <p:extLst>
      <p:ext uri="{BB962C8B-B14F-4D97-AF65-F5344CB8AC3E}">
        <p14:creationId xmlns:p14="http://schemas.microsoft.com/office/powerpoint/2010/main" val="110820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14</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496726" y="1193965"/>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Das </a:t>
            </a:r>
            <a:r>
              <a:rPr lang="de-DE" sz="2800" b="1" dirty="0" err="1">
                <a:latin typeface="Times New Roman" panose="02020603050405020304" pitchFamily="18" charset="0"/>
                <a:cs typeface="Times New Roman" panose="02020603050405020304" pitchFamily="18" charset="0"/>
              </a:rPr>
              <a:t>Three</a:t>
            </a:r>
            <a:r>
              <a:rPr lang="de-DE" sz="2800" b="1" dirty="0">
                <a:latin typeface="Times New Roman" panose="02020603050405020304" pitchFamily="18" charset="0"/>
                <a:cs typeface="Times New Roman" panose="02020603050405020304" pitchFamily="18" charset="0"/>
              </a:rPr>
              <a:t>-Lines-</a:t>
            </a:r>
            <a:r>
              <a:rPr lang="de-DE" sz="2800" b="1" dirty="0" err="1">
                <a:latin typeface="Times New Roman" panose="02020603050405020304" pitchFamily="18" charset="0"/>
                <a:cs typeface="Times New Roman" panose="02020603050405020304" pitchFamily="18" charset="0"/>
              </a:rPr>
              <a:t>of</a:t>
            </a:r>
            <a:r>
              <a:rPr lang="de-DE" sz="2800" b="1" dirty="0">
                <a:latin typeface="Times New Roman" panose="02020603050405020304" pitchFamily="18" charset="0"/>
                <a:cs typeface="Times New Roman" panose="02020603050405020304" pitchFamily="18" charset="0"/>
              </a:rPr>
              <a:t>-Defense Modell?</a:t>
            </a:r>
          </a:p>
        </p:txBody>
      </p:sp>
      <p:sp>
        <p:nvSpPr>
          <p:cNvPr id="5" name="Inhaltsplatzhalter 2">
            <a:extLst>
              <a:ext uri="{FF2B5EF4-FFF2-40B4-BE49-F238E27FC236}">
                <a16:creationId xmlns:a16="http://schemas.microsoft.com/office/drawing/2014/main" id="{3F9D9958-5114-121F-430E-5038D2699CA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Sicherheitsrisikomanagement mit dem "</a:t>
            </a:r>
            <a:r>
              <a:rPr lang="de-DE" sz="2000" dirty="0" err="1">
                <a:latin typeface="Times New Roman" panose="02020603050405020304" pitchFamily="18" charset="0"/>
                <a:cs typeface="Times New Roman" panose="02020603050405020304" pitchFamily="18" charset="0"/>
              </a:rPr>
              <a:t>Three</a:t>
            </a:r>
            <a:r>
              <a:rPr lang="de-DE" sz="2000" dirty="0">
                <a:latin typeface="Times New Roman" panose="02020603050405020304" pitchFamily="18" charset="0"/>
                <a:cs typeface="Times New Roman" panose="02020603050405020304" pitchFamily="18" charset="0"/>
              </a:rPr>
              <a:t>-Lines-</a:t>
            </a:r>
            <a:r>
              <a:rPr lang="de-DE" sz="2000" dirty="0" err="1">
                <a:latin typeface="Times New Roman" panose="02020603050405020304" pitchFamily="18" charset="0"/>
                <a:cs typeface="Times New Roman" panose="02020603050405020304" pitchFamily="18" charset="0"/>
              </a:rPr>
              <a:t>of</a:t>
            </a:r>
            <a:r>
              <a:rPr lang="de-DE" sz="2000" dirty="0">
                <a:latin typeface="Times New Roman" panose="02020603050405020304" pitchFamily="18" charset="0"/>
                <a:cs typeface="Times New Roman" panose="02020603050405020304" pitchFamily="18" charset="0"/>
              </a:rPr>
              <a:t>-Defense"-Modell: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Das "</a:t>
            </a:r>
            <a:r>
              <a:rPr lang="de-DE" sz="2000" dirty="0" err="1">
                <a:latin typeface="Times New Roman" panose="02020603050405020304" pitchFamily="18" charset="0"/>
                <a:cs typeface="Times New Roman" panose="02020603050405020304" pitchFamily="18" charset="0"/>
              </a:rPr>
              <a:t>Three</a:t>
            </a:r>
            <a:r>
              <a:rPr lang="de-DE" sz="2000" dirty="0">
                <a:latin typeface="Times New Roman" panose="02020603050405020304" pitchFamily="18" charset="0"/>
                <a:cs typeface="Times New Roman" panose="02020603050405020304" pitchFamily="18" charset="0"/>
              </a:rPr>
              <a:t>-Lines-</a:t>
            </a:r>
            <a:r>
              <a:rPr lang="de-DE" sz="2000" dirty="0" err="1">
                <a:latin typeface="Times New Roman" panose="02020603050405020304" pitchFamily="18" charset="0"/>
                <a:cs typeface="Times New Roman" panose="02020603050405020304" pitchFamily="18" charset="0"/>
              </a:rPr>
              <a:t>of</a:t>
            </a:r>
            <a:r>
              <a:rPr lang="de-DE" sz="2000" dirty="0">
                <a:latin typeface="Times New Roman" panose="02020603050405020304" pitchFamily="18" charset="0"/>
                <a:cs typeface="Times New Roman" panose="02020603050405020304" pitchFamily="18" charset="0"/>
              </a:rPr>
              <a:t>-Defense"-Modell ermöglicht Unternehmen, Risiken in drei Linien zu managen: Prävention, Erkennung und Korrektur.</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Die erste Linie, das operative Management, bewältigt Risiken im Tagesgeschäft.</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Die zweite Linie umfasst Risikomanagement, Compliance und Kontrollsysteme.</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Die dritte Linie, die Interne Revision, agiert unabhängig als Kontrollinstanz.</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Jährliche Überarbeitung der Risikoinventur mit Eintrittswahrscheinlichkeiten, Schadenshöhen, Frühwarnindikatoren und Gegenmaßnahmen.</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Monatliche Erfassung und Bewertung aktueller und zukünftiger Risiken, um sicherzustellen, dass sie im Einklang mit Unternehmenszielen stehen.</a:t>
            </a:r>
          </a:p>
        </p:txBody>
      </p:sp>
    </p:spTree>
    <p:extLst>
      <p:ext uri="{BB962C8B-B14F-4D97-AF65-F5344CB8AC3E}">
        <p14:creationId xmlns:p14="http://schemas.microsoft.com/office/powerpoint/2010/main" val="60446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15</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Kursanalyse</a:t>
            </a:r>
          </a:p>
        </p:txBody>
      </p:sp>
      <p:pic>
        <p:nvPicPr>
          <p:cNvPr id="3" name="Grafik 2">
            <a:extLst>
              <a:ext uri="{FF2B5EF4-FFF2-40B4-BE49-F238E27FC236}">
                <a16:creationId xmlns:a16="http://schemas.microsoft.com/office/drawing/2014/main" id="{498C0EBA-0723-A603-C37C-15BB1C2A77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8026" y="1857411"/>
            <a:ext cx="8740461" cy="4600554"/>
          </a:xfrm>
          <a:prstGeom prst="rect">
            <a:avLst/>
          </a:prstGeom>
        </p:spPr>
      </p:pic>
      <p:sp>
        <p:nvSpPr>
          <p:cNvPr id="5" name="Textfeld 4">
            <a:extLst>
              <a:ext uri="{FF2B5EF4-FFF2-40B4-BE49-F238E27FC236}">
                <a16:creationId xmlns:a16="http://schemas.microsoft.com/office/drawing/2014/main" id="{F8C4872B-848C-FFD1-D68F-4DC574D8DFB2}"/>
              </a:ext>
            </a:extLst>
          </p:cNvPr>
          <p:cNvSpPr txBox="1"/>
          <p:nvPr/>
        </p:nvSpPr>
        <p:spPr>
          <a:xfrm>
            <a:off x="8181108" y="3429000"/>
            <a:ext cx="1569660" cy="369332"/>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Nahostkonflikt</a:t>
            </a:r>
          </a:p>
        </p:txBody>
      </p:sp>
      <p:cxnSp>
        <p:nvCxnSpPr>
          <p:cNvPr id="10" name="Gerade Verbindung mit Pfeil 9">
            <a:extLst>
              <a:ext uri="{FF2B5EF4-FFF2-40B4-BE49-F238E27FC236}">
                <a16:creationId xmlns:a16="http://schemas.microsoft.com/office/drawing/2014/main" id="{3FB971E8-B443-4B9A-74A7-02998DDA838B}"/>
              </a:ext>
            </a:extLst>
          </p:cNvPr>
          <p:cNvCxnSpPr>
            <a:cxnSpLocks/>
            <a:stCxn id="5" idx="0"/>
          </p:cNvCxnSpPr>
          <p:nvPr/>
        </p:nvCxnSpPr>
        <p:spPr>
          <a:xfrm flipV="1">
            <a:off x="8965938" y="3098510"/>
            <a:ext cx="0" cy="3304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FFD1C00D-4E54-86C0-A8A5-24D292FC0707}"/>
              </a:ext>
            </a:extLst>
          </p:cNvPr>
          <p:cNvSpPr txBox="1"/>
          <p:nvPr/>
        </p:nvSpPr>
        <p:spPr>
          <a:xfrm>
            <a:off x="6339167" y="3154680"/>
            <a:ext cx="1390124" cy="646331"/>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Lieferketten-</a:t>
            </a:r>
          </a:p>
          <a:p>
            <a:r>
              <a:rPr lang="de-DE" dirty="0">
                <a:latin typeface="Times New Roman" panose="02020603050405020304" pitchFamily="18" charset="0"/>
                <a:cs typeface="Times New Roman" panose="02020603050405020304" pitchFamily="18" charset="0"/>
              </a:rPr>
              <a:t>probleme</a:t>
            </a:r>
          </a:p>
        </p:txBody>
      </p:sp>
      <p:cxnSp>
        <p:nvCxnSpPr>
          <p:cNvPr id="14" name="Gerade Verbindung mit Pfeil 13">
            <a:extLst>
              <a:ext uri="{FF2B5EF4-FFF2-40B4-BE49-F238E27FC236}">
                <a16:creationId xmlns:a16="http://schemas.microsoft.com/office/drawing/2014/main" id="{BE522DCB-1D90-6F82-87C5-AC43216C4019}"/>
              </a:ext>
            </a:extLst>
          </p:cNvPr>
          <p:cNvCxnSpPr>
            <a:cxnSpLocks/>
            <a:stCxn id="13" idx="0"/>
          </p:cNvCxnSpPr>
          <p:nvPr/>
        </p:nvCxnSpPr>
        <p:spPr>
          <a:xfrm flipV="1">
            <a:off x="7034229" y="2733040"/>
            <a:ext cx="98091"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A0368CC1-EE67-B52A-CE68-BDA4973D2ADF}"/>
              </a:ext>
            </a:extLst>
          </p:cNvPr>
          <p:cNvSpPr txBox="1"/>
          <p:nvPr/>
        </p:nvSpPr>
        <p:spPr>
          <a:xfrm>
            <a:off x="2018451" y="5008880"/>
            <a:ext cx="1390124" cy="646331"/>
          </a:xfrm>
          <a:prstGeom prst="rect">
            <a:avLst/>
          </a:prstGeom>
          <a:solidFill>
            <a:schemeClr val="accent3"/>
          </a:solidFill>
        </p:spPr>
        <p:txBody>
          <a:bodyPr wrap="square" rtlCol="0">
            <a:spAutoFit/>
          </a:bodyPr>
          <a:lstStyle/>
          <a:p>
            <a:r>
              <a:rPr lang="de-DE" dirty="0">
                <a:latin typeface="Times New Roman" panose="02020603050405020304" pitchFamily="18" charset="0"/>
                <a:cs typeface="Times New Roman" panose="02020603050405020304" pitchFamily="18" charset="0"/>
              </a:rPr>
              <a:t>Russland- Ukraine</a:t>
            </a:r>
          </a:p>
        </p:txBody>
      </p:sp>
      <p:cxnSp>
        <p:nvCxnSpPr>
          <p:cNvPr id="18" name="Gerade Verbindung mit Pfeil 17">
            <a:extLst>
              <a:ext uri="{FF2B5EF4-FFF2-40B4-BE49-F238E27FC236}">
                <a16:creationId xmlns:a16="http://schemas.microsoft.com/office/drawing/2014/main" id="{5C29DA62-FAD3-A633-42D4-AC5D3E1C4392}"/>
              </a:ext>
            </a:extLst>
          </p:cNvPr>
          <p:cNvCxnSpPr>
            <a:cxnSpLocks/>
            <a:stCxn id="17" idx="0"/>
          </p:cNvCxnSpPr>
          <p:nvPr/>
        </p:nvCxnSpPr>
        <p:spPr>
          <a:xfrm flipH="1" flipV="1">
            <a:off x="2532581" y="4577080"/>
            <a:ext cx="180932" cy="4318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024C5D23-6F81-8912-DD98-24256F15A1E6}"/>
              </a:ext>
            </a:extLst>
          </p:cNvPr>
          <p:cNvSpPr txBox="1"/>
          <p:nvPr/>
        </p:nvSpPr>
        <p:spPr>
          <a:xfrm>
            <a:off x="7278854" y="1866720"/>
            <a:ext cx="306371" cy="369332"/>
          </a:xfrm>
          <a:prstGeom prst="rect">
            <a:avLst/>
          </a:prstGeom>
          <a:solidFill>
            <a:schemeClr val="accent3"/>
          </a:solidFill>
        </p:spPr>
        <p:txBody>
          <a:bodyPr wrap="square" rtlCol="0">
            <a:spAutoFit/>
          </a:bodyPr>
          <a:lstStyle/>
          <a:p>
            <a:r>
              <a:rPr lang="de-DE" dirty="0">
                <a:latin typeface="Times New Roman" panose="02020603050405020304" pitchFamily="18" charset="0"/>
                <a:cs typeface="Times New Roman" panose="02020603050405020304" pitchFamily="18" charset="0"/>
              </a:rPr>
              <a:t>?</a:t>
            </a:r>
          </a:p>
        </p:txBody>
      </p:sp>
      <p:cxnSp>
        <p:nvCxnSpPr>
          <p:cNvPr id="21" name="Gerade Verbindung mit Pfeil 20">
            <a:extLst>
              <a:ext uri="{FF2B5EF4-FFF2-40B4-BE49-F238E27FC236}">
                <a16:creationId xmlns:a16="http://schemas.microsoft.com/office/drawing/2014/main" id="{B37EADC7-5BF0-C948-3B60-D78E3DBC4CF0}"/>
              </a:ext>
            </a:extLst>
          </p:cNvPr>
          <p:cNvCxnSpPr>
            <a:cxnSpLocks/>
          </p:cNvCxnSpPr>
          <p:nvPr/>
        </p:nvCxnSpPr>
        <p:spPr>
          <a:xfrm flipH="1">
            <a:off x="6964680" y="2245360"/>
            <a:ext cx="467360" cy="4111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3C339B7B-B6FC-8887-FB21-71FBF7DE0A71}"/>
              </a:ext>
            </a:extLst>
          </p:cNvPr>
          <p:cNvSpPr txBox="1"/>
          <p:nvPr/>
        </p:nvSpPr>
        <p:spPr>
          <a:xfrm>
            <a:off x="4913147" y="2207408"/>
            <a:ext cx="1159292" cy="646331"/>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DAX</a:t>
            </a:r>
          </a:p>
          <a:p>
            <a:r>
              <a:rPr lang="de-DE" dirty="0">
                <a:latin typeface="Times New Roman" panose="02020603050405020304" pitchFamily="18" charset="0"/>
                <a:cs typeface="Times New Roman" panose="02020603050405020304" pitchFamily="18" charset="0"/>
              </a:rPr>
              <a:t>Aufnahme</a:t>
            </a:r>
          </a:p>
        </p:txBody>
      </p:sp>
      <p:cxnSp>
        <p:nvCxnSpPr>
          <p:cNvPr id="25" name="Gerade Verbindung mit Pfeil 24">
            <a:extLst>
              <a:ext uri="{FF2B5EF4-FFF2-40B4-BE49-F238E27FC236}">
                <a16:creationId xmlns:a16="http://schemas.microsoft.com/office/drawing/2014/main" id="{54DD6843-3F83-691D-C865-D0BC857CAF47}"/>
              </a:ext>
            </a:extLst>
          </p:cNvPr>
          <p:cNvCxnSpPr>
            <a:cxnSpLocks/>
            <a:stCxn id="24" idx="3"/>
          </p:cNvCxnSpPr>
          <p:nvPr/>
        </p:nvCxnSpPr>
        <p:spPr>
          <a:xfrm>
            <a:off x="6072439" y="2530574"/>
            <a:ext cx="669578" cy="2024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1890850C-7F02-ED96-CA99-2685998135EE}"/>
              </a:ext>
            </a:extLst>
          </p:cNvPr>
          <p:cNvSpPr txBox="1"/>
          <p:nvPr/>
        </p:nvSpPr>
        <p:spPr>
          <a:xfrm>
            <a:off x="4650013" y="4362549"/>
            <a:ext cx="1901483" cy="646331"/>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18 „Puma-Panzer“</a:t>
            </a:r>
          </a:p>
          <a:p>
            <a:r>
              <a:rPr lang="de-DE" dirty="0">
                <a:latin typeface="Times New Roman" panose="02020603050405020304" pitchFamily="18" charset="0"/>
                <a:cs typeface="Times New Roman" panose="02020603050405020304" pitchFamily="18" charset="0"/>
              </a:rPr>
              <a:t>ausgefallen</a:t>
            </a:r>
          </a:p>
        </p:txBody>
      </p:sp>
      <p:cxnSp>
        <p:nvCxnSpPr>
          <p:cNvPr id="29" name="Gerade Verbindung mit Pfeil 28">
            <a:extLst>
              <a:ext uri="{FF2B5EF4-FFF2-40B4-BE49-F238E27FC236}">
                <a16:creationId xmlns:a16="http://schemas.microsoft.com/office/drawing/2014/main" id="{48521A10-2ACD-9B5C-7037-411A5A002AA1}"/>
              </a:ext>
            </a:extLst>
          </p:cNvPr>
          <p:cNvCxnSpPr>
            <a:cxnSpLocks/>
            <a:stCxn id="28" idx="0"/>
          </p:cNvCxnSpPr>
          <p:nvPr/>
        </p:nvCxnSpPr>
        <p:spPr>
          <a:xfrm flipV="1">
            <a:off x="5600755" y="3613666"/>
            <a:ext cx="131227" cy="7488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F7BDE12E-D418-2EF7-6BD7-0096692525F7}"/>
              </a:ext>
            </a:extLst>
          </p:cNvPr>
          <p:cNvSpPr txBox="1"/>
          <p:nvPr/>
        </p:nvSpPr>
        <p:spPr>
          <a:xfrm>
            <a:off x="5102520" y="2970014"/>
            <a:ext cx="306371" cy="369332"/>
          </a:xfrm>
          <a:prstGeom prst="rect">
            <a:avLst/>
          </a:prstGeom>
          <a:solidFill>
            <a:schemeClr val="accent3"/>
          </a:solidFill>
        </p:spPr>
        <p:txBody>
          <a:bodyPr wrap="square" rtlCol="0">
            <a:spAutoFit/>
          </a:bodyPr>
          <a:lstStyle/>
          <a:p>
            <a:r>
              <a:rPr lang="de-DE" dirty="0">
                <a:latin typeface="Times New Roman" panose="02020603050405020304" pitchFamily="18" charset="0"/>
                <a:cs typeface="Times New Roman" panose="02020603050405020304" pitchFamily="18" charset="0"/>
              </a:rPr>
              <a:t>?</a:t>
            </a:r>
          </a:p>
        </p:txBody>
      </p:sp>
      <p:cxnSp>
        <p:nvCxnSpPr>
          <p:cNvPr id="33" name="Gerade Verbindung mit Pfeil 32">
            <a:extLst>
              <a:ext uri="{FF2B5EF4-FFF2-40B4-BE49-F238E27FC236}">
                <a16:creationId xmlns:a16="http://schemas.microsoft.com/office/drawing/2014/main" id="{C4D331D2-82AA-833E-04D5-5F27DECD91FC}"/>
              </a:ext>
            </a:extLst>
          </p:cNvPr>
          <p:cNvCxnSpPr>
            <a:cxnSpLocks/>
          </p:cNvCxnSpPr>
          <p:nvPr/>
        </p:nvCxnSpPr>
        <p:spPr>
          <a:xfrm>
            <a:off x="5234686" y="3339557"/>
            <a:ext cx="95690" cy="35461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10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7" grpId="0" animBg="1"/>
      <p:bldP spid="20" grpId="0" animBg="1"/>
      <p:bldP spid="24" grpId="0" animBg="1"/>
      <p:bldP spid="28"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16</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Kursanalyse</a:t>
            </a:r>
          </a:p>
        </p:txBody>
      </p:sp>
      <p:graphicFrame>
        <p:nvGraphicFramePr>
          <p:cNvPr id="16" name="Tabelle 15">
            <a:extLst>
              <a:ext uri="{FF2B5EF4-FFF2-40B4-BE49-F238E27FC236}">
                <a16:creationId xmlns:a16="http://schemas.microsoft.com/office/drawing/2014/main" id="{48645E14-0243-C3FD-B091-2B85799BBC9F}"/>
              </a:ext>
            </a:extLst>
          </p:cNvPr>
          <p:cNvGraphicFramePr>
            <a:graphicFrameLocks noGrp="1"/>
          </p:cNvGraphicFramePr>
          <p:nvPr>
            <p:extLst>
              <p:ext uri="{D42A27DB-BD31-4B8C-83A1-F6EECF244321}">
                <p14:modId xmlns:p14="http://schemas.microsoft.com/office/powerpoint/2010/main" val="2224412202"/>
              </p:ext>
            </p:extLst>
          </p:nvPr>
        </p:nvGraphicFramePr>
        <p:xfrm>
          <a:off x="884121" y="1705709"/>
          <a:ext cx="2434364" cy="1289050"/>
        </p:xfrm>
        <a:graphic>
          <a:graphicData uri="http://schemas.openxmlformats.org/drawingml/2006/table">
            <a:tbl>
              <a:tblPr>
                <a:tableStyleId>{5C22544A-7EE6-4342-B048-85BDC9FD1C3A}</a:tableStyleId>
              </a:tblPr>
              <a:tblGrid>
                <a:gridCol w="1217182">
                  <a:extLst>
                    <a:ext uri="{9D8B030D-6E8A-4147-A177-3AD203B41FA5}">
                      <a16:colId xmlns:a16="http://schemas.microsoft.com/office/drawing/2014/main" val="3678074580"/>
                    </a:ext>
                  </a:extLst>
                </a:gridCol>
                <a:gridCol w="1217182">
                  <a:extLst>
                    <a:ext uri="{9D8B030D-6E8A-4147-A177-3AD203B41FA5}">
                      <a16:colId xmlns:a16="http://schemas.microsoft.com/office/drawing/2014/main" val="2164228478"/>
                    </a:ext>
                  </a:extLst>
                </a:gridCol>
              </a:tblGrid>
              <a:tr h="552450">
                <a:tc>
                  <a:txBody>
                    <a:bodyPr/>
                    <a:lstStyle/>
                    <a:p>
                      <a:pPr algn="ctr" fontAlgn="ctr"/>
                      <a:r>
                        <a:rPr lang="de-DE" sz="1100" b="1" u="none" strike="noStrike" dirty="0">
                          <a:effectLst/>
                        </a:rPr>
                        <a:t>Mittelwert letztes Jahr</a:t>
                      </a:r>
                      <a:endParaRPr lang="de-DE"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de-DE" sz="1100" b="1" u="none" strike="noStrike" dirty="0">
                          <a:effectLst/>
                        </a:rPr>
                        <a:t>Mittelwert letzte 2 Jahre</a:t>
                      </a:r>
                      <a:endParaRPr lang="de-DE"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5925726"/>
                  </a:ext>
                </a:extLst>
              </a:tr>
              <a:tr h="184150">
                <a:tc>
                  <a:txBody>
                    <a:bodyPr/>
                    <a:lstStyle/>
                    <a:p>
                      <a:pPr algn="ctr" fontAlgn="b"/>
                      <a:r>
                        <a:rPr lang="de-DE" sz="1100" u="none" strike="noStrike" dirty="0">
                          <a:effectLst/>
                        </a:rPr>
                        <a:t>239,047093 €</a:t>
                      </a:r>
                      <a:endParaRPr lang="de-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de-DE" sz="1100" u="none" strike="noStrike" dirty="0">
                          <a:effectLst/>
                        </a:rPr>
                        <a:t>194,816406 €</a:t>
                      </a:r>
                      <a:endParaRPr lang="de-DE"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88901144"/>
                  </a:ext>
                </a:extLst>
              </a:tr>
              <a:tr h="368300">
                <a:tc>
                  <a:txBody>
                    <a:bodyPr/>
                    <a:lstStyle/>
                    <a:p>
                      <a:pPr algn="ctr" fontAlgn="ctr"/>
                      <a:r>
                        <a:rPr lang="de-DE" sz="1100" b="1" u="none" strike="noStrike">
                          <a:effectLst/>
                        </a:rPr>
                        <a:t>Std letztes Jahr</a:t>
                      </a:r>
                      <a:endParaRPr lang="de-DE"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de-DE" sz="1100" b="1" u="none" strike="noStrike" dirty="0">
                          <a:effectLst/>
                        </a:rPr>
                        <a:t>Std letzte 2 Jahre</a:t>
                      </a:r>
                      <a:endParaRPr lang="de-DE"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24720764"/>
                  </a:ext>
                </a:extLst>
              </a:tr>
              <a:tr h="184150">
                <a:tc>
                  <a:txBody>
                    <a:bodyPr/>
                    <a:lstStyle/>
                    <a:p>
                      <a:pPr algn="ctr" fontAlgn="b"/>
                      <a:r>
                        <a:rPr lang="de-DE" sz="1100" u="none" strike="noStrike" dirty="0">
                          <a:effectLst/>
                        </a:rPr>
                        <a:t>29,552274 €</a:t>
                      </a:r>
                      <a:endParaRPr lang="de-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de-DE" sz="1100" u="none" strike="noStrike" dirty="0">
                          <a:effectLst/>
                        </a:rPr>
                        <a:t>59,0637327 €</a:t>
                      </a:r>
                      <a:endParaRPr lang="de-DE"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90148795"/>
                  </a:ext>
                </a:extLst>
              </a:tr>
            </a:tbl>
          </a:graphicData>
        </a:graphic>
      </p:graphicFrame>
      <p:pic>
        <p:nvPicPr>
          <p:cNvPr id="30" name="Grafik 29">
            <a:extLst>
              <a:ext uri="{FF2B5EF4-FFF2-40B4-BE49-F238E27FC236}">
                <a16:creationId xmlns:a16="http://schemas.microsoft.com/office/drawing/2014/main" id="{2D40FD38-F1DE-A3E8-CFFE-116A52D43836}"/>
              </a:ext>
            </a:extLst>
          </p:cNvPr>
          <p:cNvPicPr>
            <a:picLocks noChangeAspect="1"/>
          </p:cNvPicPr>
          <p:nvPr/>
        </p:nvPicPr>
        <p:blipFill>
          <a:blip r:embed="rId5"/>
          <a:stretch>
            <a:fillRect/>
          </a:stretch>
        </p:blipFill>
        <p:spPr>
          <a:xfrm>
            <a:off x="3679371" y="1489856"/>
            <a:ext cx="8338458" cy="4169229"/>
          </a:xfrm>
          <a:prstGeom prst="rect">
            <a:avLst/>
          </a:prstGeom>
        </p:spPr>
      </p:pic>
    </p:spTree>
    <p:extLst>
      <p:ext uri="{BB962C8B-B14F-4D97-AF65-F5344CB8AC3E}">
        <p14:creationId xmlns:p14="http://schemas.microsoft.com/office/powerpoint/2010/main" val="276217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17</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496726" y="1193965"/>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Quellen</a:t>
            </a:r>
          </a:p>
        </p:txBody>
      </p:sp>
      <p:sp>
        <p:nvSpPr>
          <p:cNvPr id="5" name="Inhaltsplatzhalter 2">
            <a:extLst>
              <a:ext uri="{FF2B5EF4-FFF2-40B4-BE49-F238E27FC236}">
                <a16:creationId xmlns:a16="http://schemas.microsoft.com/office/drawing/2014/main" id="{3F9D9958-5114-121F-430E-5038D2699CAB}"/>
              </a:ext>
            </a:extLst>
          </p:cNvPr>
          <p:cNvSpPr txBox="1">
            <a:spLocks/>
          </p:cNvSpPr>
          <p:nvPr/>
        </p:nvSpPr>
        <p:spPr>
          <a:xfrm>
            <a:off x="838200" y="1787525"/>
            <a:ext cx="10515600" cy="43513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https://www.rheinmetall.com/de/unternehmen/corporate-governance/risikomanagement</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https://www.michaelgorski.net/three-lines-of-defense-modell-was-ist-das</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finanzen.net, tagesschau.de, welt.de</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https://de.marketscreener.com/kurs/aktie/RHEINMETALL-AG-436527/unternehmen/</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https://www.rheinmetall.com/Rheinmetall%20Group/Verantwortung/Globale_Rahmenbedingungen/Rheinmetall_Globales-Rahmenabkommen_DE.pdf</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https://www.rheinmetall.com/de/unternehmen/ueber-rheinmetall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https://www.deraktionaer.de/artikel/aktien/rheinmetall-massiver-umbau-neue-ziele-die-details-20225194.html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https://www.finanznachrichten.de/nachrichten-2023-01/58135146-rheinmetall-neue-ziele-fuer-2025-zukauf-zahlt-sich-aus-124.html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https://www.boerse.de/unternehmensprofil/Rheinmetall-Aktie/DE0007030009</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Jahresabschluss Rheinmetall 2022</a:t>
            </a:r>
          </a:p>
          <a:p>
            <a:pPr algn="l">
              <a:buFont typeface="Arial" panose="020B0604020202020204" pitchFamily="34" charset="0"/>
              <a:buChar char="•"/>
            </a:pP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0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2</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9144000" cy="945222"/>
          </a:xfrm>
        </p:spPr>
        <p:txBody>
          <a:bodyPr>
            <a:normAutofit/>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Risikomanagement&amp; Corporate Governance</a:t>
            </a:r>
            <a:b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 Rheinmetall</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1140431" y="2050417"/>
            <a:ext cx="5615704" cy="2416046"/>
          </a:xfrm>
          <a:prstGeom prst="rect">
            <a:avLst/>
          </a:prstGeom>
          <a:noFill/>
        </p:spPr>
        <p:txBody>
          <a:bodyPr wrap="none" rtlCol="0">
            <a:spAutoFit/>
          </a:bodyPr>
          <a:lstStyle/>
          <a:p>
            <a:pPr>
              <a:spcAft>
                <a:spcPts val="500"/>
              </a:spcAft>
            </a:pPr>
            <a:r>
              <a:rPr lang="de-DE" dirty="0">
                <a:latin typeface="Times New Roman" panose="02020603050405020304" pitchFamily="18" charset="0"/>
                <a:cs typeface="Times New Roman" panose="02020603050405020304" pitchFamily="18" charset="0"/>
              </a:rPr>
              <a:t>1	Ziele und Allgemeines	</a:t>
            </a:r>
          </a:p>
          <a:p>
            <a:pPr>
              <a:spcAft>
                <a:spcPts val="500"/>
              </a:spcAft>
            </a:pPr>
            <a:r>
              <a:rPr lang="de-DE" dirty="0">
                <a:latin typeface="Times New Roman" panose="02020603050405020304" pitchFamily="18" charset="0"/>
                <a:cs typeface="Times New Roman" panose="02020603050405020304" pitchFamily="18" charset="0"/>
              </a:rPr>
              <a:t>2	Gesetzliche Rahmenbedingungen</a:t>
            </a:r>
          </a:p>
          <a:p>
            <a:pPr>
              <a:spcAft>
                <a:spcPts val="500"/>
              </a:spcAft>
            </a:pPr>
            <a:r>
              <a:rPr lang="de-DE" dirty="0">
                <a:latin typeface="Times New Roman" panose="02020603050405020304" pitchFamily="18" charset="0"/>
                <a:cs typeface="Times New Roman" panose="02020603050405020304" pitchFamily="18" charset="0"/>
              </a:rPr>
              <a:t>3	Übersicht der Risiken	</a:t>
            </a:r>
          </a:p>
          <a:p>
            <a:pPr>
              <a:spcAft>
                <a:spcPts val="500"/>
              </a:spcAft>
            </a:pPr>
            <a:r>
              <a:rPr lang="de-DE" dirty="0">
                <a:latin typeface="Times New Roman" panose="02020603050405020304" pitchFamily="18" charset="0"/>
                <a:cs typeface="Times New Roman" panose="02020603050405020304" pitchFamily="18" charset="0"/>
              </a:rPr>
              <a:t>4	Einordung in das Allianz Risikobarometers 2023</a:t>
            </a:r>
          </a:p>
          <a:p>
            <a:pPr marL="342900" indent="-342900">
              <a:spcAft>
                <a:spcPts val="500"/>
              </a:spcAft>
              <a:buAutoNum type="arabicPlain" startAt="5"/>
            </a:pPr>
            <a:r>
              <a:rPr lang="de-DE" dirty="0">
                <a:latin typeface="Times New Roman" panose="02020603050405020304" pitchFamily="18" charset="0"/>
                <a:cs typeface="Times New Roman" panose="02020603050405020304" pitchFamily="18" charset="0"/>
              </a:rPr>
              <a:t>          Risikomanagementansätze	</a:t>
            </a:r>
          </a:p>
          <a:p>
            <a:pPr marL="342900" indent="-342900">
              <a:spcAft>
                <a:spcPts val="500"/>
              </a:spcAft>
              <a:buAutoNum type="arabicPlain" startAt="5"/>
            </a:pPr>
            <a:r>
              <a:rPr lang="de-DE" dirty="0">
                <a:latin typeface="Times New Roman" panose="02020603050405020304" pitchFamily="18" charset="0"/>
                <a:cs typeface="Times New Roman" panose="02020603050405020304" pitchFamily="18" charset="0"/>
              </a:rPr>
              <a:t>          Kursanalyse</a:t>
            </a:r>
          </a:p>
          <a:p>
            <a:pPr>
              <a:spcAft>
                <a:spcPts val="500"/>
              </a:spcAft>
            </a:pPr>
            <a:r>
              <a:rPr lang="de-DE" dirty="0">
                <a:latin typeface="Times New Roman" panose="02020603050405020304" pitchFamily="18" charset="0"/>
                <a:cs typeface="Times New Roman" panose="02020603050405020304" pitchFamily="18" charset="0"/>
              </a:rPr>
              <a:t>7	Quellen	</a:t>
            </a:r>
          </a:p>
        </p:txBody>
      </p:sp>
    </p:spTree>
    <p:extLst>
      <p:ext uri="{BB962C8B-B14F-4D97-AF65-F5344CB8AC3E}">
        <p14:creationId xmlns:p14="http://schemas.microsoft.com/office/powerpoint/2010/main" val="28453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3</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9144000" cy="945222"/>
          </a:xfrm>
        </p:spPr>
        <p:txBody>
          <a:bodyPr>
            <a:normAutofit/>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Allgemeines</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876414" y="1965602"/>
            <a:ext cx="8662628" cy="2757165"/>
          </a:xfrm>
          <a:prstGeom prst="rect">
            <a:avLst/>
          </a:prstGeom>
          <a:noFill/>
        </p:spPr>
        <p:txBody>
          <a:bodyPr wrap="none" rtlCol="0">
            <a:spAutoFit/>
          </a:bodyPr>
          <a:lstStyle/>
          <a:p>
            <a:pPr>
              <a:spcAft>
                <a:spcPts val="500"/>
              </a:spcAft>
            </a:pPr>
            <a:r>
              <a:rPr lang="de-DE" dirty="0">
                <a:latin typeface="Times New Roman" panose="02020603050405020304" pitchFamily="18" charset="0"/>
                <a:cs typeface="Times New Roman" panose="02020603050405020304" pitchFamily="18" charset="0"/>
              </a:rPr>
              <a:t>Rheinmetall: Deutsches Technologieunternehmen im Verteidigungs- und Sicherheitsbereich</a:t>
            </a:r>
          </a:p>
          <a:p>
            <a:pPr>
              <a:spcAft>
                <a:spcPts val="500"/>
              </a:spcAft>
            </a:pPr>
            <a:r>
              <a:rPr lang="de-DE" dirty="0">
                <a:latin typeface="Times New Roman" panose="02020603050405020304" pitchFamily="18" charset="0"/>
                <a:cs typeface="Times New Roman" panose="02020603050405020304" pitchFamily="18" charset="0"/>
              </a:rPr>
              <a:t>Form: AG </a:t>
            </a:r>
          </a:p>
          <a:p>
            <a:pPr>
              <a:spcAft>
                <a:spcPts val="500"/>
              </a:spcAft>
            </a:pPr>
            <a:r>
              <a:rPr lang="de-DE" dirty="0">
                <a:latin typeface="Times New Roman" panose="02020603050405020304" pitchFamily="18" charset="0"/>
                <a:cs typeface="Times New Roman" panose="02020603050405020304" pitchFamily="18" charset="0"/>
              </a:rPr>
              <a:t>Hauptsitz: Düsseldorf</a:t>
            </a:r>
          </a:p>
          <a:p>
            <a:pPr>
              <a:spcAft>
                <a:spcPts val="500"/>
              </a:spcAft>
            </a:pPr>
            <a:r>
              <a:rPr lang="de-DE" dirty="0">
                <a:latin typeface="Times New Roman" panose="02020603050405020304" pitchFamily="18" charset="0"/>
                <a:cs typeface="Times New Roman" panose="02020603050405020304" pitchFamily="18" charset="0"/>
              </a:rPr>
              <a:t>International tätig</a:t>
            </a:r>
          </a:p>
          <a:p>
            <a:pPr>
              <a:spcAft>
                <a:spcPts val="500"/>
              </a:spcAft>
            </a:pPr>
            <a:r>
              <a:rPr lang="de-DE" dirty="0">
                <a:latin typeface="Times New Roman" panose="02020603050405020304" pitchFamily="18" charset="0"/>
                <a:cs typeface="Times New Roman" panose="02020603050405020304" pitchFamily="18" charset="0"/>
              </a:rPr>
              <a:t>Gründungsdatum: 13.05.1889</a:t>
            </a:r>
          </a:p>
          <a:p>
            <a:pPr>
              <a:spcAft>
                <a:spcPts val="500"/>
              </a:spcAft>
            </a:pPr>
            <a:r>
              <a:rPr lang="de-DE" dirty="0">
                <a:latin typeface="Times New Roman" panose="02020603050405020304" pitchFamily="18" charset="0"/>
                <a:cs typeface="Times New Roman" panose="02020603050405020304" pitchFamily="18" charset="0"/>
              </a:rPr>
              <a:t>Aufnahme DAX: 20.5.2023</a:t>
            </a:r>
          </a:p>
          <a:p>
            <a:pPr>
              <a:spcAft>
                <a:spcPts val="500"/>
              </a:spcAft>
            </a:pPr>
            <a:r>
              <a:rPr lang="de-DE" dirty="0">
                <a:latin typeface="Times New Roman" panose="02020603050405020304" pitchFamily="18" charset="0"/>
                <a:cs typeface="Times New Roman" panose="02020603050405020304" pitchFamily="18" charset="0"/>
              </a:rPr>
              <a:t>Mitarbeiter (2022): 25.486</a:t>
            </a:r>
          </a:p>
          <a:p>
            <a:pPr>
              <a:spcAft>
                <a:spcPts val="500"/>
              </a:spcAft>
            </a:pP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93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4</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Rheinmetall Aktiengesellschaft Management</a:t>
            </a:r>
          </a:p>
        </p:txBody>
      </p:sp>
      <p:graphicFrame>
        <p:nvGraphicFramePr>
          <p:cNvPr id="9" name="Tabelle 8">
            <a:extLst>
              <a:ext uri="{FF2B5EF4-FFF2-40B4-BE49-F238E27FC236}">
                <a16:creationId xmlns:a16="http://schemas.microsoft.com/office/drawing/2014/main" id="{49523874-7A15-8A29-7DF0-2DDB8B3E02FB}"/>
              </a:ext>
            </a:extLst>
          </p:cNvPr>
          <p:cNvGraphicFramePr>
            <a:graphicFrameLocks noGrp="1"/>
          </p:cNvGraphicFramePr>
          <p:nvPr>
            <p:extLst>
              <p:ext uri="{D42A27DB-BD31-4B8C-83A1-F6EECF244321}">
                <p14:modId xmlns:p14="http://schemas.microsoft.com/office/powerpoint/2010/main" val="2670178429"/>
              </p:ext>
            </p:extLst>
          </p:nvPr>
        </p:nvGraphicFramePr>
        <p:xfrm>
          <a:off x="940210" y="1720270"/>
          <a:ext cx="8128000" cy="185420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687849885"/>
                    </a:ext>
                  </a:extLst>
                </a:gridCol>
                <a:gridCol w="4064000">
                  <a:extLst>
                    <a:ext uri="{9D8B030D-6E8A-4147-A177-3AD203B41FA5}">
                      <a16:colId xmlns:a16="http://schemas.microsoft.com/office/drawing/2014/main" val="2220400387"/>
                    </a:ext>
                  </a:extLst>
                </a:gridCol>
              </a:tblGrid>
              <a:tr h="370840">
                <a:tc>
                  <a:txBody>
                    <a:bodyPr/>
                    <a:lstStyle/>
                    <a:p>
                      <a:r>
                        <a:rPr lang="de-DE" b="1" dirty="0">
                          <a:latin typeface="Times New Roman" panose="02020603050405020304" pitchFamily="18" charset="0"/>
                          <a:cs typeface="Times New Roman" panose="02020603050405020304" pitchFamily="18" charset="0"/>
                        </a:rPr>
                        <a:t>Anteilhaber</a:t>
                      </a:r>
                    </a:p>
                  </a:txBody>
                  <a:tcPr/>
                </a:tc>
                <a:tc>
                  <a:txBody>
                    <a:bodyPr/>
                    <a:lstStyle/>
                    <a:p>
                      <a:r>
                        <a:rPr lang="de-DE" b="1" dirty="0">
                          <a:latin typeface="Times New Roman" panose="02020603050405020304" pitchFamily="18" charset="0"/>
                          <a:cs typeface="Times New Roman" panose="02020603050405020304" pitchFamily="18" charset="0"/>
                        </a:rPr>
                        <a:t>Anteil Anteilhaber</a:t>
                      </a:r>
                    </a:p>
                  </a:txBody>
                  <a:tcPr/>
                </a:tc>
                <a:extLst>
                  <a:ext uri="{0D108BD9-81ED-4DB2-BD59-A6C34878D82A}">
                    <a16:rowId xmlns:a16="http://schemas.microsoft.com/office/drawing/2014/main" val="2861128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a:t>
                      </a:r>
                      <a:r>
                        <a:rPr lang="de-DE" dirty="0" err="1">
                          <a:latin typeface="Times New Roman" panose="02020603050405020304" pitchFamily="18" charset="0"/>
                          <a:cs typeface="Times New Roman" panose="02020603050405020304" pitchFamily="18" charset="0"/>
                        </a:rPr>
                        <a:t>Freefloat</a:t>
                      </a:r>
                      <a:r>
                        <a:rPr lang="de-DE"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74,14%</a:t>
                      </a:r>
                    </a:p>
                  </a:txBody>
                  <a:tcPr/>
                </a:tc>
                <a:extLst>
                  <a:ext uri="{0D108BD9-81ED-4DB2-BD59-A6C34878D82A}">
                    <a16:rowId xmlns:a16="http://schemas.microsoft.com/office/drawing/2014/main" val="1421655230"/>
                  </a:ext>
                </a:extLst>
              </a:tr>
              <a:tr h="370840">
                <a:tc>
                  <a:txBody>
                    <a:bodyPr/>
                    <a:lstStyle/>
                    <a:p>
                      <a:r>
                        <a:rPr lang="de-DE" dirty="0">
                          <a:latin typeface="Times New Roman" panose="02020603050405020304" pitchFamily="18" charset="0"/>
                          <a:cs typeface="Times New Roman" panose="02020603050405020304" pitchFamily="18" charset="0"/>
                        </a:rPr>
                        <a:t>Wellington Management Group LLP</a:t>
                      </a:r>
                    </a:p>
                  </a:txBody>
                  <a:tcPr/>
                </a:tc>
                <a:tc>
                  <a:txBody>
                    <a:bodyPr/>
                    <a:lstStyle/>
                    <a:p>
                      <a:r>
                        <a:rPr lang="de-DE" dirty="0">
                          <a:latin typeface="Times New Roman" panose="02020603050405020304" pitchFamily="18" charset="0"/>
                          <a:cs typeface="Times New Roman" panose="02020603050405020304" pitchFamily="18" charset="0"/>
                        </a:rPr>
                        <a:t>5,09%</a:t>
                      </a:r>
                    </a:p>
                  </a:txBody>
                  <a:tcPr/>
                </a:tc>
                <a:extLst>
                  <a:ext uri="{0D108BD9-81ED-4DB2-BD59-A6C34878D82A}">
                    <a16:rowId xmlns:a16="http://schemas.microsoft.com/office/drawing/2014/main" val="466061515"/>
                  </a:ext>
                </a:extLst>
              </a:tr>
              <a:tr h="370840">
                <a:tc>
                  <a:txBody>
                    <a:bodyPr/>
                    <a:lstStyle/>
                    <a:p>
                      <a:r>
                        <a:rPr lang="de-DE" dirty="0">
                          <a:latin typeface="Times New Roman" panose="02020603050405020304" pitchFamily="18" charset="0"/>
                          <a:cs typeface="Times New Roman" panose="02020603050405020304" pitchFamily="18" charset="0"/>
                        </a:rPr>
                        <a:t>BlackRock, Inc.</a:t>
                      </a:r>
                    </a:p>
                  </a:txBody>
                  <a:tcPr/>
                </a:tc>
                <a:tc>
                  <a:txBody>
                    <a:bodyPr/>
                    <a:lstStyle/>
                    <a:p>
                      <a:r>
                        <a:rPr lang="de-DE" dirty="0">
                          <a:latin typeface="Times New Roman" panose="02020603050405020304" pitchFamily="18" charset="0"/>
                          <a:cs typeface="Times New Roman" panose="02020603050405020304" pitchFamily="18" charset="0"/>
                        </a:rPr>
                        <a:t>5,37%</a:t>
                      </a:r>
                    </a:p>
                  </a:txBody>
                  <a:tcPr/>
                </a:tc>
                <a:extLst>
                  <a:ext uri="{0D108BD9-81ED-4DB2-BD59-A6C34878D82A}">
                    <a16:rowId xmlns:a16="http://schemas.microsoft.com/office/drawing/2014/main" val="4262069394"/>
                  </a:ext>
                </a:extLst>
              </a:tr>
              <a:tr h="370840">
                <a:tc>
                  <a:txBody>
                    <a:bodyPr/>
                    <a:lstStyle/>
                    <a:p>
                      <a:r>
                        <a:rPr lang="de-DE" dirty="0">
                          <a:latin typeface="Times New Roman" panose="02020603050405020304" pitchFamily="18" charset="0"/>
                          <a:cs typeface="Times New Roman" panose="02020603050405020304" pitchFamily="18" charset="0"/>
                        </a:rPr>
                        <a:t>The Capital Group Companies Inc.</a:t>
                      </a:r>
                    </a:p>
                  </a:txBody>
                  <a:tcPr/>
                </a:tc>
                <a:tc>
                  <a:txBody>
                    <a:bodyPr/>
                    <a:lstStyle/>
                    <a:p>
                      <a:r>
                        <a:rPr lang="de-DE" dirty="0">
                          <a:latin typeface="Times New Roman" panose="02020603050405020304" pitchFamily="18" charset="0"/>
                          <a:cs typeface="Times New Roman" panose="02020603050405020304" pitchFamily="18" charset="0"/>
                        </a:rPr>
                        <a:t>4,99%</a:t>
                      </a:r>
                    </a:p>
                  </a:txBody>
                  <a:tcPr/>
                </a:tc>
                <a:extLst>
                  <a:ext uri="{0D108BD9-81ED-4DB2-BD59-A6C34878D82A}">
                    <a16:rowId xmlns:a16="http://schemas.microsoft.com/office/drawing/2014/main" val="3709187269"/>
                  </a:ext>
                </a:extLst>
              </a:tr>
            </a:tbl>
          </a:graphicData>
        </a:graphic>
      </p:graphicFrame>
      <p:graphicFrame>
        <p:nvGraphicFramePr>
          <p:cNvPr id="10" name="Tabelle 9">
            <a:extLst>
              <a:ext uri="{FF2B5EF4-FFF2-40B4-BE49-F238E27FC236}">
                <a16:creationId xmlns:a16="http://schemas.microsoft.com/office/drawing/2014/main" id="{17A1DE54-2C30-709C-B0D2-C46335F3092B}"/>
              </a:ext>
            </a:extLst>
          </p:cNvPr>
          <p:cNvGraphicFramePr>
            <a:graphicFrameLocks noGrp="1"/>
          </p:cNvGraphicFramePr>
          <p:nvPr>
            <p:extLst>
              <p:ext uri="{D42A27DB-BD31-4B8C-83A1-F6EECF244321}">
                <p14:modId xmlns:p14="http://schemas.microsoft.com/office/powerpoint/2010/main" val="2639564201"/>
              </p:ext>
            </p:extLst>
          </p:nvPr>
        </p:nvGraphicFramePr>
        <p:xfrm>
          <a:off x="940210" y="4265000"/>
          <a:ext cx="8128000" cy="111252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687849885"/>
                    </a:ext>
                  </a:extLst>
                </a:gridCol>
                <a:gridCol w="4064000">
                  <a:extLst>
                    <a:ext uri="{9D8B030D-6E8A-4147-A177-3AD203B41FA5}">
                      <a16:colId xmlns:a16="http://schemas.microsoft.com/office/drawing/2014/main" val="222040038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Armin </a:t>
                      </a:r>
                      <a:r>
                        <a:rPr lang="de-DE" dirty="0" err="1">
                          <a:latin typeface="Times New Roman" panose="02020603050405020304" pitchFamily="18" charset="0"/>
                          <a:cs typeface="Times New Roman" panose="02020603050405020304" pitchFamily="18" charset="0"/>
                        </a:rPr>
                        <a:t>Papperger</a:t>
                      </a:r>
                      <a:endParaRPr lang="de-DE" dirty="0">
                        <a:latin typeface="Times New Roman" panose="02020603050405020304" pitchFamily="18" charset="0"/>
                        <a:cs typeface="Times New Roman" panose="02020603050405020304" pitchFamily="18" charset="0"/>
                      </a:endParaRPr>
                    </a:p>
                  </a:txBody>
                  <a:tcPr/>
                </a:tc>
                <a:tc>
                  <a:txBody>
                    <a:bodyPr/>
                    <a:lstStyle/>
                    <a:p>
                      <a:r>
                        <a:rPr lang="de-DE" b="0" dirty="0">
                          <a:latin typeface="Times New Roman" panose="02020603050405020304" pitchFamily="18" charset="0"/>
                          <a:cs typeface="Times New Roman" panose="02020603050405020304" pitchFamily="18" charset="0"/>
                        </a:rPr>
                        <a:t>Vorsitzender</a:t>
                      </a:r>
                    </a:p>
                  </a:txBody>
                  <a:tcPr/>
                </a:tc>
                <a:extLst>
                  <a:ext uri="{0D108BD9-81ED-4DB2-BD59-A6C34878D82A}">
                    <a16:rowId xmlns:a16="http://schemas.microsoft.com/office/drawing/2014/main" val="2861128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tx1"/>
                          </a:solidFill>
                          <a:effectLst/>
                          <a:latin typeface="Times New Roman" panose="02020603050405020304" pitchFamily="18" charset="0"/>
                          <a:ea typeface="+mn-ea"/>
                          <a:cs typeface="Times New Roman" panose="02020603050405020304" pitchFamily="18" charset="0"/>
                        </a:rPr>
                        <a:t>Dagmar Steinert</a:t>
                      </a:r>
                      <a:endParaRPr lang="de-D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Mitglied</a:t>
                      </a:r>
                    </a:p>
                  </a:txBody>
                  <a:tcPr/>
                </a:tc>
                <a:extLst>
                  <a:ext uri="{0D108BD9-81ED-4DB2-BD59-A6C34878D82A}">
                    <a16:rowId xmlns:a16="http://schemas.microsoft.com/office/drawing/2014/main" val="1421655230"/>
                  </a:ext>
                </a:extLst>
              </a:tr>
              <a:tr h="370840">
                <a:tc>
                  <a:txBody>
                    <a:bodyPr/>
                    <a:lstStyle/>
                    <a:p>
                      <a:r>
                        <a:rPr lang="de-DE" dirty="0">
                          <a:latin typeface="Times New Roman" panose="02020603050405020304" pitchFamily="18" charset="0"/>
                          <a:cs typeface="Times New Roman" panose="02020603050405020304" pitchFamily="18" charset="0"/>
                        </a:rPr>
                        <a:t>Peter-Sebastian Krause</a:t>
                      </a:r>
                    </a:p>
                  </a:txBody>
                  <a:tcPr/>
                </a:tc>
                <a:tc>
                  <a:txBody>
                    <a:bodyPr/>
                    <a:lstStyle/>
                    <a:p>
                      <a:pPr algn="l"/>
                      <a:r>
                        <a:rPr lang="de-DE" dirty="0">
                          <a:effectLst/>
                          <a:latin typeface="Times New Roman" panose="02020603050405020304" pitchFamily="18" charset="0"/>
                          <a:cs typeface="Times New Roman" panose="02020603050405020304" pitchFamily="18" charset="0"/>
                        </a:rPr>
                        <a:t>Mitglied</a:t>
                      </a:r>
                    </a:p>
                  </a:txBody>
                  <a:tcPr marT="31750" marB="31750" anchor="ctr"/>
                </a:tc>
                <a:extLst>
                  <a:ext uri="{0D108BD9-81ED-4DB2-BD59-A6C34878D82A}">
                    <a16:rowId xmlns:a16="http://schemas.microsoft.com/office/drawing/2014/main" val="466061515"/>
                  </a:ext>
                </a:extLst>
              </a:tr>
            </a:tbl>
          </a:graphicData>
        </a:graphic>
      </p:graphicFrame>
      <p:sp>
        <p:nvSpPr>
          <p:cNvPr id="11" name="Textfeld 10">
            <a:extLst>
              <a:ext uri="{FF2B5EF4-FFF2-40B4-BE49-F238E27FC236}">
                <a16:creationId xmlns:a16="http://schemas.microsoft.com/office/drawing/2014/main" id="{7859B285-BB73-50C5-33FD-B5F87797C513}"/>
              </a:ext>
            </a:extLst>
          </p:cNvPr>
          <p:cNvSpPr txBox="1"/>
          <p:nvPr/>
        </p:nvSpPr>
        <p:spPr>
          <a:xfrm>
            <a:off x="738026" y="3599870"/>
            <a:ext cx="6412074" cy="477054"/>
          </a:xfrm>
          <a:prstGeom prst="rect">
            <a:avLst/>
          </a:prstGeom>
          <a:noFill/>
        </p:spPr>
        <p:txBody>
          <a:bodyPr wrap="square" rtlCol="0">
            <a:spAutoFit/>
          </a:bodyPr>
          <a:lstStyle/>
          <a:p>
            <a:r>
              <a:rPr lang="de-DE" sz="2500" b="1" i="0" u="none" strike="noStrike" dirty="0">
                <a:solidFill>
                  <a:srgbClr val="000000"/>
                </a:solidFill>
                <a:effectLst/>
                <a:latin typeface="Times New Roman" panose="02020603050405020304" pitchFamily="18" charset="0"/>
                <a:cs typeface="Times New Roman" panose="02020603050405020304" pitchFamily="18" charset="0"/>
              </a:rPr>
              <a:t>Rheinmetall Aktiengesellschaft Management</a:t>
            </a:r>
          </a:p>
        </p:txBody>
      </p:sp>
    </p:spTree>
    <p:extLst>
      <p:ext uri="{BB962C8B-B14F-4D97-AF65-F5344CB8AC3E}">
        <p14:creationId xmlns:p14="http://schemas.microsoft.com/office/powerpoint/2010/main" val="173965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5</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9144000" cy="945222"/>
          </a:xfrm>
        </p:spPr>
        <p:txBody>
          <a:bodyPr>
            <a:normAutofit/>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Ziele</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826312" y="1865240"/>
            <a:ext cx="10986501" cy="2287806"/>
          </a:xfrm>
          <a:prstGeom prst="rect">
            <a:avLst/>
          </a:prstGeom>
          <a:noFill/>
        </p:spPr>
        <p:txBody>
          <a:bodyPr wrap="square" rtlCol="0">
            <a:spAutoFit/>
          </a:bodyPr>
          <a:lstStyle/>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Hochmoderne Lösungen für Sicherheits- und Verteidigungsanwendungen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verpflichtet sich, verantwortungsvoll und nachhaltig zu handeln. </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Das Unternehmen strebt danach, Umweltauswirkungen zu minimieren und sich in den Gemeinschaften, in denen es tätig ist, positiv zu engagieren.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Umsatzanteil im Geschäft mit Panzern, Militärlastwagen, Munition und Sicherheitstechnologie für Militär und Polizei bis 2025 von derzeit rund </a:t>
            </a:r>
            <a:r>
              <a:rPr lang="de-DE" b="1" dirty="0">
                <a:latin typeface="Times New Roman" panose="02020603050405020304" pitchFamily="18" charset="0"/>
                <a:cs typeface="Times New Roman" panose="02020603050405020304" pitchFamily="18" charset="0"/>
              </a:rPr>
              <a:t>63%</a:t>
            </a:r>
            <a:r>
              <a:rPr lang="de-DE" dirty="0">
                <a:latin typeface="Times New Roman" panose="02020603050405020304" pitchFamily="18" charset="0"/>
                <a:cs typeface="Times New Roman" panose="02020603050405020304" pitchFamily="18" charset="0"/>
              </a:rPr>
              <a:t> auf rund </a:t>
            </a:r>
            <a:r>
              <a:rPr lang="de-DE" b="1" dirty="0">
                <a:latin typeface="Times New Roman" panose="02020603050405020304" pitchFamily="18" charset="0"/>
                <a:cs typeface="Times New Roman" panose="02020603050405020304" pitchFamily="18" charset="0"/>
              </a:rPr>
              <a:t>70%</a:t>
            </a:r>
            <a:r>
              <a:rPr lang="de-DE" dirty="0">
                <a:latin typeface="Times New Roman" panose="02020603050405020304" pitchFamily="18" charset="0"/>
                <a:cs typeface="Times New Roman" panose="02020603050405020304" pitchFamily="18" charset="0"/>
              </a:rPr>
              <a:t> zu steigern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ehrgeizige mittelfristige Ziele, darunter einen erwarteten Umsatz von elf bis zwölf Milliarden Euro bis 2025</a:t>
            </a:r>
          </a:p>
        </p:txBody>
      </p:sp>
    </p:spTree>
    <p:extLst>
      <p:ext uri="{BB962C8B-B14F-4D97-AF65-F5344CB8AC3E}">
        <p14:creationId xmlns:p14="http://schemas.microsoft.com/office/powerpoint/2010/main" val="106071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6</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2242499" cy="945222"/>
          </a:xfrm>
        </p:spPr>
        <p:txBody>
          <a:bodyPr>
            <a:normAutofit/>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Produkt</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895732" y="1824170"/>
            <a:ext cx="3961405" cy="4462760"/>
          </a:xfrm>
          <a:prstGeom prst="rect">
            <a:avLst/>
          </a:prstGeom>
          <a:noFill/>
        </p:spPr>
        <p:txBody>
          <a:bodyPr wrap="none" rtlCol="0">
            <a:spAutoFit/>
          </a:bodyPr>
          <a:lstStyle/>
          <a:p>
            <a:pPr>
              <a:spcAft>
                <a:spcPts val="500"/>
              </a:spcAft>
            </a:pPr>
            <a:r>
              <a:rPr lang="de-DE" b="1" dirty="0">
                <a:latin typeface="Times New Roman" panose="02020603050405020304" pitchFamily="18" charset="0"/>
                <a:cs typeface="Times New Roman" panose="02020603050405020304" pitchFamily="18" charset="0"/>
              </a:rPr>
              <a:t>5 Grundpfeiler </a:t>
            </a: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Vehicle Systems Europe/International</a:t>
            </a: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Artillerie</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Gepanzerte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Kettenfahrzeuge</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Radfahrzeuge</a:t>
            </a:r>
            <a:endParaRPr lang="en-US" dirty="0">
              <a:latin typeface="Times New Roman" panose="02020603050405020304" pitchFamily="18" charset="0"/>
              <a:cs typeface="Times New Roman" panose="02020603050405020304" pitchFamily="18" charset="0"/>
            </a:endParaRP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Weapon and Ammunition</a:t>
            </a: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Electronic Solutions</a:t>
            </a: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Sensors and Actuators</a:t>
            </a: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Aktuatoren</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Magnetventile</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Pumpen</a:t>
            </a:r>
            <a:endParaRPr lang="en-US" dirty="0">
              <a:latin typeface="Times New Roman" panose="02020603050405020304" pitchFamily="18" charset="0"/>
              <a:cs typeface="Times New Roman" panose="02020603050405020304" pitchFamily="18" charset="0"/>
            </a:endParaRP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Materials and Trade</a:t>
            </a: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Motorblöcke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Gleitlager</a:t>
            </a:r>
            <a:endParaRPr lang="de-D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E252096-A206-C3B2-ADF5-F9F43A0EE29C}"/>
              </a:ext>
            </a:extLst>
          </p:cNvPr>
          <p:cNvSpPr txBox="1">
            <a:spLocks/>
          </p:cNvSpPr>
          <p:nvPr/>
        </p:nvSpPr>
        <p:spPr>
          <a:xfrm>
            <a:off x="6099378" y="1384800"/>
            <a:ext cx="2470974" cy="9452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Kunden</a:t>
            </a:r>
          </a:p>
          <a:p>
            <a:pPr algn="l">
              <a:lnSpc>
                <a:spcPct val="100000"/>
              </a:lnSpc>
              <a:spcAft>
                <a:spcPts val="600"/>
              </a:spcAft>
            </a:pPr>
            <a:endParaRPr lang="de-DE" sz="2800" dirty="0"/>
          </a:p>
        </p:txBody>
      </p:sp>
      <p:sp>
        <p:nvSpPr>
          <p:cNvPr id="3" name="TextBox 2">
            <a:extLst>
              <a:ext uri="{FF2B5EF4-FFF2-40B4-BE49-F238E27FC236}">
                <a16:creationId xmlns:a16="http://schemas.microsoft.com/office/drawing/2014/main" id="{B8ACBBD2-0046-0185-F8D9-A7E9FAAA1FC5}"/>
              </a:ext>
            </a:extLst>
          </p:cNvPr>
          <p:cNvSpPr txBox="1"/>
          <p:nvPr/>
        </p:nvSpPr>
        <p:spPr>
          <a:xfrm>
            <a:off x="6092623" y="2127196"/>
            <a:ext cx="3912353" cy="1392689"/>
          </a:xfrm>
          <a:prstGeom prst="rect">
            <a:avLst/>
          </a:prstGeom>
          <a:noFill/>
        </p:spPr>
        <p:txBody>
          <a:bodyPr wrap="none" rtlCol="0">
            <a:spAutoFit/>
          </a:bodyPr>
          <a:lstStyle/>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Kunden in 138 Staaten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Automobilindustrie</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Nationale Verteidigungsunternehmen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NATO</a:t>
            </a:r>
          </a:p>
        </p:txBody>
      </p:sp>
    </p:spTree>
    <p:extLst>
      <p:ext uri="{BB962C8B-B14F-4D97-AF65-F5344CB8AC3E}">
        <p14:creationId xmlns:p14="http://schemas.microsoft.com/office/powerpoint/2010/main" val="9109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500"/>
                                        <p:tgtEl>
                                          <p:spTgt spid="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fade">
                                      <p:cBhvr>
                                        <p:cTn id="62" dur="500"/>
                                        <p:tgtEl>
                                          <p:spTgt spid="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Effect transition="in" filter="fade">
                                      <p:cBhvr>
                                        <p:cTn id="67" dur="500"/>
                                        <p:tgtEl>
                                          <p:spTgt spid="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0" end="0"/>
                                            </p:txEl>
                                          </p:spTgt>
                                        </p:tgtEl>
                                        <p:attrNameLst>
                                          <p:attrName>style.visibility</p:attrName>
                                        </p:attrNameLst>
                                      </p:cBhvr>
                                      <p:to>
                                        <p:strVal val="visible"/>
                                      </p:to>
                                    </p:set>
                                    <p:animEffect transition="in" filter="fade">
                                      <p:cBhvr>
                                        <p:cTn id="72" dur="500"/>
                                        <p:tgtEl>
                                          <p:spTgt spid="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Effect transition="in" filter="fade">
                                      <p:cBhvr>
                                        <p:cTn id="77" dur="500"/>
                                        <p:tgtEl>
                                          <p:spTgt spid="3">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 end="2"/>
                                            </p:txEl>
                                          </p:spTgt>
                                        </p:tgtEl>
                                        <p:attrNameLst>
                                          <p:attrName>style.visibility</p:attrName>
                                        </p:attrNameLst>
                                      </p:cBhvr>
                                      <p:to>
                                        <p:strVal val="visible"/>
                                      </p:to>
                                    </p:set>
                                    <p:animEffect transition="in" filter="fade">
                                      <p:cBhvr>
                                        <p:cTn id="82" dur="500"/>
                                        <p:tgtEl>
                                          <p:spTgt spid="3">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animEffect transition="in" filter="fade">
                                      <p:cBhvr>
                                        <p:cTn id="8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7</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5919626" y="476603"/>
            <a:ext cx="2242499" cy="485811"/>
          </a:xfrm>
        </p:spPr>
        <p:txBody>
          <a:bodyPr>
            <a:normAutofit fontScale="90000"/>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Produkte</a:t>
            </a:r>
            <a:endParaRPr lang="de-DE" sz="2800" dirty="0"/>
          </a:p>
        </p:txBody>
      </p:sp>
      <p:pic>
        <p:nvPicPr>
          <p:cNvPr id="1026" name="Picture 2" descr="32491">
            <a:extLst>
              <a:ext uri="{FF2B5EF4-FFF2-40B4-BE49-F238E27FC236}">
                <a16:creationId xmlns:a16="http://schemas.microsoft.com/office/drawing/2014/main" id="{BEFCB0A8-4D47-313C-0C57-2E9AC4ECBE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8426" y="4101176"/>
            <a:ext cx="1901931" cy="1519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3EA9E39F-B463-9FAC-8C8D-D5ABDA2792DF}"/>
              </a:ext>
            </a:extLst>
          </p:cNvPr>
          <p:cNvSpPr txBox="1"/>
          <p:nvPr/>
        </p:nvSpPr>
        <p:spPr>
          <a:xfrm>
            <a:off x="9634490" y="5620751"/>
            <a:ext cx="1664174" cy="369332"/>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Dreistoff-Gleitlager</a:t>
            </a:r>
            <a:r>
              <a:rPr lang="de-DE" dirty="0">
                <a:latin typeface="Times New Roman" panose="02020603050405020304" pitchFamily="18" charset="0"/>
                <a:cs typeface="Times New Roman" panose="02020603050405020304" pitchFamily="18" charset="0"/>
              </a:rPr>
              <a:t> </a:t>
            </a:r>
          </a:p>
        </p:txBody>
      </p:sp>
      <p:pic>
        <p:nvPicPr>
          <p:cNvPr id="1028" name="Picture 4" descr="32503">
            <a:extLst>
              <a:ext uri="{FF2B5EF4-FFF2-40B4-BE49-F238E27FC236}">
                <a16:creationId xmlns:a16="http://schemas.microsoft.com/office/drawing/2014/main" id="{0BF0D305-BAA3-1014-9561-D026DD204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5432" y="3561652"/>
            <a:ext cx="2220502" cy="1666245"/>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99E4DAAE-918E-6417-E359-A6BBF0F225AA}"/>
              </a:ext>
            </a:extLst>
          </p:cNvPr>
          <p:cNvSpPr txBox="1"/>
          <p:nvPr/>
        </p:nvSpPr>
        <p:spPr>
          <a:xfrm>
            <a:off x="5829231" y="5149493"/>
            <a:ext cx="2274982" cy="307777"/>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elektrische Kühlmittelpumpe</a:t>
            </a:r>
          </a:p>
        </p:txBody>
      </p:sp>
      <p:pic>
        <p:nvPicPr>
          <p:cNvPr id="1030" name="Picture 6" descr="32536">
            <a:extLst>
              <a:ext uri="{FF2B5EF4-FFF2-40B4-BE49-F238E27FC236}">
                <a16:creationId xmlns:a16="http://schemas.microsoft.com/office/drawing/2014/main" id="{DCE0B14D-631C-0B89-DC26-AFA703881D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480" y="1153160"/>
            <a:ext cx="2372487" cy="1622213"/>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a:extLst>
              <a:ext uri="{FF2B5EF4-FFF2-40B4-BE49-F238E27FC236}">
                <a16:creationId xmlns:a16="http://schemas.microsoft.com/office/drawing/2014/main" id="{3E2BFA4E-29C2-829A-E03F-9F380615CDFF}"/>
              </a:ext>
            </a:extLst>
          </p:cNvPr>
          <p:cNvSpPr txBox="1"/>
          <p:nvPr/>
        </p:nvSpPr>
        <p:spPr>
          <a:xfrm>
            <a:off x="6257233" y="2877490"/>
            <a:ext cx="1846980" cy="307777"/>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Schützenpanzers Puma</a:t>
            </a:r>
          </a:p>
        </p:txBody>
      </p:sp>
      <p:pic>
        <p:nvPicPr>
          <p:cNvPr id="1032" name="Picture 8" descr="32506">
            <a:extLst>
              <a:ext uri="{FF2B5EF4-FFF2-40B4-BE49-F238E27FC236}">
                <a16:creationId xmlns:a16="http://schemas.microsoft.com/office/drawing/2014/main" id="{114FBBAE-2692-9A0D-C307-D3D99D54B7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4331" y="1602131"/>
            <a:ext cx="2372487" cy="15831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37BC47AB-8FB9-22E5-6065-3C33F00AC6E3}"/>
              </a:ext>
            </a:extLst>
          </p:cNvPr>
          <p:cNvSpPr txBox="1"/>
          <p:nvPr/>
        </p:nvSpPr>
        <p:spPr>
          <a:xfrm>
            <a:off x="9100791" y="3253875"/>
            <a:ext cx="2159566" cy="307777"/>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Kampfpanzer Leopard 2A7</a:t>
            </a:r>
          </a:p>
        </p:txBody>
      </p:sp>
      <p:sp>
        <p:nvSpPr>
          <p:cNvPr id="12" name="Title 1">
            <a:extLst>
              <a:ext uri="{FF2B5EF4-FFF2-40B4-BE49-F238E27FC236}">
                <a16:creationId xmlns:a16="http://schemas.microsoft.com/office/drawing/2014/main" id="{0121BA33-2E4F-B2A7-43D1-82AF52AD5B42}"/>
              </a:ext>
            </a:extLst>
          </p:cNvPr>
          <p:cNvSpPr txBox="1">
            <a:spLocks/>
          </p:cNvSpPr>
          <p:nvPr/>
        </p:nvSpPr>
        <p:spPr>
          <a:xfrm>
            <a:off x="511119" y="985693"/>
            <a:ext cx="3017788" cy="48581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Aft>
                <a:spcPts val="600"/>
              </a:spcAft>
            </a:pPr>
            <a:r>
              <a:rPr lang="de-DE" sz="2500" b="1" dirty="0">
                <a:latin typeface="Times New Roman" panose="02020603050405020304" pitchFamily="18" charset="0"/>
                <a:ea typeface="Times New Roman" panose="02020603050405020304" pitchFamily="18" charset="0"/>
                <a:cs typeface="Times New Roman" panose="02020603050405020304" pitchFamily="18" charset="0"/>
              </a:rPr>
              <a:t>Subunternehmen</a:t>
            </a:r>
            <a:endParaRPr lang="de-DE" sz="2500" dirty="0"/>
          </a:p>
        </p:txBody>
      </p:sp>
      <p:sp>
        <p:nvSpPr>
          <p:cNvPr id="13" name="Textfeld 12">
            <a:extLst>
              <a:ext uri="{FF2B5EF4-FFF2-40B4-BE49-F238E27FC236}">
                <a16:creationId xmlns:a16="http://schemas.microsoft.com/office/drawing/2014/main" id="{95371362-B343-3B1C-1F23-6341FF4FBB40}"/>
              </a:ext>
            </a:extLst>
          </p:cNvPr>
          <p:cNvSpPr txBox="1"/>
          <p:nvPr/>
        </p:nvSpPr>
        <p:spPr>
          <a:xfrm>
            <a:off x="650240" y="1559472"/>
            <a:ext cx="4036105" cy="4524315"/>
          </a:xfrm>
          <a:prstGeom prst="rect">
            <a:avLst/>
          </a:prstGeom>
          <a:noFill/>
        </p:spPr>
        <p:txBody>
          <a:bodyPr wrap="none" rtlCol="0">
            <a:spAutoFit/>
          </a:bodyPr>
          <a:lstStyle/>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Württembergische Metallwarenfabrik</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KS Gleitlager GmbH</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Nitrochemie AG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Zaugg Elektronik AG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Pierburg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I.L.E.E. AG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Automotive</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IBD </a:t>
            </a:r>
            <a:r>
              <a:rPr lang="de-DE" dirty="0" err="1">
                <a:latin typeface="Times New Roman" panose="02020603050405020304" pitchFamily="18" charset="0"/>
                <a:cs typeface="Times New Roman" panose="02020603050405020304" pitchFamily="18" charset="0"/>
              </a:rPr>
              <a:t>Deisenroth</a:t>
            </a:r>
            <a:r>
              <a:rPr lang="de-DE" dirty="0">
                <a:latin typeface="Times New Roman" panose="02020603050405020304" pitchFamily="18" charset="0"/>
                <a:cs typeface="Times New Roman" panose="02020603050405020304" pitchFamily="18" charset="0"/>
              </a:rPr>
              <a:t> Engineering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MAN Military </a:t>
            </a:r>
            <a:r>
              <a:rPr lang="de-DE" dirty="0" err="1">
                <a:latin typeface="Times New Roman" panose="02020603050405020304" pitchFamily="18" charset="0"/>
                <a:cs typeface="Times New Roman" panose="02020603050405020304" pitchFamily="18" charset="0"/>
              </a:rPr>
              <a:t>Vehicles</a:t>
            </a:r>
            <a:endParaRPr lang="de-D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Landsysteme GmbH</a:t>
            </a:r>
          </a:p>
          <a:p>
            <a:pPr marL="285750" indent="-285750">
              <a:buFont typeface="Arial" panose="020B0604020202020204" pitchFamily="34" charset="0"/>
              <a:buChar char="•"/>
            </a:pPr>
            <a:r>
              <a:rPr lang="de-DE" dirty="0" err="1">
                <a:latin typeface="Times New Roman" panose="02020603050405020304" pitchFamily="18" charset="0"/>
                <a:cs typeface="Times New Roman" panose="02020603050405020304" pitchFamily="18" charset="0"/>
              </a:rPr>
              <a:t>Simrad</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Optronics</a:t>
            </a:r>
            <a:endParaRPr lang="de-D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Electronics GmbH</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PAT </a:t>
            </a:r>
            <a:r>
              <a:rPr lang="de-DE" dirty="0" err="1">
                <a:latin typeface="Times New Roman" panose="02020603050405020304" pitchFamily="18" charset="0"/>
                <a:cs typeface="Times New Roman" panose="02020603050405020304" pitchFamily="18" charset="0"/>
              </a:rPr>
              <a:t>Gmbh</a:t>
            </a:r>
            <a:endParaRPr lang="de-D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BIL Industriemetalle GmbH &amp; Co KG</a:t>
            </a:r>
          </a:p>
          <a:p>
            <a:pPr marL="285750" indent="-285750">
              <a:buFont typeface="Arial" panose="020B0604020202020204" pitchFamily="34" charset="0"/>
              <a:buChar char="•"/>
            </a:pPr>
            <a:r>
              <a:rPr lang="de-DE" dirty="0" err="1">
                <a:latin typeface="Times New Roman" panose="02020603050405020304" pitchFamily="18" charset="0"/>
                <a:cs typeface="Times New Roman" panose="02020603050405020304" pitchFamily="18" charset="0"/>
              </a:rPr>
              <a:t>Aditron</a:t>
            </a:r>
            <a:r>
              <a:rPr lang="de-DE" dirty="0">
                <a:latin typeface="Times New Roman" panose="02020603050405020304" pitchFamily="18" charset="0"/>
                <a:cs typeface="Times New Roman" panose="02020603050405020304" pitchFamily="18" charset="0"/>
              </a:rPr>
              <a:t> AG</a:t>
            </a:r>
          </a:p>
          <a:p>
            <a:pPr marL="285750" indent="-285750">
              <a:buFont typeface="Arial" panose="020B0604020202020204" pitchFamily="34" charset="0"/>
              <a:buChar char="•"/>
            </a:pPr>
            <a:endParaRPr lang="de-DE" dirty="0">
              <a:latin typeface="Times New Roman" panose="02020603050405020304" pitchFamily="18" charset="0"/>
              <a:cs typeface="Times New Roman" panose="02020603050405020304" pitchFamily="18" charset="0"/>
            </a:endParaRPr>
          </a:p>
        </p:txBody>
      </p:sp>
      <p:pic>
        <p:nvPicPr>
          <p:cNvPr id="1034" name="Picture 10" descr="WMF AG Palermo 1177916040 30-Piece Cutlery Set : Amazon.de: Home &amp; Kitchen">
            <a:extLst>
              <a:ext uri="{FF2B5EF4-FFF2-40B4-BE49-F238E27FC236}">
                <a16:creationId xmlns:a16="http://schemas.microsoft.com/office/drawing/2014/main" id="{C55533E6-50FB-5FBB-C106-4D2FDCC400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2050" y="1939534"/>
            <a:ext cx="1214151" cy="217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30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2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7"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8</a:t>
            </a:fld>
            <a:endParaRPr lang="de-DE" sz="9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66782" y="1952004"/>
            <a:ext cx="2233304"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13.04.1889</a:t>
            </a:r>
          </a:p>
          <a:p>
            <a:pPr algn="ctr">
              <a:spcAft>
                <a:spcPts val="500"/>
              </a:spcAft>
            </a:pPr>
            <a:r>
              <a:rPr lang="de-DE" sz="1400" dirty="0">
                <a:latin typeface="Times New Roman" panose="02020603050405020304" pitchFamily="18" charset="0"/>
                <a:cs typeface="Times New Roman" panose="02020603050405020304" pitchFamily="18" charset="0"/>
              </a:rPr>
              <a:t>Gründung </a:t>
            </a:r>
          </a:p>
          <a:p>
            <a:pPr algn="ctr">
              <a:spcAft>
                <a:spcPts val="500"/>
              </a:spcAft>
            </a:pPr>
            <a:r>
              <a:rPr lang="de-DE" sz="1400" dirty="0">
                <a:latin typeface="Times New Roman" panose="02020603050405020304" pitchFamily="18" charset="0"/>
                <a:cs typeface="Times New Roman" panose="02020603050405020304" pitchFamily="18" charset="0"/>
              </a:rPr>
              <a:t>„Rheinische Metallwaaren –</a:t>
            </a:r>
          </a:p>
          <a:p>
            <a:pPr algn="ctr">
              <a:spcAft>
                <a:spcPts val="500"/>
              </a:spcAft>
            </a:pPr>
            <a:r>
              <a:rPr lang="de-DE" sz="1400" dirty="0">
                <a:latin typeface="Times New Roman" panose="02020603050405020304" pitchFamily="18" charset="0"/>
                <a:cs typeface="Times New Roman" panose="02020603050405020304" pitchFamily="18" charset="0"/>
              </a:rPr>
              <a:t>und Maschinenfabrik AG“</a:t>
            </a:r>
          </a:p>
        </p:txBody>
      </p:sp>
      <p:sp>
        <p:nvSpPr>
          <p:cNvPr id="2" name="Pfeil: nach rechts 1">
            <a:extLst>
              <a:ext uri="{FF2B5EF4-FFF2-40B4-BE49-F238E27FC236}">
                <a16:creationId xmlns:a16="http://schemas.microsoft.com/office/drawing/2014/main" id="{F6A5371C-F330-7143-9674-D3FEACCB6DCA}"/>
              </a:ext>
            </a:extLst>
          </p:cNvPr>
          <p:cNvSpPr/>
          <p:nvPr/>
        </p:nvSpPr>
        <p:spPr>
          <a:xfrm>
            <a:off x="876414" y="3383540"/>
            <a:ext cx="10821598" cy="276292"/>
          </a:xfrm>
          <a:prstGeom prst="rightArrow">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 name="Gerade Verbindung mit Pfeil 4">
            <a:extLst>
              <a:ext uri="{FF2B5EF4-FFF2-40B4-BE49-F238E27FC236}">
                <a16:creationId xmlns:a16="http://schemas.microsoft.com/office/drawing/2014/main" id="{041444CD-CEE8-23A6-6100-5A4A36C6BC99}"/>
              </a:ext>
            </a:extLst>
          </p:cNvPr>
          <p:cNvCxnSpPr/>
          <p:nvPr/>
        </p:nvCxnSpPr>
        <p:spPr>
          <a:xfrm>
            <a:off x="1336261" y="3174124"/>
            <a:ext cx="0" cy="254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2">
            <a:extLst>
              <a:ext uri="{FF2B5EF4-FFF2-40B4-BE49-F238E27FC236}">
                <a16:creationId xmlns:a16="http://schemas.microsoft.com/office/drawing/2014/main" id="{99FEDDCF-1146-A488-1C2D-268B9699F9EC}"/>
              </a:ext>
            </a:extLst>
          </p:cNvPr>
          <p:cNvSpPr txBox="1"/>
          <p:nvPr/>
        </p:nvSpPr>
        <p:spPr>
          <a:xfrm>
            <a:off x="633755" y="3915765"/>
            <a:ext cx="2433680"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1919</a:t>
            </a:r>
          </a:p>
          <a:p>
            <a:pPr algn="ctr">
              <a:spcAft>
                <a:spcPts val="500"/>
              </a:spcAft>
            </a:pPr>
            <a:r>
              <a:rPr lang="de-DE" sz="1400" dirty="0">
                <a:latin typeface="Times New Roman" panose="02020603050405020304" pitchFamily="18" charset="0"/>
                <a:cs typeface="Times New Roman" panose="02020603050405020304" pitchFamily="18" charset="0"/>
              </a:rPr>
              <a:t>Versailler Vertrag:</a:t>
            </a:r>
          </a:p>
          <a:p>
            <a:pPr algn="ctr">
              <a:spcAft>
                <a:spcPts val="500"/>
              </a:spcAft>
            </a:pPr>
            <a:r>
              <a:rPr lang="de-DE" sz="1400" dirty="0">
                <a:latin typeface="Times New Roman" panose="02020603050405020304" pitchFamily="18" charset="0"/>
                <a:cs typeface="Times New Roman" panose="02020603050405020304" pitchFamily="18" charset="0"/>
              </a:rPr>
              <a:t>Umstellung auf zivile Produkte</a:t>
            </a:r>
          </a:p>
        </p:txBody>
      </p:sp>
      <p:cxnSp>
        <p:nvCxnSpPr>
          <p:cNvPr id="10" name="Gerade Verbindung mit Pfeil 9">
            <a:extLst>
              <a:ext uri="{FF2B5EF4-FFF2-40B4-BE49-F238E27FC236}">
                <a16:creationId xmlns:a16="http://schemas.microsoft.com/office/drawing/2014/main" id="{99295F4E-0399-C52F-3240-4D92BFBE6FD6}"/>
              </a:ext>
            </a:extLst>
          </p:cNvPr>
          <p:cNvCxnSpPr>
            <a:cxnSpLocks/>
          </p:cNvCxnSpPr>
          <p:nvPr/>
        </p:nvCxnSpPr>
        <p:spPr>
          <a:xfrm flipV="1">
            <a:off x="1879676" y="3633752"/>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
            <a:extLst>
              <a:ext uri="{FF2B5EF4-FFF2-40B4-BE49-F238E27FC236}">
                <a16:creationId xmlns:a16="http://schemas.microsoft.com/office/drawing/2014/main" id="{C0CCE794-772A-EAC2-B8F2-4238EE24A20F}"/>
              </a:ext>
            </a:extLst>
          </p:cNvPr>
          <p:cNvSpPr txBox="1"/>
          <p:nvPr/>
        </p:nvSpPr>
        <p:spPr>
          <a:xfrm>
            <a:off x="1756139" y="1209427"/>
            <a:ext cx="1954381"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1921</a:t>
            </a:r>
          </a:p>
          <a:p>
            <a:pPr algn="ctr">
              <a:spcAft>
                <a:spcPts val="500"/>
              </a:spcAft>
            </a:pPr>
            <a:r>
              <a:rPr lang="de-DE" sz="1400" dirty="0">
                <a:latin typeface="Times New Roman" panose="02020603050405020304" pitchFamily="18" charset="0"/>
                <a:cs typeface="Times New Roman" panose="02020603050405020304" pitchFamily="18" charset="0"/>
              </a:rPr>
              <a:t>Wiederaufnahme</a:t>
            </a:r>
          </a:p>
          <a:p>
            <a:pPr algn="ctr">
              <a:spcAft>
                <a:spcPts val="500"/>
              </a:spcAft>
            </a:pPr>
            <a:r>
              <a:rPr lang="de-DE" sz="1400" dirty="0">
                <a:latin typeface="Times New Roman" panose="02020603050405020304" pitchFamily="18" charset="0"/>
                <a:cs typeface="Times New Roman" panose="02020603050405020304" pitchFamily="18" charset="0"/>
              </a:rPr>
              <a:t>Militärischer Produktion</a:t>
            </a:r>
          </a:p>
        </p:txBody>
      </p:sp>
      <p:cxnSp>
        <p:nvCxnSpPr>
          <p:cNvPr id="13" name="Gerade Verbindung mit Pfeil 12">
            <a:extLst>
              <a:ext uri="{FF2B5EF4-FFF2-40B4-BE49-F238E27FC236}">
                <a16:creationId xmlns:a16="http://schemas.microsoft.com/office/drawing/2014/main" id="{28308878-05FA-8754-F40E-3128BEB32B08}"/>
              </a:ext>
            </a:extLst>
          </p:cNvPr>
          <p:cNvCxnSpPr>
            <a:cxnSpLocks/>
            <a:stCxn id="12" idx="2"/>
          </p:cNvCxnSpPr>
          <p:nvPr/>
        </p:nvCxnSpPr>
        <p:spPr>
          <a:xfrm flipH="1">
            <a:off x="2720893" y="2076331"/>
            <a:ext cx="12437" cy="1324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2">
            <a:extLst>
              <a:ext uri="{FF2B5EF4-FFF2-40B4-BE49-F238E27FC236}">
                <a16:creationId xmlns:a16="http://schemas.microsoft.com/office/drawing/2014/main" id="{CA0C4E88-7F5D-D4DD-9B7D-6E2DC6DB1783}"/>
              </a:ext>
            </a:extLst>
          </p:cNvPr>
          <p:cNvSpPr txBox="1"/>
          <p:nvPr/>
        </p:nvSpPr>
        <p:spPr>
          <a:xfrm>
            <a:off x="2247046" y="4759939"/>
            <a:ext cx="2058577" cy="866904"/>
          </a:xfrm>
          <a:prstGeom prst="rect">
            <a:avLst/>
          </a:prstGeom>
          <a:noFill/>
        </p:spPr>
        <p:txBody>
          <a:bodyPr wrap="squar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1925</a:t>
            </a:r>
          </a:p>
          <a:p>
            <a:pPr algn="ctr">
              <a:spcAft>
                <a:spcPts val="500"/>
              </a:spcAft>
            </a:pPr>
            <a:r>
              <a:rPr lang="de-DE" sz="1400" dirty="0">
                <a:latin typeface="Times New Roman" panose="02020603050405020304" pitchFamily="18" charset="0"/>
                <a:cs typeface="Times New Roman" panose="02020603050405020304" pitchFamily="18" charset="0"/>
              </a:rPr>
              <a:t>Mehrheitsübernahme</a:t>
            </a:r>
          </a:p>
          <a:p>
            <a:pPr algn="ctr">
              <a:spcAft>
                <a:spcPts val="500"/>
              </a:spcAft>
            </a:pPr>
            <a:r>
              <a:rPr lang="de-DE" sz="1400" dirty="0">
                <a:latin typeface="Times New Roman" panose="02020603050405020304" pitchFamily="18" charset="0"/>
                <a:cs typeface="Times New Roman" panose="02020603050405020304" pitchFamily="18" charset="0"/>
              </a:rPr>
              <a:t>durch das Deutsche Reich</a:t>
            </a:r>
          </a:p>
        </p:txBody>
      </p:sp>
      <p:cxnSp>
        <p:nvCxnSpPr>
          <p:cNvPr id="15" name="Gerade Verbindung mit Pfeil 14">
            <a:extLst>
              <a:ext uri="{FF2B5EF4-FFF2-40B4-BE49-F238E27FC236}">
                <a16:creationId xmlns:a16="http://schemas.microsoft.com/office/drawing/2014/main" id="{CD1099F1-61C8-CD18-D33B-A83080ABEA71}"/>
              </a:ext>
            </a:extLst>
          </p:cNvPr>
          <p:cNvCxnSpPr>
            <a:cxnSpLocks/>
          </p:cNvCxnSpPr>
          <p:nvPr/>
        </p:nvCxnSpPr>
        <p:spPr>
          <a:xfrm flipV="1">
            <a:off x="3269318" y="3630947"/>
            <a:ext cx="0" cy="1128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2">
            <a:extLst>
              <a:ext uri="{FF2B5EF4-FFF2-40B4-BE49-F238E27FC236}">
                <a16:creationId xmlns:a16="http://schemas.microsoft.com/office/drawing/2014/main" id="{BF2DFBBF-1EF1-AFBB-1646-D6D10A17659F}"/>
              </a:ext>
            </a:extLst>
          </p:cNvPr>
          <p:cNvSpPr txBox="1"/>
          <p:nvPr/>
        </p:nvSpPr>
        <p:spPr>
          <a:xfrm>
            <a:off x="2958600" y="2076331"/>
            <a:ext cx="1620957"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1933</a:t>
            </a:r>
          </a:p>
          <a:p>
            <a:pPr algn="ctr">
              <a:spcAft>
                <a:spcPts val="500"/>
              </a:spcAft>
            </a:pPr>
            <a:r>
              <a:rPr lang="de-DE" sz="1400" dirty="0">
                <a:latin typeface="Times New Roman" panose="02020603050405020304" pitchFamily="18" charset="0"/>
                <a:cs typeface="Times New Roman" panose="02020603050405020304" pitchFamily="18" charset="0"/>
              </a:rPr>
              <a:t>Expansion in Berlin</a:t>
            </a:r>
          </a:p>
          <a:p>
            <a:pPr algn="ctr">
              <a:spcAft>
                <a:spcPts val="500"/>
              </a:spcAft>
            </a:pPr>
            <a:r>
              <a:rPr lang="de-DE" sz="1400" dirty="0">
                <a:latin typeface="Times New Roman" panose="02020603050405020304" pitchFamily="18" charset="0"/>
                <a:cs typeface="Times New Roman" panose="02020603050405020304" pitchFamily="18" charset="0"/>
              </a:rPr>
              <a:t>für die</a:t>
            </a:r>
          </a:p>
          <a:p>
            <a:pPr algn="ctr">
              <a:spcAft>
                <a:spcPts val="500"/>
              </a:spcAft>
            </a:pPr>
            <a:r>
              <a:rPr lang="de-DE" sz="1400" dirty="0">
                <a:latin typeface="Times New Roman" panose="02020603050405020304" pitchFamily="18" charset="0"/>
                <a:cs typeface="Times New Roman" panose="02020603050405020304" pitchFamily="18" charset="0"/>
              </a:rPr>
              <a:t>Waffenproduktion</a:t>
            </a:r>
          </a:p>
        </p:txBody>
      </p:sp>
      <p:cxnSp>
        <p:nvCxnSpPr>
          <p:cNvPr id="19" name="Gerade Verbindung mit Pfeil 18">
            <a:extLst>
              <a:ext uri="{FF2B5EF4-FFF2-40B4-BE49-F238E27FC236}">
                <a16:creationId xmlns:a16="http://schemas.microsoft.com/office/drawing/2014/main" id="{3F2869FA-07B1-AE31-25EB-8AB2C34CFC71}"/>
              </a:ext>
            </a:extLst>
          </p:cNvPr>
          <p:cNvCxnSpPr>
            <a:cxnSpLocks/>
            <a:stCxn id="17" idx="2"/>
          </p:cNvCxnSpPr>
          <p:nvPr/>
        </p:nvCxnSpPr>
        <p:spPr>
          <a:xfrm>
            <a:off x="3769079" y="3222799"/>
            <a:ext cx="0" cy="228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2">
            <a:extLst>
              <a:ext uri="{FF2B5EF4-FFF2-40B4-BE49-F238E27FC236}">
                <a16:creationId xmlns:a16="http://schemas.microsoft.com/office/drawing/2014/main" id="{11FBB5A1-8717-DEDD-8436-7A291756E3CC}"/>
              </a:ext>
            </a:extLst>
          </p:cNvPr>
          <p:cNvSpPr txBox="1"/>
          <p:nvPr/>
        </p:nvSpPr>
        <p:spPr>
          <a:xfrm>
            <a:off x="3318841" y="3921085"/>
            <a:ext cx="1896417"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1936</a:t>
            </a:r>
          </a:p>
          <a:p>
            <a:pPr algn="ctr">
              <a:spcAft>
                <a:spcPts val="500"/>
              </a:spcAft>
            </a:pPr>
            <a:r>
              <a:rPr lang="de-DE" sz="1400" dirty="0">
                <a:latin typeface="Times New Roman" panose="02020603050405020304" pitchFamily="18" charset="0"/>
                <a:cs typeface="Times New Roman" panose="02020603050405020304" pitchFamily="18" charset="0"/>
              </a:rPr>
              <a:t>Fusion zur </a:t>
            </a:r>
          </a:p>
          <a:p>
            <a:pPr algn="ctr">
              <a:spcAft>
                <a:spcPts val="500"/>
              </a:spcAft>
            </a:pPr>
            <a:r>
              <a:rPr lang="de-DE" sz="1400" dirty="0">
                <a:latin typeface="Times New Roman" panose="02020603050405020304" pitchFamily="18" charset="0"/>
                <a:cs typeface="Times New Roman" panose="02020603050405020304" pitchFamily="18" charset="0"/>
              </a:rPr>
              <a:t>Rheinmetall-Borsig AG</a:t>
            </a:r>
          </a:p>
        </p:txBody>
      </p:sp>
      <p:cxnSp>
        <p:nvCxnSpPr>
          <p:cNvPr id="21" name="Gerade Verbindung mit Pfeil 20">
            <a:extLst>
              <a:ext uri="{FF2B5EF4-FFF2-40B4-BE49-F238E27FC236}">
                <a16:creationId xmlns:a16="http://schemas.microsoft.com/office/drawing/2014/main" id="{E09A86A7-483D-EB4E-A97C-4E5DB7B83412}"/>
              </a:ext>
            </a:extLst>
          </p:cNvPr>
          <p:cNvCxnSpPr>
            <a:cxnSpLocks/>
          </p:cNvCxnSpPr>
          <p:nvPr/>
        </p:nvCxnSpPr>
        <p:spPr>
          <a:xfrm flipV="1">
            <a:off x="4267049" y="3676913"/>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
            <a:extLst>
              <a:ext uri="{FF2B5EF4-FFF2-40B4-BE49-F238E27FC236}">
                <a16:creationId xmlns:a16="http://schemas.microsoft.com/office/drawing/2014/main" id="{741C8546-E8B3-14C5-B71B-5CEE06DFC40C}"/>
              </a:ext>
            </a:extLst>
          </p:cNvPr>
          <p:cNvSpPr txBox="1"/>
          <p:nvPr/>
        </p:nvSpPr>
        <p:spPr>
          <a:xfrm>
            <a:off x="4200068" y="649582"/>
            <a:ext cx="2279791" cy="1426031"/>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1940-45</a:t>
            </a:r>
          </a:p>
          <a:p>
            <a:pPr algn="ctr">
              <a:spcAft>
                <a:spcPts val="500"/>
              </a:spcAft>
            </a:pPr>
            <a:r>
              <a:rPr lang="de-DE" sz="1400" dirty="0">
                <a:latin typeface="Times New Roman" panose="02020603050405020304" pitchFamily="18" charset="0"/>
                <a:cs typeface="Times New Roman" panose="02020603050405020304" pitchFamily="18" charset="0"/>
              </a:rPr>
              <a:t>Übernahme durch </a:t>
            </a:r>
          </a:p>
          <a:p>
            <a:pPr algn="ctr">
              <a:spcAft>
                <a:spcPts val="500"/>
              </a:spcAft>
            </a:pPr>
            <a:r>
              <a:rPr lang="de-DE" sz="1400" dirty="0">
                <a:latin typeface="Times New Roman" panose="02020603050405020304" pitchFamily="18" charset="0"/>
                <a:cs typeface="Times New Roman" panose="02020603050405020304" pitchFamily="18" charset="0"/>
              </a:rPr>
              <a:t>das dritte Reich/</a:t>
            </a:r>
          </a:p>
          <a:p>
            <a:pPr algn="ctr">
              <a:spcAft>
                <a:spcPts val="500"/>
              </a:spcAft>
            </a:pPr>
            <a:r>
              <a:rPr lang="de-DE" sz="1400" dirty="0">
                <a:latin typeface="Times New Roman" panose="02020603050405020304" pitchFamily="18" charset="0"/>
                <a:cs typeface="Times New Roman" panose="02020603050405020304" pitchFamily="18" charset="0"/>
              </a:rPr>
              <a:t>Einsatz von Zwangsarbeitern</a:t>
            </a:r>
          </a:p>
          <a:p>
            <a:pPr algn="ctr">
              <a:spcAft>
                <a:spcPts val="500"/>
              </a:spcAft>
            </a:pPr>
            <a:r>
              <a:rPr lang="de-DE" sz="1400" dirty="0">
                <a:latin typeface="Times New Roman" panose="02020603050405020304" pitchFamily="18" charset="0"/>
                <a:cs typeface="Times New Roman" panose="02020603050405020304" pitchFamily="18" charset="0"/>
              </a:rPr>
              <a:t>In allen Werken</a:t>
            </a:r>
          </a:p>
        </p:txBody>
      </p:sp>
      <p:cxnSp>
        <p:nvCxnSpPr>
          <p:cNvPr id="23" name="Gerade Verbindung mit Pfeil 22">
            <a:extLst>
              <a:ext uri="{FF2B5EF4-FFF2-40B4-BE49-F238E27FC236}">
                <a16:creationId xmlns:a16="http://schemas.microsoft.com/office/drawing/2014/main" id="{3DEB1DCB-E173-05E1-16B0-18121F75F7ED}"/>
              </a:ext>
            </a:extLst>
          </p:cNvPr>
          <p:cNvCxnSpPr>
            <a:cxnSpLocks/>
          </p:cNvCxnSpPr>
          <p:nvPr/>
        </p:nvCxnSpPr>
        <p:spPr>
          <a:xfrm>
            <a:off x="5166050" y="2075613"/>
            <a:ext cx="0" cy="1320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
            <a:extLst>
              <a:ext uri="{FF2B5EF4-FFF2-40B4-BE49-F238E27FC236}">
                <a16:creationId xmlns:a16="http://schemas.microsoft.com/office/drawing/2014/main" id="{A9068389-956D-D3EF-705F-B8BC0D3E2B12}"/>
              </a:ext>
            </a:extLst>
          </p:cNvPr>
          <p:cNvSpPr txBox="1"/>
          <p:nvPr/>
        </p:nvSpPr>
        <p:spPr>
          <a:xfrm>
            <a:off x="4267049" y="4737914"/>
            <a:ext cx="2178160"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1944/45</a:t>
            </a:r>
          </a:p>
          <a:p>
            <a:pPr algn="ctr">
              <a:spcAft>
                <a:spcPts val="500"/>
              </a:spcAft>
            </a:pPr>
            <a:r>
              <a:rPr lang="de-DE" sz="1400" dirty="0">
                <a:latin typeface="Times New Roman" panose="02020603050405020304" pitchFamily="18" charset="0"/>
                <a:cs typeface="Times New Roman" panose="02020603050405020304" pitchFamily="18" charset="0"/>
              </a:rPr>
              <a:t>Verlagerung der Produktion</a:t>
            </a:r>
          </a:p>
          <a:p>
            <a:pPr algn="ctr">
              <a:spcAft>
                <a:spcPts val="500"/>
              </a:spcAft>
            </a:pPr>
            <a:r>
              <a:rPr lang="de-DE" sz="1400" dirty="0">
                <a:latin typeface="Times New Roman" panose="02020603050405020304" pitchFamily="18" charset="0"/>
                <a:cs typeface="Times New Roman" panose="02020603050405020304" pitchFamily="18" charset="0"/>
              </a:rPr>
              <a:t>nach Polen</a:t>
            </a:r>
          </a:p>
        </p:txBody>
      </p:sp>
      <p:cxnSp>
        <p:nvCxnSpPr>
          <p:cNvPr id="28" name="Gerade Verbindung mit Pfeil 27">
            <a:extLst>
              <a:ext uri="{FF2B5EF4-FFF2-40B4-BE49-F238E27FC236}">
                <a16:creationId xmlns:a16="http://schemas.microsoft.com/office/drawing/2014/main" id="{E14F716D-915C-2E0E-8CF0-35D1D82B64BA}"/>
              </a:ext>
            </a:extLst>
          </p:cNvPr>
          <p:cNvCxnSpPr>
            <a:cxnSpLocks/>
          </p:cNvCxnSpPr>
          <p:nvPr/>
        </p:nvCxnSpPr>
        <p:spPr>
          <a:xfrm flipV="1">
            <a:off x="5345846" y="3662787"/>
            <a:ext cx="0" cy="1060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
            <a:extLst>
              <a:ext uri="{FF2B5EF4-FFF2-40B4-BE49-F238E27FC236}">
                <a16:creationId xmlns:a16="http://schemas.microsoft.com/office/drawing/2014/main" id="{79A4FE20-EB60-B055-55A3-FA9400294C8B}"/>
              </a:ext>
            </a:extLst>
          </p:cNvPr>
          <p:cNvSpPr txBox="1"/>
          <p:nvPr/>
        </p:nvSpPr>
        <p:spPr>
          <a:xfrm>
            <a:off x="5471492" y="1845206"/>
            <a:ext cx="2008883" cy="1426031"/>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1945-50</a:t>
            </a:r>
          </a:p>
          <a:p>
            <a:pPr algn="ctr">
              <a:spcAft>
                <a:spcPts val="500"/>
              </a:spcAft>
            </a:pPr>
            <a:r>
              <a:rPr lang="de-DE" sz="1400" dirty="0">
                <a:latin typeface="Times New Roman" panose="02020603050405020304" pitchFamily="18" charset="0"/>
                <a:cs typeface="Times New Roman" panose="02020603050405020304" pitchFamily="18" charset="0"/>
              </a:rPr>
              <a:t>Produktionsverbot durch </a:t>
            </a:r>
          </a:p>
          <a:p>
            <a:pPr algn="ctr">
              <a:spcAft>
                <a:spcPts val="500"/>
              </a:spcAft>
            </a:pPr>
            <a:r>
              <a:rPr lang="de-DE" sz="1400" dirty="0">
                <a:latin typeface="Times New Roman" panose="02020603050405020304" pitchFamily="18" charset="0"/>
                <a:cs typeface="Times New Roman" panose="02020603050405020304" pitchFamily="18" charset="0"/>
              </a:rPr>
              <a:t>Militärregierung</a:t>
            </a:r>
          </a:p>
          <a:p>
            <a:pPr algn="ctr">
              <a:spcAft>
                <a:spcPts val="500"/>
              </a:spcAft>
            </a:pPr>
            <a:r>
              <a:rPr lang="de-DE" sz="1400" dirty="0">
                <a:latin typeface="Times New Roman" panose="02020603050405020304" pitchFamily="18" charset="0"/>
                <a:cs typeface="Times New Roman" panose="02020603050405020304" pitchFamily="18" charset="0"/>
              </a:rPr>
              <a:t>Zivile Produktion bleibt </a:t>
            </a:r>
          </a:p>
          <a:p>
            <a:pPr algn="ctr">
              <a:spcAft>
                <a:spcPts val="500"/>
              </a:spcAft>
            </a:pPr>
            <a:r>
              <a:rPr lang="de-DE" sz="1400" dirty="0">
                <a:latin typeface="Times New Roman" panose="02020603050405020304" pitchFamily="18" charset="0"/>
                <a:cs typeface="Times New Roman" panose="02020603050405020304" pitchFamily="18" charset="0"/>
              </a:rPr>
              <a:t>ohne Erfolg</a:t>
            </a:r>
          </a:p>
        </p:txBody>
      </p:sp>
      <p:cxnSp>
        <p:nvCxnSpPr>
          <p:cNvPr id="30" name="Gerade Verbindung mit Pfeil 29">
            <a:extLst>
              <a:ext uri="{FF2B5EF4-FFF2-40B4-BE49-F238E27FC236}">
                <a16:creationId xmlns:a16="http://schemas.microsoft.com/office/drawing/2014/main" id="{F80CA7CA-92F6-BA6C-6617-234BA6AB3A23}"/>
              </a:ext>
            </a:extLst>
          </p:cNvPr>
          <p:cNvCxnSpPr>
            <a:cxnSpLocks/>
          </p:cNvCxnSpPr>
          <p:nvPr/>
        </p:nvCxnSpPr>
        <p:spPr>
          <a:xfrm>
            <a:off x="6475937" y="3283407"/>
            <a:ext cx="0" cy="113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2">
            <a:extLst>
              <a:ext uri="{FF2B5EF4-FFF2-40B4-BE49-F238E27FC236}">
                <a16:creationId xmlns:a16="http://schemas.microsoft.com/office/drawing/2014/main" id="{1EB67ABC-E0DB-05B2-EDC2-9C1F53C025AB}"/>
              </a:ext>
            </a:extLst>
          </p:cNvPr>
          <p:cNvSpPr txBox="1"/>
          <p:nvPr/>
        </p:nvSpPr>
        <p:spPr>
          <a:xfrm>
            <a:off x="6146443" y="3896048"/>
            <a:ext cx="1800494"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1956</a:t>
            </a:r>
          </a:p>
          <a:p>
            <a:pPr algn="ctr">
              <a:spcAft>
                <a:spcPts val="500"/>
              </a:spcAft>
            </a:pPr>
            <a:r>
              <a:rPr lang="de-DE" sz="1400" dirty="0">
                <a:latin typeface="Times New Roman" panose="02020603050405020304" pitchFamily="18" charset="0"/>
                <a:cs typeface="Times New Roman" panose="02020603050405020304" pitchFamily="18" charset="0"/>
              </a:rPr>
              <a:t>Umstrukturierung</a:t>
            </a:r>
          </a:p>
          <a:p>
            <a:pPr algn="ctr">
              <a:spcAft>
                <a:spcPts val="500"/>
              </a:spcAft>
            </a:pPr>
            <a:r>
              <a:rPr lang="de-DE" sz="1400" dirty="0">
                <a:latin typeface="Times New Roman" panose="02020603050405020304" pitchFamily="18" charset="0"/>
                <a:cs typeface="Times New Roman" panose="02020603050405020304" pitchFamily="18" charset="0"/>
              </a:rPr>
              <a:t>Erstes Produkt: MG42</a:t>
            </a:r>
          </a:p>
        </p:txBody>
      </p:sp>
      <p:sp>
        <p:nvSpPr>
          <p:cNvPr id="33" name="TextBox 2">
            <a:extLst>
              <a:ext uri="{FF2B5EF4-FFF2-40B4-BE49-F238E27FC236}">
                <a16:creationId xmlns:a16="http://schemas.microsoft.com/office/drawing/2014/main" id="{8F515944-A0B6-66FF-1D78-82EBDEA3CB19}"/>
              </a:ext>
            </a:extLst>
          </p:cNvPr>
          <p:cNvSpPr txBox="1"/>
          <p:nvPr/>
        </p:nvSpPr>
        <p:spPr>
          <a:xfrm>
            <a:off x="7152047" y="2634003"/>
            <a:ext cx="1406154" cy="587340"/>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1958</a:t>
            </a:r>
          </a:p>
          <a:p>
            <a:pPr algn="ctr">
              <a:spcAft>
                <a:spcPts val="500"/>
              </a:spcAft>
            </a:pPr>
            <a:r>
              <a:rPr lang="de-DE" sz="1400" dirty="0">
                <a:latin typeface="Times New Roman" panose="02020603050405020304" pitchFamily="18" charset="0"/>
                <a:cs typeface="Times New Roman" panose="02020603050405020304" pitchFamily="18" charset="0"/>
              </a:rPr>
              <a:t>Diversifizierung </a:t>
            </a:r>
          </a:p>
        </p:txBody>
      </p:sp>
      <p:sp>
        <p:nvSpPr>
          <p:cNvPr id="34" name="TextBox 2">
            <a:extLst>
              <a:ext uri="{FF2B5EF4-FFF2-40B4-BE49-F238E27FC236}">
                <a16:creationId xmlns:a16="http://schemas.microsoft.com/office/drawing/2014/main" id="{F94BDD91-1ADE-3225-D0C1-7C3AC35A6590}"/>
              </a:ext>
            </a:extLst>
          </p:cNvPr>
          <p:cNvSpPr txBox="1"/>
          <p:nvPr/>
        </p:nvSpPr>
        <p:spPr>
          <a:xfrm>
            <a:off x="7032784" y="4597560"/>
            <a:ext cx="2585964"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1979</a:t>
            </a:r>
          </a:p>
          <a:p>
            <a:pPr algn="ctr">
              <a:spcAft>
                <a:spcPts val="500"/>
              </a:spcAft>
            </a:pPr>
            <a:r>
              <a:rPr lang="de-DE" sz="1400" dirty="0">
                <a:latin typeface="Times New Roman" panose="02020603050405020304" pitchFamily="18" charset="0"/>
                <a:cs typeface="Times New Roman" panose="02020603050405020304" pitchFamily="18" charset="0"/>
              </a:rPr>
              <a:t>Leopard 2 als erster </a:t>
            </a:r>
          </a:p>
          <a:p>
            <a:pPr algn="ctr">
              <a:spcAft>
                <a:spcPts val="500"/>
              </a:spcAft>
            </a:pPr>
            <a:r>
              <a:rPr lang="de-DE" sz="1400" dirty="0">
                <a:latin typeface="Times New Roman" panose="02020603050405020304" pitchFamily="18" charset="0"/>
                <a:cs typeface="Times New Roman" panose="02020603050405020304" pitchFamily="18" charset="0"/>
              </a:rPr>
              <a:t>Kampfpanzer an die Bundeswehr</a:t>
            </a:r>
          </a:p>
        </p:txBody>
      </p:sp>
      <p:sp>
        <p:nvSpPr>
          <p:cNvPr id="35" name="TextBox 2">
            <a:extLst>
              <a:ext uri="{FF2B5EF4-FFF2-40B4-BE49-F238E27FC236}">
                <a16:creationId xmlns:a16="http://schemas.microsoft.com/office/drawing/2014/main" id="{CF4E1099-D535-B968-47A9-57713B705AEF}"/>
              </a:ext>
            </a:extLst>
          </p:cNvPr>
          <p:cNvSpPr txBox="1"/>
          <p:nvPr/>
        </p:nvSpPr>
        <p:spPr>
          <a:xfrm>
            <a:off x="8509263" y="2186935"/>
            <a:ext cx="1322798"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1980</a:t>
            </a:r>
          </a:p>
          <a:p>
            <a:pPr algn="ctr">
              <a:spcAft>
                <a:spcPts val="500"/>
              </a:spcAft>
            </a:pPr>
            <a:r>
              <a:rPr lang="de-DE" sz="1400" dirty="0">
                <a:latin typeface="Times New Roman" panose="02020603050405020304" pitchFamily="18" charset="0"/>
                <a:cs typeface="Times New Roman" panose="02020603050405020304" pitchFamily="18" charset="0"/>
              </a:rPr>
              <a:t>Stärkung im </a:t>
            </a:r>
          </a:p>
          <a:p>
            <a:pPr algn="ctr">
              <a:spcAft>
                <a:spcPts val="500"/>
              </a:spcAft>
            </a:pPr>
            <a:r>
              <a:rPr lang="de-DE" sz="1400" dirty="0">
                <a:latin typeface="Times New Roman" panose="02020603050405020304" pitchFamily="18" charset="0"/>
                <a:cs typeface="Times New Roman" panose="02020603050405020304" pitchFamily="18" charset="0"/>
              </a:rPr>
              <a:t>zivilen Bereich </a:t>
            </a:r>
          </a:p>
        </p:txBody>
      </p:sp>
      <p:sp>
        <p:nvSpPr>
          <p:cNvPr id="36" name="TextBox 2">
            <a:extLst>
              <a:ext uri="{FF2B5EF4-FFF2-40B4-BE49-F238E27FC236}">
                <a16:creationId xmlns:a16="http://schemas.microsoft.com/office/drawing/2014/main" id="{7C608C08-9837-3D16-0E88-5C66DB54500E}"/>
              </a:ext>
            </a:extLst>
          </p:cNvPr>
          <p:cNvSpPr txBox="1"/>
          <p:nvPr/>
        </p:nvSpPr>
        <p:spPr>
          <a:xfrm>
            <a:off x="8902223" y="3923915"/>
            <a:ext cx="1491114" cy="587340"/>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1986</a:t>
            </a:r>
          </a:p>
          <a:p>
            <a:pPr algn="ctr">
              <a:spcAft>
                <a:spcPts val="500"/>
              </a:spcAft>
            </a:pPr>
            <a:r>
              <a:rPr lang="de-DE" sz="1400" dirty="0">
                <a:latin typeface="Times New Roman" panose="02020603050405020304" pitchFamily="18" charset="0"/>
                <a:cs typeface="Times New Roman" panose="02020603050405020304" pitchFamily="18" charset="0"/>
              </a:rPr>
              <a:t>Automobiltechnik</a:t>
            </a:r>
          </a:p>
        </p:txBody>
      </p:sp>
      <p:sp>
        <p:nvSpPr>
          <p:cNvPr id="37" name="TextBox 2">
            <a:extLst>
              <a:ext uri="{FF2B5EF4-FFF2-40B4-BE49-F238E27FC236}">
                <a16:creationId xmlns:a16="http://schemas.microsoft.com/office/drawing/2014/main" id="{2C7E3118-0F3B-84C0-E715-929604F1930B}"/>
              </a:ext>
            </a:extLst>
          </p:cNvPr>
          <p:cNvSpPr txBox="1"/>
          <p:nvPr/>
        </p:nvSpPr>
        <p:spPr>
          <a:xfrm>
            <a:off x="8968213" y="632858"/>
            <a:ext cx="1511952"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1993/94</a:t>
            </a:r>
          </a:p>
          <a:p>
            <a:pPr algn="ctr">
              <a:spcAft>
                <a:spcPts val="500"/>
              </a:spcAft>
            </a:pPr>
            <a:r>
              <a:rPr lang="de-DE" sz="1400" dirty="0">
                <a:latin typeface="Times New Roman" panose="02020603050405020304" pitchFamily="18" charset="0"/>
                <a:cs typeface="Times New Roman" panose="02020603050405020304" pitchFamily="18" charset="0"/>
              </a:rPr>
              <a:t>Sicherheitstechnik</a:t>
            </a:r>
          </a:p>
          <a:p>
            <a:pPr algn="ctr">
              <a:spcAft>
                <a:spcPts val="500"/>
              </a:spcAft>
            </a:pPr>
            <a:r>
              <a:rPr lang="de-DE" sz="1400" dirty="0">
                <a:latin typeface="Times New Roman" panose="02020603050405020304" pitchFamily="18" charset="0"/>
                <a:cs typeface="Times New Roman" panose="02020603050405020304" pitchFamily="18" charset="0"/>
              </a:rPr>
              <a:t>Bürosysteme</a:t>
            </a:r>
          </a:p>
          <a:p>
            <a:pPr algn="ctr">
              <a:spcAft>
                <a:spcPts val="500"/>
              </a:spcAft>
            </a:pPr>
            <a:r>
              <a:rPr lang="de-DE" sz="1400" dirty="0">
                <a:latin typeface="Times New Roman" panose="02020603050405020304" pitchFamily="18" charset="0"/>
                <a:cs typeface="Times New Roman" panose="02020603050405020304" pitchFamily="18" charset="0"/>
              </a:rPr>
              <a:t>Elektromotoren</a:t>
            </a:r>
          </a:p>
        </p:txBody>
      </p:sp>
      <p:sp>
        <p:nvSpPr>
          <p:cNvPr id="38" name="TextBox 2">
            <a:extLst>
              <a:ext uri="{FF2B5EF4-FFF2-40B4-BE49-F238E27FC236}">
                <a16:creationId xmlns:a16="http://schemas.microsoft.com/office/drawing/2014/main" id="{E0ADFFB2-2B12-9EA5-39BB-459B4822CA5F}"/>
              </a:ext>
            </a:extLst>
          </p:cNvPr>
          <p:cNvSpPr txBox="1"/>
          <p:nvPr/>
        </p:nvSpPr>
        <p:spPr>
          <a:xfrm>
            <a:off x="9636028" y="4520370"/>
            <a:ext cx="1617046" cy="587340"/>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2006</a:t>
            </a:r>
          </a:p>
          <a:p>
            <a:pPr algn="ctr">
              <a:spcAft>
                <a:spcPts val="500"/>
              </a:spcAft>
            </a:pPr>
            <a:r>
              <a:rPr lang="de-DE" sz="1400" dirty="0">
                <a:latin typeface="Times New Roman" panose="02020603050405020304" pitchFamily="18" charset="0"/>
                <a:cs typeface="Times New Roman" panose="02020603050405020304" pitchFamily="18" charset="0"/>
              </a:rPr>
              <a:t>Vorstellung „Puma“</a:t>
            </a:r>
          </a:p>
        </p:txBody>
      </p:sp>
      <p:sp>
        <p:nvSpPr>
          <p:cNvPr id="39" name="TextBox 2">
            <a:extLst>
              <a:ext uri="{FF2B5EF4-FFF2-40B4-BE49-F238E27FC236}">
                <a16:creationId xmlns:a16="http://schemas.microsoft.com/office/drawing/2014/main" id="{15BB2B94-9A76-6ED7-975E-C78E613A7C88}"/>
              </a:ext>
            </a:extLst>
          </p:cNvPr>
          <p:cNvSpPr txBox="1"/>
          <p:nvPr/>
        </p:nvSpPr>
        <p:spPr>
          <a:xfrm>
            <a:off x="9964261" y="2037700"/>
            <a:ext cx="1793376"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2012</a:t>
            </a:r>
          </a:p>
          <a:p>
            <a:pPr algn="ctr">
              <a:spcAft>
                <a:spcPts val="500"/>
              </a:spcAft>
            </a:pPr>
            <a:r>
              <a:rPr lang="de-DE" sz="1400" dirty="0">
                <a:latin typeface="Times New Roman" panose="02020603050405020304" pitchFamily="18" charset="0"/>
                <a:cs typeface="Times New Roman" panose="02020603050405020304" pitchFamily="18" charset="0"/>
              </a:rPr>
              <a:t>Joint Venture in China</a:t>
            </a:r>
          </a:p>
          <a:p>
            <a:pPr algn="ctr">
              <a:spcAft>
                <a:spcPts val="500"/>
              </a:spcAft>
            </a:pPr>
            <a:r>
              <a:rPr lang="de-DE" sz="1400" dirty="0">
                <a:latin typeface="Times New Roman" panose="02020603050405020304" pitchFamily="18" charset="0"/>
                <a:cs typeface="Times New Roman" panose="02020603050405020304" pitchFamily="18" charset="0"/>
              </a:rPr>
              <a:t>Variable Ölpumpen</a:t>
            </a:r>
          </a:p>
        </p:txBody>
      </p:sp>
      <p:sp>
        <p:nvSpPr>
          <p:cNvPr id="40" name="TextBox 2">
            <a:extLst>
              <a:ext uri="{FF2B5EF4-FFF2-40B4-BE49-F238E27FC236}">
                <a16:creationId xmlns:a16="http://schemas.microsoft.com/office/drawing/2014/main" id="{A4CE4437-8F2F-05C3-EA27-7F98D441EC36}"/>
              </a:ext>
            </a:extLst>
          </p:cNvPr>
          <p:cNvSpPr txBox="1"/>
          <p:nvPr/>
        </p:nvSpPr>
        <p:spPr>
          <a:xfrm>
            <a:off x="10505089" y="5171366"/>
            <a:ext cx="1420582"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2021</a:t>
            </a:r>
          </a:p>
          <a:p>
            <a:pPr algn="ctr">
              <a:spcAft>
                <a:spcPts val="500"/>
              </a:spcAft>
            </a:pPr>
            <a:r>
              <a:rPr lang="de-DE" sz="1400" dirty="0">
                <a:latin typeface="Times New Roman" panose="02020603050405020304" pitchFamily="18" charset="0"/>
                <a:cs typeface="Times New Roman" panose="02020603050405020304" pitchFamily="18" charset="0"/>
              </a:rPr>
              <a:t>Änderung der </a:t>
            </a:r>
          </a:p>
          <a:p>
            <a:pPr algn="ctr">
              <a:spcAft>
                <a:spcPts val="500"/>
              </a:spcAft>
            </a:pPr>
            <a:r>
              <a:rPr lang="de-DE" sz="1400" dirty="0">
                <a:latin typeface="Times New Roman" panose="02020603050405020304" pitchFamily="18" charset="0"/>
                <a:cs typeface="Times New Roman" panose="02020603050405020304" pitchFamily="18" charset="0"/>
              </a:rPr>
              <a:t>Führungsstruktur</a:t>
            </a:r>
          </a:p>
          <a:p>
            <a:pPr algn="ctr">
              <a:spcAft>
                <a:spcPts val="500"/>
              </a:spcAft>
            </a:pPr>
            <a:endParaRPr lang="de-DE" sz="1400" dirty="0">
              <a:latin typeface="Times New Roman" panose="02020603050405020304" pitchFamily="18" charset="0"/>
              <a:cs typeface="Times New Roman" panose="02020603050405020304" pitchFamily="18" charset="0"/>
            </a:endParaRPr>
          </a:p>
        </p:txBody>
      </p:sp>
      <p:cxnSp>
        <p:nvCxnSpPr>
          <p:cNvPr id="44" name="Gerade Verbindung mit Pfeil 43">
            <a:extLst>
              <a:ext uri="{FF2B5EF4-FFF2-40B4-BE49-F238E27FC236}">
                <a16:creationId xmlns:a16="http://schemas.microsoft.com/office/drawing/2014/main" id="{12070882-A6C4-946B-53DF-D38CD7F94AD1}"/>
              </a:ext>
            </a:extLst>
          </p:cNvPr>
          <p:cNvCxnSpPr>
            <a:cxnSpLocks/>
          </p:cNvCxnSpPr>
          <p:nvPr/>
        </p:nvCxnSpPr>
        <p:spPr>
          <a:xfrm flipV="1">
            <a:off x="7046690" y="3656211"/>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0B66CC07-64BB-9DAB-2995-498565E86D4B}"/>
              </a:ext>
            </a:extLst>
          </p:cNvPr>
          <p:cNvCxnSpPr>
            <a:cxnSpLocks/>
          </p:cNvCxnSpPr>
          <p:nvPr/>
        </p:nvCxnSpPr>
        <p:spPr>
          <a:xfrm>
            <a:off x="7747245" y="3187075"/>
            <a:ext cx="0" cy="228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a:extLst>
              <a:ext uri="{FF2B5EF4-FFF2-40B4-BE49-F238E27FC236}">
                <a16:creationId xmlns:a16="http://schemas.microsoft.com/office/drawing/2014/main" id="{FCAD9437-AB14-AB7D-9A93-ADCA7AD53418}"/>
              </a:ext>
            </a:extLst>
          </p:cNvPr>
          <p:cNvCxnSpPr>
            <a:cxnSpLocks/>
          </p:cNvCxnSpPr>
          <p:nvPr/>
        </p:nvCxnSpPr>
        <p:spPr>
          <a:xfrm flipV="1">
            <a:off x="8285060" y="3630947"/>
            <a:ext cx="0" cy="974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04EC4052-4E42-4CCE-0B79-ACDF2FC86FAA}"/>
              </a:ext>
            </a:extLst>
          </p:cNvPr>
          <p:cNvCxnSpPr>
            <a:cxnSpLocks/>
            <a:stCxn id="35" idx="2"/>
          </p:cNvCxnSpPr>
          <p:nvPr/>
        </p:nvCxnSpPr>
        <p:spPr>
          <a:xfrm>
            <a:off x="9170662" y="3053839"/>
            <a:ext cx="0" cy="396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9721D3A6-2C5B-9475-7570-6D8BA4EF0DC7}"/>
              </a:ext>
            </a:extLst>
          </p:cNvPr>
          <p:cNvCxnSpPr>
            <a:cxnSpLocks/>
          </p:cNvCxnSpPr>
          <p:nvPr/>
        </p:nvCxnSpPr>
        <p:spPr>
          <a:xfrm flipV="1">
            <a:off x="9607741" y="3656211"/>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a:extLst>
              <a:ext uri="{FF2B5EF4-FFF2-40B4-BE49-F238E27FC236}">
                <a16:creationId xmlns:a16="http://schemas.microsoft.com/office/drawing/2014/main" id="{3A7AE6C1-66F4-212C-9AAF-295D8CFA4C6D}"/>
              </a:ext>
            </a:extLst>
          </p:cNvPr>
          <p:cNvCxnSpPr>
            <a:cxnSpLocks/>
          </p:cNvCxnSpPr>
          <p:nvPr/>
        </p:nvCxnSpPr>
        <p:spPr>
          <a:xfrm>
            <a:off x="9842447" y="1740931"/>
            <a:ext cx="0" cy="168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B922E86E-3AAB-CF47-317F-871C9B1C85B2}"/>
              </a:ext>
            </a:extLst>
          </p:cNvPr>
          <p:cNvCxnSpPr>
            <a:cxnSpLocks/>
          </p:cNvCxnSpPr>
          <p:nvPr/>
        </p:nvCxnSpPr>
        <p:spPr>
          <a:xfrm flipV="1">
            <a:off x="10386406" y="3656211"/>
            <a:ext cx="0" cy="855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064B3034-03B6-7E44-3315-AC349AE882EB}"/>
              </a:ext>
            </a:extLst>
          </p:cNvPr>
          <p:cNvCxnSpPr>
            <a:cxnSpLocks/>
          </p:cNvCxnSpPr>
          <p:nvPr/>
        </p:nvCxnSpPr>
        <p:spPr>
          <a:xfrm>
            <a:off x="10798273" y="2987063"/>
            <a:ext cx="0" cy="438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86C8573C-CE32-E813-A3A3-C5ADD6B03375}"/>
              </a:ext>
            </a:extLst>
          </p:cNvPr>
          <p:cNvCxnSpPr>
            <a:cxnSpLocks/>
          </p:cNvCxnSpPr>
          <p:nvPr/>
        </p:nvCxnSpPr>
        <p:spPr>
          <a:xfrm flipV="1">
            <a:off x="11253074" y="3676913"/>
            <a:ext cx="0" cy="14742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06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par>
                                <p:cTn id="82" presetID="10" presetClass="entr" presetSubtype="0" fill="hold"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500"/>
                                        <p:tgtEl>
                                          <p:spTgt spid="36"/>
                                        </p:tgtEl>
                                      </p:cBhvr>
                                    </p:animEffect>
                                  </p:childTnLst>
                                </p:cTn>
                              </p:par>
                              <p:par>
                                <p:cTn id="90" presetID="10"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2" grpId="0"/>
      <p:bldP spid="14" grpId="0"/>
      <p:bldP spid="17" grpId="0"/>
      <p:bldP spid="20" grpId="0"/>
      <p:bldP spid="22" grpId="0"/>
      <p:bldP spid="27" grpId="0"/>
      <p:bldP spid="29" grpId="0"/>
      <p:bldP spid="32" grpId="0"/>
      <p:bldP spid="33" grpId="0"/>
      <p:bldP spid="34" grpId="0"/>
      <p:bldP spid="35" grpId="0"/>
      <p:bldP spid="36" grpId="0"/>
      <p:bldP spid="37" grpId="0"/>
      <p:bldP spid="38" grpId="0"/>
      <p:bldP spid="39"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9</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Gesetze</a:t>
            </a:r>
          </a:p>
        </p:txBody>
      </p:sp>
      <p:sp>
        <p:nvSpPr>
          <p:cNvPr id="5" name="Textfeld 4">
            <a:extLst>
              <a:ext uri="{FF2B5EF4-FFF2-40B4-BE49-F238E27FC236}">
                <a16:creationId xmlns:a16="http://schemas.microsoft.com/office/drawing/2014/main" id="{9D4E1A64-C837-D832-CEDB-23229EE727CA}"/>
              </a:ext>
            </a:extLst>
          </p:cNvPr>
          <p:cNvSpPr txBox="1"/>
          <p:nvPr/>
        </p:nvSpPr>
        <p:spPr>
          <a:xfrm>
            <a:off x="849834" y="1677775"/>
            <a:ext cx="6097162" cy="3139321"/>
          </a:xfrm>
          <a:prstGeom prst="rect">
            <a:avLst/>
          </a:prstGeom>
          <a:noFill/>
        </p:spPr>
        <p:txBody>
          <a:bodyPr wrap="square">
            <a:spAutoFit/>
          </a:bodyPr>
          <a:lstStyle/>
          <a:p>
            <a:r>
              <a:rPr lang="de-DE" b="1" dirty="0">
                <a:latin typeface="Times New Roman" panose="02020603050405020304" pitchFamily="18" charset="0"/>
                <a:cs typeface="Times New Roman" panose="02020603050405020304" pitchFamily="18" charset="0"/>
              </a:rPr>
              <a:t>KonTraG (1998)</a:t>
            </a:r>
          </a:p>
          <a:p>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Zweck: Kontrolle und Transparenz im Unternehmensbereich</a:t>
            </a:r>
          </a:p>
          <a:p>
            <a:r>
              <a:rPr lang="de-DE" dirty="0">
                <a:latin typeface="Times New Roman" panose="02020603050405020304" pitchFamily="18" charset="0"/>
                <a:cs typeface="Times New Roman" panose="02020603050405020304" pitchFamily="18" charset="0"/>
              </a:rPr>
              <a:t>Erfordert ein Risikomanagement-System in Unternehmen zur Identifikation und Steuerung von Risiken.</a:t>
            </a:r>
          </a:p>
          <a:p>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BilMoG (2008)</a:t>
            </a:r>
          </a:p>
          <a:p>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Zweck: Bilanzrechtsmodernisierungsgesetz</a:t>
            </a:r>
          </a:p>
          <a:p>
            <a:r>
              <a:rPr lang="de-DE" dirty="0">
                <a:latin typeface="Times New Roman" panose="02020603050405020304" pitchFamily="18" charset="0"/>
                <a:cs typeface="Times New Roman" panose="02020603050405020304" pitchFamily="18" charset="0"/>
              </a:rPr>
              <a:t>Ziel: Modernisierung und Vereinfachung der Rechnungslegung in Deutschland.</a:t>
            </a:r>
          </a:p>
        </p:txBody>
      </p:sp>
    </p:spTree>
    <p:extLst>
      <p:ext uri="{BB962C8B-B14F-4D97-AF65-F5344CB8AC3E}">
        <p14:creationId xmlns:p14="http://schemas.microsoft.com/office/powerpoint/2010/main" val="288378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2720</Words>
  <Application>Microsoft Office PowerPoint</Application>
  <PresentationFormat>Breitbild</PresentationFormat>
  <Paragraphs>341</Paragraphs>
  <Slides>17</Slides>
  <Notes>17</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17</vt:i4>
      </vt:variant>
    </vt:vector>
  </HeadingPairs>
  <TitlesOfParts>
    <vt:vector size="27" baseType="lpstr">
      <vt:lpstr>-apple-system</vt:lpstr>
      <vt:lpstr>Arial</vt:lpstr>
      <vt:lpstr>Arial</vt:lpstr>
      <vt:lpstr>Calibri</vt:lpstr>
      <vt:lpstr>Calibri Light</vt:lpstr>
      <vt:lpstr>DINPro</vt:lpstr>
      <vt:lpstr>ff3</vt:lpstr>
      <vt:lpstr>Google Sans</vt:lpstr>
      <vt:lpstr>Times New Roman</vt:lpstr>
      <vt:lpstr>Office Theme</vt:lpstr>
      <vt:lpstr>Risikomanagement &amp; Corporate Governance</vt:lpstr>
      <vt:lpstr>Risikomanagement&amp; Corporate Governance - Rheinmetall</vt:lpstr>
      <vt:lpstr>Allgemeines</vt:lpstr>
      <vt:lpstr>Rheinmetall Aktiengesellschaft Management</vt:lpstr>
      <vt:lpstr>Ziele</vt:lpstr>
      <vt:lpstr>Produkt</vt:lpstr>
      <vt:lpstr>Produkte</vt:lpstr>
      <vt:lpstr>PowerPoint-Präsentation</vt:lpstr>
      <vt:lpstr>Gesetze</vt:lpstr>
      <vt:lpstr>Regulatorisches Umfeld</vt:lpstr>
      <vt:lpstr>Regulatorisches Umfeld</vt:lpstr>
      <vt:lpstr>Branchenrisiken (und spezielle Risiken)</vt:lpstr>
      <vt:lpstr>Risikomanagementansätzen</vt:lpstr>
      <vt:lpstr>Das Three-Lines-of-Defense Modell?</vt:lpstr>
      <vt:lpstr>Kursanalyse</vt:lpstr>
      <vt:lpstr>Kursanalyse</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Schnelles Boarding Simulation mit zellulären Automaten</dc:title>
  <dc:creator>Jolan Eggers</dc:creator>
  <cp:lastModifiedBy>Jolan Eggers</cp:lastModifiedBy>
  <cp:revision>100</cp:revision>
  <dcterms:created xsi:type="dcterms:W3CDTF">2023-06-26T08:00:09Z</dcterms:created>
  <dcterms:modified xsi:type="dcterms:W3CDTF">2023-11-03T01:25:08Z</dcterms:modified>
</cp:coreProperties>
</file>