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29" r:id="rId4"/>
    <p:sldId id="331" r:id="rId5"/>
    <p:sldId id="310" r:id="rId6"/>
    <p:sldId id="317" r:id="rId7"/>
    <p:sldId id="332" r:id="rId8"/>
    <p:sldId id="333" r:id="rId9"/>
    <p:sldId id="330" r:id="rId10"/>
    <p:sldId id="316" r:id="rId11"/>
    <p:sldId id="314" r:id="rId12"/>
    <p:sldId id="318" r:id="rId13"/>
    <p:sldId id="311" r:id="rId14"/>
    <p:sldId id="312" r:id="rId15"/>
    <p:sldId id="313" r:id="rId16"/>
    <p:sldId id="334" r:id="rId17"/>
    <p:sldId id="335" r:id="rId18"/>
    <p:sldId id="336" r:id="rId19"/>
    <p:sldId id="30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85925" autoAdjust="0"/>
  </p:normalViewPr>
  <p:slideViewPr>
    <p:cSldViewPr snapToGrid="0">
      <p:cViewPr varScale="1">
        <p:scale>
          <a:sx n="95" d="100"/>
          <a:sy n="95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7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0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0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4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6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70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52"/>
            <a:ext cx="2121707" cy="15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47C770-4FE1-A487-3406-E1A115BAA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531" y="2124050"/>
            <a:ext cx="4705174" cy="1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5DB3469-D0AB-20FC-8B20-89D4D99E5A0B}"/>
              </a:ext>
            </a:extLst>
          </p:cNvPr>
          <p:cNvSpPr/>
          <p:nvPr/>
        </p:nvSpPr>
        <p:spPr>
          <a:xfrm>
            <a:off x="5828777" y="3405136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88CAE9-E2C8-1A98-DD3A-AFBD66A7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2" y="2901713"/>
            <a:ext cx="3457411" cy="26230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ECCAE2-6941-4B2C-0E47-769A1B909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6771" y="2514549"/>
            <a:ext cx="3648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76280-5E85-14D8-29D3-02375A98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60" y="1782154"/>
            <a:ext cx="5716752" cy="4337095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868353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4AB532-0908-FE61-001D-8B905A3EF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" y="1782154"/>
            <a:ext cx="5634356" cy="4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E82F690E-FD13-1D80-AD79-1063F7A1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" y="1848010"/>
            <a:ext cx="5634356" cy="418673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ins Kontinuierliche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/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blipFill>
                <a:blip r:embed="rId6"/>
                <a:stretch>
                  <a:fillRect l="-4641" r="-844" b="-15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/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/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blipFill>
                <a:blip r:embed="rId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95F52CF2-9D5C-1CC9-4C81-883B07E04A3E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13970" y="2334463"/>
            <a:ext cx="865862" cy="442579"/>
          </a:xfrm>
          <a:prstGeom prst="curvedConnector3">
            <a:avLst>
              <a:gd name="adj1" fmla="val 1012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2D565FE9-32D0-2902-0067-4B823F254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8856" y="5079949"/>
            <a:ext cx="1243575" cy="661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2727C32-0B69-D1EB-F91C-33E9D2AD804F}"/>
              </a:ext>
            </a:extLst>
          </p:cNvPr>
          <p:cNvSpPr/>
          <p:nvPr/>
        </p:nvSpPr>
        <p:spPr>
          <a:xfrm rot="8176751">
            <a:off x="1181374" y="2749540"/>
            <a:ext cx="5264996" cy="16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5DF3EA9-1F64-C2D0-63B4-1A01F796627F}"/>
              </a:ext>
            </a:extLst>
          </p:cNvPr>
          <p:cNvCxnSpPr>
            <a:cxnSpLocks/>
          </p:cNvCxnSpPr>
          <p:nvPr/>
        </p:nvCxnSpPr>
        <p:spPr>
          <a:xfrm flipH="1">
            <a:off x="2253019" y="2030569"/>
            <a:ext cx="3087185" cy="2912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/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/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blipFill>
                <a:blip r:embed="rId10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/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blipFill>
                <a:blip r:embed="rId11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/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/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/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EFFBAC31-80FB-D9DC-C849-654AC7CE44DD}"/>
              </a:ext>
            </a:extLst>
          </p:cNvPr>
          <p:cNvSpPr txBox="1"/>
          <p:nvPr/>
        </p:nvSpPr>
        <p:spPr>
          <a:xfrm>
            <a:off x="7665272" y="2244601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EC76EA-6579-E8AE-41FF-45554BA7AC33}"/>
              </a:ext>
            </a:extLst>
          </p:cNvPr>
          <p:cNvSpPr txBox="1"/>
          <p:nvPr/>
        </p:nvSpPr>
        <p:spPr>
          <a:xfrm>
            <a:off x="7665273" y="2807740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C7D216-114C-67AA-2257-F09CA881B2E7}"/>
              </a:ext>
            </a:extLst>
          </p:cNvPr>
          <p:cNvSpPr txBox="1"/>
          <p:nvPr/>
        </p:nvSpPr>
        <p:spPr>
          <a:xfrm>
            <a:off x="7665272" y="3326492"/>
            <a:ext cx="36086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Normalverteilte Zufallszahl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CAFE04-56B6-C85C-161D-9C9BA1FA89B3}"/>
              </a:ext>
            </a:extLst>
          </p:cNvPr>
          <p:cNvSpPr txBox="1"/>
          <p:nvPr/>
        </p:nvSpPr>
        <p:spPr>
          <a:xfrm>
            <a:off x="7665272" y="3815315"/>
            <a:ext cx="37737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relative Standardabweichung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91A0525-FA4F-17B8-6674-D274CA4D7063}"/>
              </a:ext>
            </a:extLst>
          </p:cNvPr>
          <p:cNvSpPr txBox="1"/>
          <p:nvPr/>
        </p:nvSpPr>
        <p:spPr>
          <a:xfrm>
            <a:off x="7685264" y="4303257"/>
            <a:ext cx="8146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Zeit</a:t>
            </a:r>
          </a:p>
        </p:txBody>
      </p:sp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7" grpId="0" animBg="1"/>
      <p:bldP spid="28" grpId="0"/>
      <p:bldP spid="30" grpId="0"/>
      <p:bldP spid="32" grpId="0"/>
      <p:bldP spid="34" grpId="0"/>
      <p:bldP spid="36" grpId="0"/>
      <p:bldP spid="37" grpId="0"/>
      <p:bldP spid="38" grpId="0"/>
      <p:bldP spid="39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/>
          <a:stretch/>
        </p:blipFill>
        <p:spPr>
          <a:xfrm>
            <a:off x="66782" y="1539025"/>
            <a:ext cx="12047152" cy="47878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47771" y="439820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 im Risikomanagement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Expertenbefragungen ergänzen oft analytische oder kreative Ansätze.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Wichtig hier: Berücksichtigung verschiedener Perspektiven für umfassendes Verständnis, mithilfe Interviews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neuen Einsichten und Blickwinkeln, nicht allein durch analytische oder kreative Ansätze erfassbar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 wichtige Informationsquelle und liefern Denkanstöße für bisher nicht betrachtete Risiken.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Einbeziehung verschiedener Experten 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Erkennung blinden Flecken und Ermöglichung umfassenderen Risikobewertungen.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 Kollektionsmethoden ratsam: Verschiedene interne und externe Experten interviewen für umfassende Erkenntnisse (z.B., Ingenieure, Betriebswirte, Juristen...).</a:t>
                </a: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  <a:blipFill>
                <a:blip r:embed="rId5"/>
                <a:stretch>
                  <a:fillRect l="-454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8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17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Interviewtechniken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Strukturierte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Definieren Fragenbereiche und potenzielle Fragen.</a:t>
                </a:r>
              </a:p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Standardisierte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weiter in der Formalisierung: Konkrete Fragen.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Standardisierung angewendet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Interviewer-Bias zu reduzieren zur Minimierung bewussten oder unbewussten Beeinflussung (vgl. Kahneman 2011; Romeike 2013a, 2013b).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Interviews: Effektive Methode zur Risikoerkennung, ideal als Ergänzung zu analytischen oder kreativen Ansätzen.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0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Markov-Analyse Methode: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Angewendet am Rheinmetall-Unternehmen.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Modelliert Ausfallwahrscheinlichkeiten, Zustandsänderungen, Ausfallraten und Reparaturraten.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Quantitatives Analyseverfahren mit grafischen Modellen für mögliche Systemzustände.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Experteninterviews: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Effiziente Methode zur Identifikation potenzieller Risiken.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Direkter Austausch mit Experten </a:t>
                </a:r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schnelle Datenerfassung.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Effektive Erkennung potenzieller Risiken im Vergleich zu rein analytischen oder kreativen Ansätzen.</a:t>
                </a:r>
              </a:p>
              <a:p>
                <a:pPr algn="l"/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3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19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https://mathshistory.st-andrews.ac.uk/Biographies/Markov/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192447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Markov Kette - Modellierungskomponenten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Anwendungsbeispiele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Stärken und Grenzen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Rheinmetall Analyse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Interview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Fazit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Allgemeines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7019870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Benannt nach dem Mathematiker Andrei Markow (1856-1922).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 im Risikomanagement.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Markov-Prozess als Grundlage für Verlässlichkeitsprüfung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in Form einer Markov-Kette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Beschreibung der zeitlichen Entwicklung von Objekten oder Systemen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8B5C-4337-92B8-98BE-7D52F508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1" y="1539025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Modellierungskomponenten</a:t>
            </a:r>
            <a:endParaRPr lang="de-DE" sz="2800" dirty="0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6F625172-4B6A-D821-907F-D63E7CDC3C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Zustandsraum: Endliche Menge möglicher Zustände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Anfangsverteilung: Wahrscheinlichkeiten zu Beginn in bestimmten Zuständen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Übergangsmatrix: Matrix mit Übergangswahrscheinlichkeiten zwischen Zuständen</a:t>
            </a:r>
          </a:p>
        </p:txBody>
      </p:sp>
    </p:spTree>
    <p:extLst>
      <p:ext uri="{BB962C8B-B14F-4D97-AF65-F5344CB8AC3E}">
        <p14:creationId xmlns:p14="http://schemas.microsoft.com/office/powerpoint/2010/main" val="9552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1719EB-1255-4EAA-6773-0C507E3C2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0485" y="1831882"/>
            <a:ext cx="8001541" cy="38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5828777" y="3434241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6D7368-CD7C-6869-3EBE-482E8C7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457" y="2834166"/>
            <a:ext cx="4981575" cy="24003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6B41AB8-E3D6-EFF4-BF76-546083072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141" y="3217710"/>
            <a:ext cx="4394859" cy="14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Markov-Ketten und Anwendungsbereiche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126ACAB5-6473-A944-E286-79834AD483C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Markov-Ketten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5391D9A-5E5D-C5B4-C97A-FE9002689CA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 abhängig nur vom unmittelbaren Vorgänger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Migrationsmatrix beschreibt Wahrscheinlichkeiten der Zustandsänderung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23AA9A8-337E-B922-F7F9-19DA53F17000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Anwendungsbereiche</a:t>
            </a:r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C743ED28-6F44-1FD4-890C-F2390B18F580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</p:txBody>
      </p:sp>
    </p:spTree>
    <p:extLst>
      <p:ext uri="{BB962C8B-B14F-4D97-AF65-F5344CB8AC3E}">
        <p14:creationId xmlns:p14="http://schemas.microsoft.com/office/powerpoint/2010/main" val="280821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Anwendungsbereiche und Beispiele</a:t>
            </a:r>
            <a:endParaRPr lang="de-DE" sz="2800" dirty="0"/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198527BE-4A6D-8CFF-AB9A-DCAAAE165D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"Zufällige Irrfahrten" oder "Random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Anwendungen in der Finanzmathematik (z.B., Black/Scholes-Formel)</a:t>
            </a:r>
          </a:p>
        </p:txBody>
      </p:sp>
    </p:spTree>
    <p:extLst>
      <p:ext uri="{BB962C8B-B14F-4D97-AF65-F5344CB8AC3E}">
        <p14:creationId xmlns:p14="http://schemas.microsoft.com/office/powerpoint/2010/main" val="32573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 und Grenzen</a:t>
            </a:r>
            <a:endParaRPr lang="de-DE" sz="2800" dirty="0"/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341880D5-9DC7-E256-4AA6-3E4DDFCC7A0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BE42453E-79CC-42D4-8283-F1E79EB75D28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von zufälligen Zustandsänderungen ist einfach (GBM-Modellierung).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Leichte Modellierung von stochastischen Netzen.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Verständliches Grundprinzip von Markov-Ketten, leicht kommunizierbar.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Effiziente Algorithmen, besonders mit stochastischen IT-Werkzeugen.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EAA39A53-4BA6-DE00-49F4-B191D8ABF351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Grenzen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6DC134C4-DA6E-2210-61F4-5FFF8C8867D4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Hohe Rechenkomplexität.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Erfordert umfangreiche mathematische/stochastische Fachkenntnisse.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Begrenzte Fähigkeit, extreme Stressszenarien praktisch mit einem Random Walk abzubilden.</a:t>
            </a:r>
          </a:p>
        </p:txBody>
      </p:sp>
    </p:spTree>
    <p:extLst>
      <p:ext uri="{BB962C8B-B14F-4D97-AF65-F5344CB8AC3E}">
        <p14:creationId xmlns:p14="http://schemas.microsoft.com/office/powerpoint/2010/main" val="216510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Breitbild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Markov-Analyse &amp; Interview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Linus Langenkamp</cp:lastModifiedBy>
  <cp:revision>129</cp:revision>
  <dcterms:created xsi:type="dcterms:W3CDTF">2023-06-26T08:00:09Z</dcterms:created>
  <dcterms:modified xsi:type="dcterms:W3CDTF">2023-11-30T15:50:50Z</dcterms:modified>
</cp:coreProperties>
</file>