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08" r:id="rId3"/>
    <p:sldId id="321" r:id="rId4"/>
    <p:sldId id="322" r:id="rId5"/>
    <p:sldId id="323" r:id="rId6"/>
    <p:sldId id="324" r:id="rId7"/>
    <p:sldId id="325" r:id="rId8"/>
    <p:sldId id="310" r:id="rId9"/>
    <p:sldId id="317" r:id="rId10"/>
    <p:sldId id="316" r:id="rId11"/>
    <p:sldId id="314" r:id="rId12"/>
    <p:sldId id="318" r:id="rId13"/>
    <p:sldId id="319" r:id="rId14"/>
    <p:sldId id="311" r:id="rId15"/>
    <p:sldId id="312" r:id="rId16"/>
    <p:sldId id="313" r:id="rId17"/>
    <p:sldId id="320" r:id="rId18"/>
    <p:sldId id="309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85925" autoAdjust="0"/>
  </p:normalViewPr>
  <p:slideViewPr>
    <p:cSldViewPr snapToGrid="0">
      <p:cViewPr varScale="1">
        <p:scale>
          <a:sx n="106" d="100"/>
          <a:sy n="106" d="100"/>
        </p:scale>
        <p:origin x="12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2EE82-0201-4A98-A82F-62919E8E970E}" type="datetimeFigureOut">
              <a:rPr lang="de-DE" smtClean="0"/>
              <a:t>29.11.2023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1B59E-D5B0-4E80-9D86-EC6522F3F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0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Nicolas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580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760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032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Nicolas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486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Redi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378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Nicolas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38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Linus macht Folien, Nicolas stellt vor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912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890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058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620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679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471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Nicolas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196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7FE7-E5B4-48C5-4F8B-9D1B50EB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45E7D-DDC6-28A8-9213-9B6CEF6D9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4A575-C171-E0AF-474A-E42425FC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29.11.2023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5C7F2-9831-965E-2BE0-6095D637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B7A85-300B-BEA3-A866-C1D60237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53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DAFD-1A55-C79C-A9A2-87AB24C6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369DC-E78D-C904-1B44-33FB6EF75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74A6A-520E-9C8D-1597-DC852135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29.11.2023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68908-589F-68A7-A962-D860A986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9B0A2-BE11-270D-B5C6-81877529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36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DA779A-69F4-BFD1-D337-E28FD3BDA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C24B6-2483-B7CE-7C85-BCFB49A2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344ED-E11F-6E1E-0275-F320E599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29.11.2023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2D82C-C35B-951F-1189-FF8CE32E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3E080-31F7-B86D-F308-D6E77D5D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92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5D48-EBD0-35B6-1EC7-C9BD126E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0E29-B8C0-EC56-5394-8CF0658A3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034B5-E16D-B668-07ED-C1DCCBDB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29.11.2023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33A5F-8257-9A90-2E90-EF7722D97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4A461-BD9B-C54F-1A93-2223582A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84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442B-3FAB-8FC4-016F-C9E8E1C4D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B013F-166A-9C71-ACBC-5A5D49965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ED0E-0B08-5AA5-66E6-DD0799E1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29.11.2023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4B730-A824-9E0D-48E2-0A9631A6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74275-1361-04B3-2A6A-4A6CE378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67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960E-23B2-B90D-187C-12D42DE3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6AD07-9D7F-0012-C811-01C2F6206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39067-3AAA-B8F1-BF16-62B2A4180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E2BC9-40FE-42E7-C8E1-8A94CDE5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29.11.2023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2D04D-0099-6C0C-1183-DCFC1806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6E058-D2C1-48FA-E7B7-0782094B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22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2A1A-18F3-CB7E-FC3D-0022C107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3FD30-9273-0B25-5D73-A7A1E9378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E41C3-8DE7-9ACC-AF72-EC23B93B3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ED26C-7CA5-3240-8D92-329793DC9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261FA-9710-4CEA-AEAA-7B2D82508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10014E-8FC9-F4EC-A263-54D704EE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29.11.2023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F5C7D-B16F-5560-89B7-6FF5EAF9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A7CD9-0A45-CF58-2B8E-ED52F71E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26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FD23-267D-EA44-76D1-DE696E4D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B2204-B0A2-206B-461C-B0FC4D5A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29.11.2023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1163D-C165-0C8E-E38B-E55C4B01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6FA78-807B-6EA4-6D7B-9F24E8D2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96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88045-56B8-0363-3310-1C6FA649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29.11.2023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6FFC1-C489-D12C-0564-EB96D370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BEDD0-2A50-6533-645A-3C91B7F0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85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B8052-24A1-935D-164E-6F9E7F62B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7DD5-C2FB-DC40-91C6-A2AE24F37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FFD89-2D9E-55B2-DBAA-4B1ABE2A9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00FA8-8662-973D-02B5-D43A8FD5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29.11.2023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F013E-C09B-ABDB-E29C-8375FBDB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CCC85-9556-48C9-3A75-2C9ABA7E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90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27FD-AD9E-B849-1889-A51E653B7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4E54F-90EB-80AB-1EC4-81B38FC23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BC1B3-5BE2-BA37-5428-327FB0B3A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CC6CB-C00C-597F-1536-9D1199F4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29.11.2023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42106-9B1D-6F27-068C-CA96ED0E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AA72C-EF05-89D5-988E-01296FB5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6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2D054A-46B1-8FAE-D314-A53D507D9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CE82E-47BF-ABA2-C3FD-7036FA1C1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0FBB7-1226-DC04-5CEE-9AE504831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DBC62-00E4-43F1-B225-CF948E9DA645}" type="datetimeFigureOut">
              <a:rPr lang="de-DE" smtClean="0"/>
              <a:t>29.11.2023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B7C02-8962-958E-D389-BA247C3C9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3C33D-65D0-95A7-FC02-4AD481276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19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DF47-820B-6056-BEAC-24594E092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36736"/>
            <a:ext cx="9144000" cy="13074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de-DE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Markov-Analyse</a:t>
            </a:r>
            <a:br>
              <a:rPr lang="de-DE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Interview</a:t>
            </a:r>
            <a:endParaRPr lang="de-DE" sz="3600" dirty="0"/>
          </a:p>
        </p:txBody>
      </p:sp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</a:t>
            </a:fld>
            <a:endParaRPr lang="de-DE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D0088C-DD72-6B26-D771-8A298236B640}"/>
              </a:ext>
            </a:extLst>
          </p:cNvPr>
          <p:cNvSpPr txBox="1"/>
          <p:nvPr/>
        </p:nvSpPr>
        <p:spPr>
          <a:xfrm>
            <a:off x="3048526" y="3984516"/>
            <a:ext cx="6094948" cy="290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  <a:spcAft>
                <a:spcPts val="600"/>
              </a:spcAft>
            </a:pPr>
            <a:r>
              <a:rPr lang="de-D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Master WiSe 2023/24</a:t>
            </a:r>
            <a:endParaRPr lang="de-DE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3471D28-1046-CACC-4ADC-BCECF4E1F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52147"/>
              </p:ext>
            </p:extLst>
          </p:nvPr>
        </p:nvGraphicFramePr>
        <p:xfrm>
          <a:off x="4042879" y="4488287"/>
          <a:ext cx="4802596" cy="20413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72353">
                  <a:extLst>
                    <a:ext uri="{9D8B030D-6E8A-4147-A177-3AD203B41FA5}">
                      <a16:colId xmlns:a16="http://schemas.microsoft.com/office/drawing/2014/main" val="2652220183"/>
                    </a:ext>
                  </a:extLst>
                </a:gridCol>
                <a:gridCol w="2230243">
                  <a:extLst>
                    <a:ext uri="{9D8B030D-6E8A-4147-A177-3AD203B41FA5}">
                      <a16:colId xmlns:a16="http://schemas.microsoft.com/office/drawing/2014/main" val="2954012396"/>
                    </a:ext>
                  </a:extLst>
                </a:gridCol>
              </a:tblGrid>
              <a:tr h="120385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vorgelegt</a:t>
                      </a:r>
                      <a:r>
                        <a:rPr lang="de-DE" sz="1400" spc="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von: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Linus Langenkamp</a:t>
                      </a: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Jolan Eggers</a:t>
                      </a: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Nicolas Schneider </a:t>
                      </a: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Redouane Kabouchi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751688"/>
                  </a:ext>
                </a:extLst>
              </a:tr>
              <a:tr h="837465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Studiengang: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Optimierung und Simulation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HSBI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420470"/>
                  </a:ext>
                </a:extLst>
              </a:tr>
            </a:tbl>
          </a:graphicData>
        </a:graphic>
      </p:graphicFrame>
      <p:pic>
        <p:nvPicPr>
          <p:cNvPr id="1026" name="Picture 2" descr="chart">
            <a:extLst>
              <a:ext uri="{FF2B5EF4-FFF2-40B4-BE49-F238E27FC236}">
                <a16:creationId xmlns:a16="http://schemas.microsoft.com/office/drawing/2014/main" id="{A5119FD8-33CC-55A3-1590-4EC77C113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0352"/>
            <a:ext cx="2121707" cy="156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D3DD7E9-838B-9DD3-52BE-B15D22D9B0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7843" y="1916241"/>
            <a:ext cx="5282039" cy="1881860"/>
          </a:xfrm>
          <a:prstGeom prst="rect">
            <a:avLst/>
          </a:prstGeom>
        </p:spPr>
      </p:pic>
      <p:pic>
        <p:nvPicPr>
          <p:cNvPr id="7" name="Grafik 6" descr="Ein Bild, das Diagramm, Reihe, Text enthält.&#10;&#10;Automatisch generierte Beschreibung">
            <a:extLst>
              <a:ext uri="{FF2B5EF4-FFF2-40B4-BE49-F238E27FC236}">
                <a16:creationId xmlns:a16="http://schemas.microsoft.com/office/drawing/2014/main" id="{211BE6F9-0363-F4AF-C75F-D7B6C97D54A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7" r="8325"/>
          <a:stretch/>
        </p:blipFill>
        <p:spPr>
          <a:xfrm>
            <a:off x="8096019" y="1938358"/>
            <a:ext cx="3948547" cy="196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87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10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Markov-Kette- Übertragung auf Kurse</a:t>
            </a:r>
            <a:endParaRPr lang="de-DE" sz="28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90E52E3-7753-D026-BF7F-9A52F0F2FB33}"/>
              </a:ext>
            </a:extLst>
          </p:cNvPr>
          <p:cNvSpPr/>
          <p:nvPr/>
        </p:nvSpPr>
        <p:spPr>
          <a:xfrm>
            <a:off x="1127234" y="1907628"/>
            <a:ext cx="559676" cy="6268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349CF3B-AC34-99C3-2095-69952E738DDF}"/>
              </a:ext>
            </a:extLst>
          </p:cNvPr>
          <p:cNvSpPr/>
          <p:nvPr/>
        </p:nvSpPr>
        <p:spPr>
          <a:xfrm>
            <a:off x="1127234" y="3094062"/>
            <a:ext cx="559676" cy="6268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16A090D-AEF3-A106-729B-CAECFB17D740}"/>
              </a:ext>
            </a:extLst>
          </p:cNvPr>
          <p:cNvSpPr/>
          <p:nvPr/>
        </p:nvSpPr>
        <p:spPr>
          <a:xfrm>
            <a:off x="1127234" y="4498417"/>
            <a:ext cx="559676" cy="6268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7E3ED7C-3558-C6B9-3429-3CBBE36B795A}"/>
              </a:ext>
            </a:extLst>
          </p:cNvPr>
          <p:cNvSpPr/>
          <p:nvPr/>
        </p:nvSpPr>
        <p:spPr>
          <a:xfrm>
            <a:off x="4740165" y="3161301"/>
            <a:ext cx="559676" cy="6268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396106E-11A8-698D-5A7D-38BE3BF2448E}"/>
              </a:ext>
            </a:extLst>
          </p:cNvPr>
          <p:cNvSpPr/>
          <p:nvPr/>
        </p:nvSpPr>
        <p:spPr>
          <a:xfrm>
            <a:off x="4740165" y="4347735"/>
            <a:ext cx="559676" cy="6268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DF0B835-21EE-045C-C75B-1556D1AC97A9}"/>
              </a:ext>
            </a:extLst>
          </p:cNvPr>
          <p:cNvSpPr/>
          <p:nvPr/>
        </p:nvSpPr>
        <p:spPr>
          <a:xfrm>
            <a:off x="4740165" y="5752090"/>
            <a:ext cx="559676" cy="6268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3E1F192-6642-6A4E-8DBC-4F52BC156577}"/>
              </a:ext>
            </a:extLst>
          </p:cNvPr>
          <p:cNvSpPr/>
          <p:nvPr/>
        </p:nvSpPr>
        <p:spPr>
          <a:xfrm>
            <a:off x="7317827" y="1034159"/>
            <a:ext cx="559676" cy="6268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E7950CB-29C6-765C-83E6-3EE5426F5B27}"/>
              </a:ext>
            </a:extLst>
          </p:cNvPr>
          <p:cNvSpPr/>
          <p:nvPr/>
        </p:nvSpPr>
        <p:spPr>
          <a:xfrm>
            <a:off x="7317827" y="2220593"/>
            <a:ext cx="559676" cy="6268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7DE1A2C-570D-BF41-93E3-5DCDB2533B34}"/>
              </a:ext>
            </a:extLst>
          </p:cNvPr>
          <p:cNvSpPr/>
          <p:nvPr/>
        </p:nvSpPr>
        <p:spPr>
          <a:xfrm>
            <a:off x="7317827" y="3624948"/>
            <a:ext cx="559676" cy="6268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2E10DD5-C053-95F1-2A47-63D6F78F9B3C}"/>
              </a:ext>
            </a:extLst>
          </p:cNvPr>
          <p:cNvCxnSpPr/>
          <p:nvPr/>
        </p:nvCxnSpPr>
        <p:spPr>
          <a:xfrm flipV="1">
            <a:off x="1458310" y="1334568"/>
            <a:ext cx="5990897" cy="951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068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11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Markov-Analyse&amp; Interview</a:t>
            </a:r>
            <a:endParaRPr lang="de-DE" sz="28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5A2665D-6C7A-7834-A18F-09560C636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813" y="1782154"/>
            <a:ext cx="5646040" cy="421670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444B3E3-0965-383D-BD4A-42B48E28B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4702" y="1925962"/>
            <a:ext cx="5552966" cy="4216708"/>
          </a:xfrm>
          <a:prstGeom prst="rect">
            <a:avLst/>
          </a:prstGeom>
        </p:spPr>
      </p:pic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E0E0A9BB-8B79-F544-5617-FC098766D3BA}"/>
              </a:ext>
            </a:extLst>
          </p:cNvPr>
          <p:cNvSpPr/>
          <p:nvPr/>
        </p:nvSpPr>
        <p:spPr>
          <a:xfrm>
            <a:off x="5950610" y="3429000"/>
            <a:ext cx="591207" cy="51237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042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12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Markov-Analyse</a:t>
            </a:r>
            <a:r>
              <a:rPr lang="de-DE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Übertragung in Kontinuierliche</a:t>
            </a:r>
            <a:endParaRPr lang="de-DE" sz="28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5A2665D-6C7A-7834-A18F-09560C636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813" y="1782154"/>
            <a:ext cx="5646040" cy="4216708"/>
          </a:xfrm>
          <a:prstGeom prst="rect">
            <a:avLst/>
          </a:prstGeom>
        </p:spPr>
      </p:pic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E0E0A9BB-8B79-F544-5617-FC098766D3BA}"/>
              </a:ext>
            </a:extLst>
          </p:cNvPr>
          <p:cNvSpPr/>
          <p:nvPr/>
        </p:nvSpPr>
        <p:spPr>
          <a:xfrm>
            <a:off x="5950610" y="3429000"/>
            <a:ext cx="591207" cy="51237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D51F602-E16D-7A41-31AB-AF38B59FE5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6198" y="3281295"/>
            <a:ext cx="4622989" cy="5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25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13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Markov-Analyse</a:t>
            </a:r>
            <a:r>
              <a:rPr lang="de-DE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Pseudocode /Erklärung</a:t>
            </a:r>
            <a:endParaRPr lang="de-DE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C4E6D1-3578-CFD2-13B4-932EF205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337" y="1539025"/>
            <a:ext cx="10058400" cy="7155805"/>
          </a:xfrm>
          <a:prstGeom prst="rect">
            <a:avLst/>
          </a:prstGeom>
          <a:solidFill>
            <a:srgbClr val="0F11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de-DE" altLang="de-DE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random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de-DE" altLang="de-DE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de-DE" altLang="de-DE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numpy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as</a:t>
            </a:r>
            <a:r>
              <a:rPr kumimoji="0" lang="de-DE" altLang="de-DE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np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de-DE" altLang="de-DE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de-DE" altLang="de-DE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matplotlib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pyplot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as</a:t>
            </a:r>
            <a:r>
              <a:rPr kumimoji="0" lang="de-DE" altLang="de-DE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plt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de-DE" altLang="de-DE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de-DE" altLang="de-DE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scipy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stats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de-DE" altLang="de-DE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skew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realX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[]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realX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append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anzahlSims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1000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 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de-DE" altLang="de-DE" sz="9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len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realY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)]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 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[]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de-DE" altLang="de-DE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 </a:t>
            </a:r>
            <a:r>
              <a:rPr kumimoji="0" lang="de-DE" altLang="de-DE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de-DE" altLang="de-DE" sz="9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anzahlSims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append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([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276.0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de-DE" altLang="de-DE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 </a:t>
            </a:r>
            <a:r>
              <a:rPr kumimoji="0" lang="de-DE" altLang="de-DE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de-DE" altLang="de-DE" sz="9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100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append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</a:t>
            </a:r>
            <a:r>
              <a:rPr kumimoji="0" lang="de-DE" altLang="de-DE" sz="9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len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realY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de-DE" altLang="de-DE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de-DE" altLang="de-DE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 </a:t>
            </a:r>
            <a:r>
              <a:rPr kumimoji="0" lang="de-DE" altLang="de-DE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de-DE" altLang="de-DE" sz="9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anzahlSims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Zufallszahl 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np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random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normal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np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exp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Zufallszahl 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 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30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281.5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np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sqrt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1.0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</a:t>
            </a:r>
            <a:r>
              <a:rPr kumimoji="0" lang="de-DE" altLang="de-DE" sz="9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len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realY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)))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900" b="0" i="1" u="none" strike="noStrike" cap="none" normalizeH="0" baseline="0" dirty="0">
                <a:ln>
                  <a:noFill/>
                </a:ln>
                <a:solidFill>
                  <a:srgbClr val="717CB4"/>
                </a:solidFill>
                <a:effectLst/>
                <a:latin typeface="JetBrains Mono"/>
              </a:rPr>
              <a:t>#r=np.random.normal(1,0.01)</a:t>
            </a:r>
            <a:br>
              <a:rPr kumimoji="0" lang="de-DE" altLang="de-DE" sz="900" b="0" i="1" u="none" strike="noStrike" cap="none" normalizeH="0" baseline="0" dirty="0">
                <a:ln>
                  <a:noFill/>
                </a:ln>
                <a:solidFill>
                  <a:srgbClr val="717CB4"/>
                </a:solidFill>
                <a:effectLst/>
                <a:latin typeface="JetBrains Mono"/>
              </a:rPr>
            </a:br>
            <a:r>
              <a:rPr kumimoji="0" lang="de-DE" altLang="de-DE" sz="900" b="0" i="1" u="none" strike="noStrike" cap="none" normalizeH="0" baseline="0" dirty="0">
                <a:ln>
                  <a:noFill/>
                </a:ln>
                <a:solidFill>
                  <a:srgbClr val="717CB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append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][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]*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plt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plot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realX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realY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de-DE" altLang="de-DE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 </a:t>
            </a:r>
            <a:r>
              <a:rPr kumimoji="0" lang="de-DE" altLang="de-DE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de-DE" altLang="de-DE" sz="9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anzahlSims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plt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plot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plt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title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'Rheinmetall - Markov Chain'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plt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legend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plt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grid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plt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xlabel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"Zeit in Tagen"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plt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ylabel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"Preis in €"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1" u="none" strike="noStrike" cap="none" normalizeH="0" baseline="0" dirty="0">
                <a:ln>
                  <a:noFill/>
                </a:ln>
                <a:solidFill>
                  <a:srgbClr val="717CB4"/>
                </a:solidFill>
                <a:effectLst/>
                <a:latin typeface="JetBrains Mono"/>
              </a:rPr>
              <a:t># Show </a:t>
            </a:r>
            <a:r>
              <a:rPr kumimoji="0" lang="de-DE" altLang="de-DE" sz="900" b="0" i="1" u="none" strike="noStrike" cap="none" normalizeH="0" baseline="0" dirty="0" err="1">
                <a:ln>
                  <a:noFill/>
                </a:ln>
                <a:solidFill>
                  <a:srgbClr val="717CB4"/>
                </a:solidFill>
                <a:effectLst/>
                <a:latin typeface="JetBrains Mono"/>
              </a:rPr>
              <a:t>the</a:t>
            </a:r>
            <a:r>
              <a:rPr kumimoji="0" lang="de-DE" altLang="de-DE" sz="900" b="0" i="1" u="none" strike="noStrike" cap="none" normalizeH="0" baseline="0" dirty="0">
                <a:ln>
                  <a:noFill/>
                </a:ln>
                <a:solidFill>
                  <a:srgbClr val="717CB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1" u="none" strike="noStrike" cap="none" normalizeH="0" baseline="0" dirty="0" err="1">
                <a:ln>
                  <a:noFill/>
                </a:ln>
                <a:solidFill>
                  <a:srgbClr val="717CB4"/>
                </a:solidFill>
                <a:effectLst/>
                <a:latin typeface="JetBrains Mono"/>
              </a:rPr>
              <a:t>plot</a:t>
            </a:r>
            <a:br>
              <a:rPr kumimoji="0" lang="de-DE" altLang="de-DE" sz="900" b="0" i="1" u="none" strike="noStrike" cap="none" normalizeH="0" baseline="0" dirty="0">
                <a:ln>
                  <a:noFill/>
                </a:ln>
                <a:solidFill>
                  <a:srgbClr val="717CB4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plt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show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distributions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[]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de-DE" altLang="de-DE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 </a:t>
            </a:r>
            <a:r>
              <a:rPr kumimoji="0" lang="de-DE" altLang="de-DE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de-DE" altLang="de-DE" sz="9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anzahlSims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distributions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append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][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100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plt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hist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distributions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bins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30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density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de-DE" altLang="de-DE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alpha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0.7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color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skyblue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edgecolor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black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plt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title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Product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Distribution'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fontsize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16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fontweight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bold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plt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xlabel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'Value'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fontsize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12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plt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ylabel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Probability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Density'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fontsize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12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plt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grid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axis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'y'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linestyle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'--'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alpha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0.7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plt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gca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set_facecolor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'#f5f5f5'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plt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gca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patch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set_alpha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0.1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plt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show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de-DE" altLang="de-DE" sz="9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skew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distributions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458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Diagramm, Reihe, Text enthält.&#10;&#10;Automatisch generierte Beschreibung">
            <a:extLst>
              <a:ext uri="{FF2B5EF4-FFF2-40B4-BE49-F238E27FC236}">
                <a16:creationId xmlns:a16="http://schemas.microsoft.com/office/drawing/2014/main" id="{F0C49266-73A7-D922-78ED-C8347C708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271" y="1225607"/>
            <a:ext cx="12708542" cy="5348580"/>
          </a:xfrm>
          <a:prstGeom prst="rect">
            <a:avLst/>
          </a:prstGeom>
        </p:spPr>
      </p:pic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14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Rheinmetall</a:t>
            </a:r>
            <a:r>
              <a:rPr lang="de-DE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Markov Analyse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465323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Diagramm, Reihe enthält.&#10;&#10;Automatisch generierte Beschreibung">
            <a:extLst>
              <a:ext uri="{FF2B5EF4-FFF2-40B4-BE49-F238E27FC236}">
                <a16:creationId xmlns:a16="http://schemas.microsoft.com/office/drawing/2014/main" id="{B649579C-01D2-E3BB-C007-3A56E8234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0848" y="1087821"/>
            <a:ext cx="13132676" cy="5770178"/>
          </a:xfrm>
          <a:prstGeom prst="rect">
            <a:avLst/>
          </a:prstGeom>
        </p:spPr>
      </p:pic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15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Rheinmetall</a:t>
            </a:r>
            <a:r>
              <a:rPr lang="de-DE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Markov Analyse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256822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16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Rheinmetall</a:t>
            </a:r>
            <a:r>
              <a:rPr lang="de-DE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Markov Analyse</a:t>
            </a:r>
            <a:endParaRPr lang="de-DE" sz="2800" dirty="0"/>
          </a:p>
        </p:txBody>
      </p:sp>
      <p:pic>
        <p:nvPicPr>
          <p:cNvPr id="5" name="Grafik 4" descr="Ein Bild, das Diagramm, Reihe, Screenshot enthält.&#10;&#10;Automatisch generierte Beschreibung">
            <a:extLst>
              <a:ext uri="{FF2B5EF4-FFF2-40B4-BE49-F238E27FC236}">
                <a16:creationId xmlns:a16="http://schemas.microsoft.com/office/drawing/2014/main" id="{622822AD-1186-D977-7D05-66C1EA31D1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89" y="1539025"/>
            <a:ext cx="10735077" cy="479146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D1F077E-6B39-AC78-1753-D9AE2934A01E}"/>
              </a:ext>
            </a:extLst>
          </p:cNvPr>
          <p:cNvSpPr txBox="1"/>
          <p:nvPr/>
        </p:nvSpPr>
        <p:spPr>
          <a:xfrm>
            <a:off x="8361218" y="4606636"/>
            <a:ext cx="126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Schiefe=0.2</a:t>
            </a:r>
          </a:p>
        </p:txBody>
      </p:sp>
    </p:spTree>
    <p:extLst>
      <p:ext uri="{BB962C8B-B14F-4D97-AF65-F5344CB8AC3E}">
        <p14:creationId xmlns:p14="http://schemas.microsoft.com/office/powerpoint/2010/main" val="651607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17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Interview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851463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18</a:t>
            </a:fld>
            <a:endParaRPr lang="de-DE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2C3EC-55E9-763B-9B72-B4BEDD4D5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726" y="1193965"/>
            <a:ext cx="9144000" cy="485811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720874-3C50-C23B-D02A-AB9416B0C989}"/>
              </a:ext>
            </a:extLst>
          </p:cNvPr>
          <p:cNvSpPr txBox="1">
            <a:spLocks/>
          </p:cNvSpPr>
          <p:nvPr/>
        </p:nvSpPr>
        <p:spPr>
          <a:xfrm>
            <a:off x="838200" y="17875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https://www.datacamp.com/tutorial/markov-chains-python-tutorial</a:t>
            </a:r>
          </a:p>
        </p:txBody>
      </p:sp>
    </p:spTree>
    <p:extLst>
      <p:ext uri="{BB962C8B-B14F-4D97-AF65-F5344CB8AC3E}">
        <p14:creationId xmlns:p14="http://schemas.microsoft.com/office/powerpoint/2010/main" val="31191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2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Markov-Analyse&amp; Interview</a:t>
            </a:r>
            <a:endParaRPr lang="de-DE" sz="2800" dirty="0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DC86CE57-9642-5F34-2463-5FA850BE707A}"/>
              </a:ext>
            </a:extLst>
          </p:cNvPr>
          <p:cNvSpPr txBox="1"/>
          <p:nvPr/>
        </p:nvSpPr>
        <p:spPr>
          <a:xfrm>
            <a:off x="1191946" y="1819585"/>
            <a:ext cx="5615704" cy="2416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Ziele und Allgemeines	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	Gesetzliche Rahmenbedingungen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	Übersicht der Risiken	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	Einordung in das Allianz Risikobarometers 2023</a:t>
            </a:r>
          </a:p>
          <a:p>
            <a:pPr marL="342900" indent="-342900">
              <a:spcAft>
                <a:spcPts val="500"/>
              </a:spcAft>
              <a:buAutoNum type="arabicPlain" startAt="5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Risikomanagementansätze	</a:t>
            </a:r>
          </a:p>
          <a:p>
            <a:pPr marL="342900" indent="-342900">
              <a:spcAft>
                <a:spcPts val="500"/>
              </a:spcAft>
              <a:buAutoNum type="arabicPlain" startAt="5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Kursanalyse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7	Quellen	</a:t>
            </a:r>
          </a:p>
        </p:txBody>
      </p:sp>
    </p:spTree>
    <p:extLst>
      <p:ext uri="{BB962C8B-B14F-4D97-AF65-F5344CB8AC3E}">
        <p14:creationId xmlns:p14="http://schemas.microsoft.com/office/powerpoint/2010/main" val="210523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86BE44-1295-0A48-98DC-2D920773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Allgemeines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51F621-BB4D-68DB-FD71-4AE1A41A7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Benannt nach dem Mathematiker Andrei Markow (1856-1922).</a:t>
            </a:r>
          </a:p>
          <a:p>
            <a:r>
              <a:rPr lang="de-DE" dirty="0"/>
              <a:t>Anwendung im Risikomanagement.</a:t>
            </a:r>
          </a:p>
          <a:p>
            <a:r>
              <a:rPr lang="de-DE" dirty="0"/>
              <a:t>Markov-Prozess als Grundlage für Verlässlichkeitsprüfung</a:t>
            </a:r>
          </a:p>
          <a:p>
            <a:r>
              <a:rPr lang="de-DE" dirty="0"/>
              <a:t>Modellierung in Form einer Markov-Kette</a:t>
            </a:r>
          </a:p>
          <a:p>
            <a:r>
              <a:rPr lang="de-DE" dirty="0"/>
              <a:t>Beschreibung der zeitlichen Entwicklung von Objekten oder Systemen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9397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A87756-26E3-2BEE-3E6E-485E3B57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Stärken und Grenzen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20AF7F-73B3-01C8-FB84-8FDC820F3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Stärken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89C8C00-BB60-2CB6-E317-7E4B48E29A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Vollumfassende Betrachtung des Systems durch Zerlegung in kleinste Komponenten.</a:t>
            </a:r>
          </a:p>
          <a:p>
            <a:r>
              <a:rPr lang="de-DE" sz="1800" dirty="0"/>
              <a:t>ISO-Regelwerke beschreiben FMEA.</a:t>
            </a:r>
          </a:p>
          <a:p>
            <a:r>
              <a:rPr lang="de-DE" sz="1800" dirty="0"/>
              <a:t>Klare Formalisierung mithilfe von "Worksheets."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5739C55-59F3-3918-BF59-09DA1E442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Grenzen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48EEA1D-E74F-E426-D40D-D396027313F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Mathematische Herausforderungen bei der Multiplikation ordinal skalierter Merkmale.</a:t>
            </a:r>
          </a:p>
          <a:p>
            <a:r>
              <a:rPr lang="de-DE" sz="1800" dirty="0"/>
              <a:t>Begrenzte Bewertungsmöglichkeiten für bestimmte Risiken.</a:t>
            </a:r>
          </a:p>
          <a:p>
            <a:r>
              <a:rPr lang="de-DE" sz="1800" dirty="0"/>
              <a:t>Zeit- und Ressourcenverbrauch.</a:t>
            </a:r>
          </a:p>
          <a:p>
            <a:r>
              <a:rPr lang="de-DE" sz="1800" dirty="0"/>
              <a:t>Großer Datenbedarf und Systemkenntnisse erforderlich.</a:t>
            </a:r>
          </a:p>
          <a:p>
            <a:r>
              <a:rPr lang="de-DE" sz="1800" dirty="0"/>
              <a:t>Interdependenzen können in der ursprünglichen FMEA nicht analysiert werden.</a:t>
            </a:r>
          </a:p>
        </p:txBody>
      </p:sp>
    </p:spTree>
    <p:extLst>
      <p:ext uri="{BB962C8B-B14F-4D97-AF65-F5344CB8AC3E}">
        <p14:creationId xmlns:p14="http://schemas.microsoft.com/office/powerpoint/2010/main" val="1433531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33909-AA73-3349-2A76-90848508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Modellierungskomponenten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8F1B458-4633-7095-0079-A833E01E4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Zustandsraum: Endliche Menge möglicher Zustände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Anfangsverteilung: Wahrscheinlichkeiten zu Beginn in bestimmten Zuständen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Übergangsmatrix: Matrix mit Übergangswahrscheinlichkeiten zwischen Zuständen</a:t>
            </a:r>
          </a:p>
        </p:txBody>
      </p:sp>
    </p:spTree>
    <p:extLst>
      <p:ext uri="{BB962C8B-B14F-4D97-AF65-F5344CB8AC3E}">
        <p14:creationId xmlns:p14="http://schemas.microsoft.com/office/powerpoint/2010/main" val="153171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618B6-9354-FE60-7F9C-C6055081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Markov-Ketten und Anwendungsbereiche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012EA6-F299-123E-1958-F60DFC62C7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Markov-Ketten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52A80F8-FFAD-51A4-D6D5-3A6A3ADD22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Zustand abhängig nur vom unmittelbaren Vorgänger</a:t>
            </a:r>
          </a:p>
          <a:p>
            <a:r>
              <a:rPr lang="de-DE" sz="1800" dirty="0"/>
              <a:t>Migrationsmatrix beschreibt Wahrscheinlichkeiten der Zustandsänderung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F1BDB4D-C30D-750B-4A25-E14FB8D08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Anwendungsbereiche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33D97D2-4D3E-6EF2-6729-03E54D56A8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Beispiel: Ratingmigrationen von Unternehmen</a:t>
            </a:r>
          </a:p>
          <a:p>
            <a:r>
              <a:rPr lang="de-DE" sz="1800" dirty="0"/>
              <a:t>Evaluierung der zeitlichen Entwicklung von Projekten</a:t>
            </a:r>
          </a:p>
        </p:txBody>
      </p:sp>
    </p:spTree>
    <p:extLst>
      <p:ext uri="{BB962C8B-B14F-4D97-AF65-F5344CB8AC3E}">
        <p14:creationId xmlns:p14="http://schemas.microsoft.com/office/powerpoint/2010/main" val="2457824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5103E-108E-48CB-1693-060D4727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Anwendungsbereiche und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75C208C-E87D-2F4B-6B4E-A5AD40ADE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Beispiel: Ratingmigrationen von Unternehmen</a:t>
            </a:r>
          </a:p>
          <a:p>
            <a:r>
              <a:rPr lang="de-DE" dirty="0"/>
              <a:t>Evaluierung der zeitlichen Entwicklung von Projekten</a:t>
            </a:r>
          </a:p>
          <a:p>
            <a:r>
              <a:rPr lang="de-DE" dirty="0"/>
              <a:t>"Zufällige Irrfahrten" oder "Random </a:t>
            </a:r>
            <a:r>
              <a:rPr lang="de-DE" dirty="0" err="1"/>
              <a:t>Walks</a:t>
            </a:r>
            <a:r>
              <a:rPr lang="de-DE" dirty="0"/>
              <a:t>"</a:t>
            </a:r>
          </a:p>
          <a:p>
            <a:r>
              <a:rPr lang="de-DE" dirty="0"/>
              <a:t>Anwendungen in der Finanzmathematik (z.B., Black/Scholes-Formel)</a:t>
            </a:r>
          </a:p>
        </p:txBody>
      </p:sp>
    </p:spTree>
    <p:extLst>
      <p:ext uri="{BB962C8B-B14F-4D97-AF65-F5344CB8AC3E}">
        <p14:creationId xmlns:p14="http://schemas.microsoft.com/office/powerpoint/2010/main" val="878247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8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Markov-Kette - Klassisch</a:t>
            </a:r>
            <a:endParaRPr lang="de-DE" sz="2800" dirty="0"/>
          </a:p>
        </p:txBody>
      </p:sp>
      <p:pic>
        <p:nvPicPr>
          <p:cNvPr id="22" name="Picture 2" descr="chart">
            <a:extLst>
              <a:ext uri="{FF2B5EF4-FFF2-40B4-BE49-F238E27FC236}">
                <a16:creationId xmlns:a16="http://schemas.microsoft.com/office/drawing/2014/main" id="{8C0A8098-D33A-D790-3229-2B26A2D8F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196" y="2305888"/>
            <a:ext cx="4472654" cy="330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812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9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Markov-Kette - Klassisch</a:t>
            </a:r>
            <a:endParaRPr lang="de-DE" sz="2800" dirty="0"/>
          </a:p>
        </p:txBody>
      </p:sp>
      <p:pic>
        <p:nvPicPr>
          <p:cNvPr id="22" name="Picture 2" descr="chart">
            <a:extLst>
              <a:ext uri="{FF2B5EF4-FFF2-40B4-BE49-F238E27FC236}">
                <a16:creationId xmlns:a16="http://schemas.microsoft.com/office/drawing/2014/main" id="{8C0A8098-D33A-D790-3229-2B26A2D8F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196" y="2305888"/>
            <a:ext cx="4472654" cy="330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F5311FD6-018B-91CF-9D67-909608182608}"/>
              </a:ext>
            </a:extLst>
          </p:cNvPr>
          <p:cNvSpPr/>
          <p:nvPr/>
        </p:nvSpPr>
        <p:spPr>
          <a:xfrm>
            <a:off x="6753225" y="3429000"/>
            <a:ext cx="1876425" cy="12001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DC16EBC-81A9-2A6A-263D-92DA241B3D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5642" y="2944180"/>
            <a:ext cx="2896276" cy="219932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550C7DA-5A99-3A72-159F-A70769C46B90}"/>
              </a:ext>
            </a:extLst>
          </p:cNvPr>
          <p:cNvSpPr txBox="1"/>
          <p:nvPr/>
        </p:nvSpPr>
        <p:spPr>
          <a:xfrm>
            <a:off x="9077325" y="828675"/>
            <a:ext cx="2347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 Notwendigen Sachen</a:t>
            </a:r>
          </a:p>
          <a:p>
            <a:r>
              <a:rPr lang="de-DE" dirty="0"/>
              <a:t>-Zustände</a:t>
            </a:r>
          </a:p>
          <a:p>
            <a:r>
              <a:rPr lang="de-DE" dirty="0"/>
              <a:t>-Initialisierung</a:t>
            </a:r>
          </a:p>
          <a:p>
            <a:r>
              <a:rPr lang="de-DE" dirty="0"/>
              <a:t>-</a:t>
            </a:r>
            <a:r>
              <a:rPr lang="de-DE" dirty="0" err="1"/>
              <a:t>Transitionsmodell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0283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1052</Words>
  <Application>Microsoft Office PowerPoint</Application>
  <PresentationFormat>Breitbild</PresentationFormat>
  <Paragraphs>108</Paragraphs>
  <Slides>18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JetBrains Mono</vt:lpstr>
      <vt:lpstr>Times New Roman</vt:lpstr>
      <vt:lpstr>Office Theme</vt:lpstr>
      <vt:lpstr>Markov-Analyse &amp; Interview</vt:lpstr>
      <vt:lpstr>PowerPoint-Präsentation</vt:lpstr>
      <vt:lpstr>Allgemeines</vt:lpstr>
      <vt:lpstr>Stärken und Grenzen</vt:lpstr>
      <vt:lpstr>Modellierungskomponenten</vt:lpstr>
      <vt:lpstr>Markov-Ketten und Anwendungsbereiche</vt:lpstr>
      <vt:lpstr>Anwendungsbereiche und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Schnelles Boarding Simulation mit zellulären Automaten</dc:title>
  <dc:creator>Jolan Eggers</dc:creator>
  <cp:lastModifiedBy>Nicolas Schneider</cp:lastModifiedBy>
  <cp:revision>115</cp:revision>
  <dcterms:created xsi:type="dcterms:W3CDTF">2023-06-26T08:00:09Z</dcterms:created>
  <dcterms:modified xsi:type="dcterms:W3CDTF">2023-11-29T17:14:59Z</dcterms:modified>
</cp:coreProperties>
</file>