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8" r:id="rId3"/>
    <p:sldId id="30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031" autoAdjust="0"/>
  </p:normalViewPr>
  <p:slideViewPr>
    <p:cSldViewPr snapToGrid="0">
      <p:cViewPr varScale="1">
        <p:scale>
          <a:sx n="99" d="100"/>
          <a:sy n="99" d="100"/>
        </p:scale>
        <p:origin x="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EE82-0201-4A98-A82F-62919E8E970E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B59E-D5B0-4E80-9D86-EC6522F3FB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0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  <a:p>
            <a:r>
              <a:rPr lang="de-DE" b="0" i="0" dirty="0">
                <a:solidFill>
                  <a:srgbClr val="E8EAED"/>
                </a:solidFill>
                <a:effectLst/>
                <a:latin typeface="Google Sans"/>
              </a:rPr>
              <a:t>Corporate </a:t>
            </a:r>
            <a:r>
              <a:rPr lang="de-DE" b="0" i="0" dirty="0" err="1">
                <a:solidFill>
                  <a:srgbClr val="E8EAED"/>
                </a:solidFill>
                <a:effectLst/>
                <a:latin typeface="Google Sans"/>
              </a:rPr>
              <a:t>governance</a:t>
            </a:r>
            <a:r>
              <a:rPr lang="de-DE" b="0" i="0" dirty="0">
                <a:solidFill>
                  <a:srgbClr val="E8EAED"/>
                </a:solidFill>
                <a:effectLst/>
                <a:latin typeface="Google Sans"/>
              </a:rPr>
              <a:t> ist das System mit dem Unternehmen kontrolliert werden. Dies geht von Anteilhabern, die Aufsichtsräte wählen, bis hin zum Vorstand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58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  <a:p>
            <a:r>
              <a:rPr lang="de-DE" b="0" i="0" dirty="0">
                <a:solidFill>
                  <a:srgbClr val="E8EAED"/>
                </a:solidFill>
                <a:effectLst/>
                <a:latin typeface="Google Sans"/>
              </a:rPr>
              <a:t>Corporate </a:t>
            </a:r>
            <a:r>
              <a:rPr lang="de-DE" b="0" i="0" dirty="0" err="1">
                <a:solidFill>
                  <a:srgbClr val="E8EAED"/>
                </a:solidFill>
                <a:effectLst/>
                <a:latin typeface="Google Sans"/>
              </a:rPr>
              <a:t>governance</a:t>
            </a:r>
            <a:r>
              <a:rPr lang="de-DE" b="0" i="0" dirty="0">
                <a:solidFill>
                  <a:srgbClr val="E8EAED"/>
                </a:solidFill>
                <a:effectLst/>
                <a:latin typeface="Google Sans"/>
              </a:rPr>
              <a:t> ist das System mit dem Unternehmen kontrolliert werden. Dies geht von Anteilhabern, die Aufsichtsräte wählen, bis hin zum Vorstand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3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Linus</a:t>
            </a:r>
          </a:p>
          <a:p>
            <a:r>
              <a:rPr lang="de-DE" b="0" i="0" dirty="0">
                <a:solidFill>
                  <a:srgbClr val="E8EAED"/>
                </a:solidFill>
                <a:effectLst/>
                <a:latin typeface="Google Sans"/>
              </a:rPr>
              <a:t>Corporate </a:t>
            </a:r>
            <a:r>
              <a:rPr lang="de-DE" b="0" i="0" dirty="0" err="1">
                <a:solidFill>
                  <a:srgbClr val="E8EAED"/>
                </a:solidFill>
                <a:effectLst/>
                <a:latin typeface="Google Sans"/>
              </a:rPr>
              <a:t>governance</a:t>
            </a:r>
            <a:r>
              <a:rPr lang="de-DE" b="0" i="0" dirty="0">
                <a:solidFill>
                  <a:srgbClr val="E8EAED"/>
                </a:solidFill>
                <a:effectLst/>
                <a:latin typeface="Google Sans"/>
              </a:rPr>
              <a:t> ist das System mit dem Unternehmen kontrolliert werden. Dies geht von Anteilhabern, die Aufsichtsräte wählen, bis hin zum Vorstand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B59E-D5B0-4E80-9D86-EC6522F3FBF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37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7FE7-E5B4-48C5-4F8B-9D1B50EB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45E7D-DDC6-28A8-9213-9B6CEF6D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A575-C171-E0AF-474A-E4242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C7F2-9831-965E-2BE0-6095D637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B7A85-300B-BEA3-A866-C1D60237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3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DAFD-1A55-C79C-A9A2-87AB24C6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369DC-E78D-C904-1B44-33FB6EF7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4A6A-520E-9C8D-1597-DC85213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8908-589F-68A7-A962-D860A98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B0A2-BE11-270D-B5C6-81877529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3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A779A-69F4-BFD1-D337-E28FD3BDA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24B6-2483-B7CE-7C85-BCFB49A2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44ED-E11F-6E1E-0275-F320E599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2D82C-C35B-951F-1189-FF8CE32E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E080-31F7-B86D-F308-D6E77D5D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92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5D48-EBD0-35B6-1EC7-C9BD126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0E29-B8C0-EC56-5394-8CF0658A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034B5-E16D-B668-07ED-C1DCCB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3A5F-8257-9A90-2E90-EF7722D9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A461-BD9B-C54F-1A93-2223582A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8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442B-3FAB-8FC4-016F-C9E8E1C4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B013F-166A-9C71-ACBC-5A5D4996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ED0E-0B08-5AA5-66E6-DD0799E1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B730-A824-9E0D-48E2-0A9631A6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74275-1361-04B3-2A6A-4A6CE378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6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60E-23B2-B90D-187C-12D42DE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AD07-9D7F-0012-C811-01C2F620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9067-3AAA-B8F1-BF16-62B2A418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2BC9-40FE-42E7-C8E1-8A94CDE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2D04D-0099-6C0C-1183-DCFC1806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6E058-D2C1-48FA-E7B7-0782094B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2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2A1A-18F3-CB7E-FC3D-0022C107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3FD30-9273-0B25-5D73-A7A1E937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E41C3-8DE7-9ACC-AF72-EC23B93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ED26C-7CA5-3240-8D92-329793DC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261FA-9710-4CEA-AEAA-7B2D82508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0014E-8FC9-F4EC-A263-54D704E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F5C7D-B16F-5560-89B7-6FF5EAF9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7CD9-0A45-CF58-2B8E-ED52F71E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FD23-267D-EA44-76D1-DE696E4D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2204-B0A2-206B-461C-B0FC4D5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1163D-C165-0C8E-E38B-E55C4B01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FA78-807B-6EA4-6D7B-9F24E8D2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9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88045-56B8-0363-3310-1C6FA64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FFC1-C489-D12C-0564-EB96D370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EDD0-2A50-6533-645A-3C91B7F0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8052-24A1-935D-164E-6F9E7F62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7DD5-C2FB-DC40-91C6-A2AE24F3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FFD89-2D9E-55B2-DBAA-4B1ABE2A9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0FA8-8662-973D-02B5-D43A8FD5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013E-C09B-ABDB-E29C-8375FBDB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CC85-9556-48C9-3A75-2C9ABA7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9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FD-AD9E-B849-1889-A51E653B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4E54F-90EB-80AB-1EC4-81B38FC23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BC1B3-5BE2-BA37-5428-327FB0B3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C6CB-C00C-597F-1536-9D1199F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2106-9B1D-6F27-068C-CA96ED0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A72C-EF05-89D5-988E-01296FB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D054A-46B1-8FAE-D314-A53D507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E82E-47BF-ABA2-C3FD-7036FA1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0FBB7-1226-DC04-5CEE-9AE50483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DBC62-00E4-43F1-B225-CF948E9DA645}" type="datetimeFigureOut">
              <a:rPr lang="de-DE" smtClean="0"/>
              <a:t>24.11.2023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7C02-8962-958E-D389-BA247C3C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C33D-65D0-95A7-FC02-4AD48127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987F-1A7D-401B-B337-9A88839E1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9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DF47-820B-6056-BEAC-24594E092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36736"/>
            <a:ext cx="9144000" cy="1307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</a:t>
            </a:r>
            <a:br>
              <a:rPr lang="de-DE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Interview</a:t>
            </a:r>
            <a:endParaRPr lang="de-DE" sz="3600" dirty="0"/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1</a:t>
            </a:fld>
            <a:endParaRPr lang="de-DE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0088C-DD72-6B26-D771-8A298236B640}"/>
              </a:ext>
            </a:extLst>
          </p:cNvPr>
          <p:cNvSpPr txBox="1"/>
          <p:nvPr/>
        </p:nvSpPr>
        <p:spPr>
          <a:xfrm>
            <a:off x="3048526" y="3984516"/>
            <a:ext cx="6094948" cy="29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de-D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WiSe 2023/24</a:t>
            </a:r>
            <a:endParaRPr lang="de-DE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3471D28-1046-CACC-4ADC-BCECF4E1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52147"/>
              </p:ext>
            </p:extLst>
          </p:nvPr>
        </p:nvGraphicFramePr>
        <p:xfrm>
          <a:off x="4042879" y="4488287"/>
          <a:ext cx="4802596" cy="2041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72353">
                  <a:extLst>
                    <a:ext uri="{9D8B030D-6E8A-4147-A177-3AD203B41FA5}">
                      <a16:colId xmlns:a16="http://schemas.microsoft.com/office/drawing/2014/main" val="2652220183"/>
                    </a:ext>
                  </a:extLst>
                </a:gridCol>
                <a:gridCol w="2230243">
                  <a:extLst>
                    <a:ext uri="{9D8B030D-6E8A-4147-A177-3AD203B41FA5}">
                      <a16:colId xmlns:a16="http://schemas.microsoft.com/office/drawing/2014/main" val="2954012396"/>
                    </a:ext>
                  </a:extLst>
                </a:gridCol>
              </a:tblGrid>
              <a:tr h="1203855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vorgelegt</a:t>
                      </a:r>
                      <a:r>
                        <a:rPr lang="de-DE" sz="1400" spc="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von: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Linus Langenkamp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Jolan Eggers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Nicolas Schneider </a:t>
                      </a: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Redouane Kabouchi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751688"/>
                  </a:ext>
                </a:extLst>
              </a:tr>
              <a:tr h="837465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Studiengang: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Optimierung und Simulation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HSBI</a:t>
                      </a:r>
                      <a:endParaRPr lang="de-D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420470"/>
                  </a:ext>
                </a:extLst>
              </a:tr>
            </a:tbl>
          </a:graphicData>
        </a:graphic>
      </p:graphicFrame>
      <p:pic>
        <p:nvPicPr>
          <p:cNvPr id="1026" name="Picture 2" descr="chart">
            <a:extLst>
              <a:ext uri="{FF2B5EF4-FFF2-40B4-BE49-F238E27FC236}">
                <a16:creationId xmlns:a16="http://schemas.microsoft.com/office/drawing/2014/main" id="{A5119FD8-33CC-55A3-1590-4EC77C11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96" y="1798189"/>
            <a:ext cx="2735007" cy="202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8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2</a:t>
            </a:fld>
            <a:endParaRPr lang="de-DE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34D3AA-85CE-FCC6-6499-8202E6096899}"/>
              </a:ext>
            </a:extLst>
          </p:cNvPr>
          <p:cNvSpPr txBox="1">
            <a:spLocks/>
          </p:cNvSpPr>
          <p:nvPr/>
        </p:nvSpPr>
        <p:spPr>
          <a:xfrm>
            <a:off x="738026" y="912189"/>
            <a:ext cx="9144000" cy="626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Markov-Analyse&amp; Interview</a:t>
            </a:r>
            <a:endParaRPr lang="de-DE" sz="2800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DC86CE57-9642-5F34-2463-5FA850BE707A}"/>
              </a:ext>
            </a:extLst>
          </p:cNvPr>
          <p:cNvSpPr txBox="1"/>
          <p:nvPr/>
        </p:nvSpPr>
        <p:spPr>
          <a:xfrm>
            <a:off x="1191946" y="1819585"/>
            <a:ext cx="5615704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	Ziele und Allgemeines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	Gesetzliche Rahmenbedingungen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	Übersicht der Risiken	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	Einordung in das Allianz Risikobarometers 2023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Risikomanagementansätze	</a:t>
            </a:r>
          </a:p>
          <a:p>
            <a:pPr marL="342900" indent="-342900">
              <a:spcAft>
                <a:spcPts val="500"/>
              </a:spcAft>
              <a:buAutoNum type="arabicPlain" startAt="5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Kursanalyse</a:t>
            </a:r>
          </a:p>
          <a:p>
            <a:pPr>
              <a:spcAft>
                <a:spcPts val="500"/>
              </a:spcAft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	Quellen	</a:t>
            </a:r>
          </a:p>
        </p:txBody>
      </p:sp>
    </p:spTree>
    <p:extLst>
      <p:ext uri="{BB962C8B-B14F-4D97-AF65-F5344CB8AC3E}">
        <p14:creationId xmlns:p14="http://schemas.microsoft.com/office/powerpoint/2010/main" val="210523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">
            <a:extLst>
              <a:ext uri="{FF2B5EF4-FFF2-40B4-BE49-F238E27FC236}">
                <a16:creationId xmlns:a16="http://schemas.microsoft.com/office/drawing/2014/main" id="{D4E2A8A5-7B9A-9FCE-2C0C-40115BB7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961" y="133521"/>
            <a:ext cx="2371620" cy="48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11305-FC23-954B-7998-B1257FEE9257}"/>
              </a:ext>
            </a:extLst>
          </p:cNvPr>
          <p:cNvSpPr txBox="1"/>
          <p:nvPr/>
        </p:nvSpPr>
        <p:spPr>
          <a:xfrm>
            <a:off x="66782" y="6529608"/>
            <a:ext cx="109865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/>
              <a:t>Markov-Analyse &amp; Interview| WiSe 2023/24 I Hochschule Bielefeld I Linus Langenkamp, Jolan Eggers, Nicolas Schneider, Redouane Kabouchi I 03.11.2023 I Seite </a:t>
            </a:r>
            <a:fld id="{8665FA59-C0FE-4AB6-AD99-2451632B0EBE}" type="slidenum">
              <a:rPr lang="de-DE" sz="900" smtClean="0"/>
              <a:t>3</a:t>
            </a:fld>
            <a:endParaRPr lang="de-DE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2C3EC-55E9-763B-9B72-B4BEDD4D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726" y="1193965"/>
            <a:ext cx="9144000" cy="48581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0874-3C50-C23B-D02A-AB9416B0C989}"/>
              </a:ext>
            </a:extLst>
          </p:cNvPr>
          <p:cNvSpPr txBox="1">
            <a:spLocks/>
          </p:cNvSpPr>
          <p:nvPr/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https://www.datacamp.com/tutorial/markov-chains-python-tutorial</a:t>
            </a:r>
          </a:p>
        </p:txBody>
      </p:sp>
    </p:spTree>
    <p:extLst>
      <p:ext uri="{BB962C8B-B14F-4D97-AF65-F5344CB8AC3E}">
        <p14:creationId xmlns:p14="http://schemas.microsoft.com/office/powerpoint/2010/main" val="31191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32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Times New Roman</vt:lpstr>
      <vt:lpstr>Office Theme</vt:lpstr>
      <vt:lpstr>Markov-Analyse &amp; Interview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Schnelles Boarding Simulation mit zellulären Automaten</dc:title>
  <dc:creator>Jolan Eggers</dc:creator>
  <cp:lastModifiedBy>Jolan Eggers</cp:lastModifiedBy>
  <cp:revision>107</cp:revision>
  <dcterms:created xsi:type="dcterms:W3CDTF">2023-06-26T08:00:09Z</dcterms:created>
  <dcterms:modified xsi:type="dcterms:W3CDTF">2023-11-24T11:45:25Z</dcterms:modified>
</cp:coreProperties>
</file>