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1" r:id="rId3"/>
    <p:sldId id="292" r:id="rId4"/>
    <p:sldId id="294" r:id="rId5"/>
    <p:sldId id="293" r:id="rId6"/>
    <p:sldId id="295" r:id="rId7"/>
    <p:sldId id="296" r:id="rId8"/>
    <p:sldId id="297" r:id="rId9"/>
    <p:sldId id="298" r:id="rId10"/>
    <p:sldId id="300" r:id="rId11"/>
    <p:sldId id="29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69476" autoAdjust="0"/>
  </p:normalViewPr>
  <p:slideViewPr>
    <p:cSldViewPr snapToGrid="0">
      <p:cViewPr>
        <p:scale>
          <a:sx n="91" d="100"/>
          <a:sy n="91" d="100"/>
        </p:scale>
        <p:origin x="380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EE82-0201-4A98-A82F-62919E8E970E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B59E-D5B0-4E80-9D86-EC6522F3F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5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15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Risiko wird bewertet nach Eintrittswahrscheinlichkeit, Schadenswahrscheinlichkeit. Diese werden nach einer Formel zu einem Gesamtrisiko berechnet.</a:t>
            </a:r>
          </a:p>
          <a:p>
            <a:r>
              <a:rPr lang="de-DE" dirty="0"/>
              <a:t>Durch das 2022 beschlossene Sondervermögen von 100 Milliarden € ließen sich lang aufgeschobene Großprojekte realisieren, diese könnten kurzfristig allerdings auch zu kurzfristigem Personalmangel führen.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05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7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69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63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21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17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01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7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auch von mir, Jolan Eggers, heute stelle ich euch die Auswahl schneller Boarding Verfahren anhand einer Simulation mit Zellulären Automaten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7FE7-E5B4-48C5-4F8B-9D1B50EB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5E7D-DDC6-28A8-9213-9B6CEF6D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A575-C171-E0AF-474A-E42425F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C7F2-9831-965E-2BE0-6095D637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7A85-300B-BEA3-A866-C1D6023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DAFD-1A55-C79C-A9A2-87AB24C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69DC-E78D-C904-1B44-33FB6EF7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4A6A-520E-9C8D-1597-DC85213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8908-589F-68A7-A962-D860A98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B0A2-BE11-270D-B5C6-8187752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A779A-69F4-BFD1-D337-E28FD3BDA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24B6-2483-B7CE-7C85-BCFB49A2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44ED-E11F-6E1E-0275-F320E59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82C-C35B-951F-1189-FF8CE32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E080-31F7-B86D-F308-D6E77D5D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2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D48-EBD0-35B6-1EC7-C9BD126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0E29-B8C0-EC56-5394-8CF0658A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4B5-E16D-B668-07ED-C1DCCBD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3A5F-8257-9A90-2E90-EF7722D9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A461-BD9B-C54F-1A93-2223582A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8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442B-3FAB-8FC4-016F-C9E8E1C4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013F-166A-9C71-ACBC-5A5D4996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ED0E-0B08-5AA5-66E6-DD0799E1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730-A824-9E0D-48E2-0A9631A6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4275-1361-04B3-2A6A-4A6CE378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60E-23B2-B90D-187C-12D42DE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AD07-9D7F-0012-C811-01C2F620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9067-3AAA-B8F1-BF16-62B2A418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2BC9-40FE-42E7-C8E1-8A94CDE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D04D-0099-6C0C-1183-DCFC1806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E058-D2C1-48FA-E7B7-0782094B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A1A-18F3-CB7E-FC3D-0022C10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FD30-9273-0B25-5D73-A7A1E937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41C3-8DE7-9ACC-AF72-EC23B93B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ED26C-7CA5-3240-8D92-329793DC9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261FA-9710-4CEA-AEAA-7B2D8250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0014E-8FC9-F4EC-A263-54D704EE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5C7D-B16F-5560-89B7-6FF5EAF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7CD9-0A45-CF58-2B8E-ED52F71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6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FD23-267D-EA44-76D1-DE696E4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2204-B0A2-206B-461C-B0FC4D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163D-C165-0C8E-E38B-E55C4B0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FA78-807B-6EA4-6D7B-9F24E8D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8045-56B8-0363-3310-1C6FA64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6FFC1-C489-D12C-0564-EB96D370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EDD0-2A50-6533-645A-3C91B7F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8052-24A1-935D-164E-6F9E7F6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7DD5-C2FB-DC40-91C6-A2AE24F3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FD89-2D9E-55B2-DBAA-4B1ABE2A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0FA8-8662-973D-02B5-D43A8FD5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13E-C09B-ABDB-E29C-8375FBDB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CC85-9556-48C9-3A75-2C9ABA7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FD-AD9E-B849-1889-A51E653B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4E54F-90EB-80AB-1EC4-81B38FC2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C1B3-5BE2-BA37-5428-327FB0B3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C6CB-C00C-597F-1536-9D1199F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2106-9B1D-6F27-068C-CA96ED0E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A72C-EF05-89D5-988E-01296FB5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D054A-46B1-8FAE-D314-A53D507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E82E-47BF-ABA2-C3FD-7036FA1C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FBB7-1226-DC04-5CEE-9AE50483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7C02-8962-958E-D389-BA247C3C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C33D-65D0-95A7-FC02-4AD48127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F47-820B-6056-BEAC-24594E09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6736"/>
            <a:ext cx="9144000" cy="1307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Risikomanagement</a:t>
            </a:r>
            <a:br>
              <a:rPr lang="de-DE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Corporate Governance</a:t>
            </a:r>
            <a:endParaRPr lang="de-DE" sz="3600" dirty="0"/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</a:t>
            </a:fld>
            <a:endParaRPr lang="de-DE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088C-DD72-6B26-D771-8A298236B640}"/>
              </a:ext>
            </a:extLst>
          </p:cNvPr>
          <p:cNvSpPr txBox="1"/>
          <p:nvPr/>
        </p:nvSpPr>
        <p:spPr>
          <a:xfrm>
            <a:off x="3048525" y="3462922"/>
            <a:ext cx="6094948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WiSe 2023/24</a:t>
            </a:r>
            <a:endParaRPr lang="de-DE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471D28-1046-CACC-4ADC-BCECF4E1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40879"/>
              </p:ext>
            </p:extLst>
          </p:nvPr>
        </p:nvGraphicFramePr>
        <p:xfrm>
          <a:off x="4042879" y="4077872"/>
          <a:ext cx="4802596" cy="24517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72353">
                  <a:extLst>
                    <a:ext uri="{9D8B030D-6E8A-4147-A177-3AD203B41FA5}">
                      <a16:colId xmlns:a16="http://schemas.microsoft.com/office/drawing/2014/main" val="2652220183"/>
                    </a:ext>
                  </a:extLst>
                </a:gridCol>
                <a:gridCol w="2230243">
                  <a:extLst>
                    <a:ext uri="{9D8B030D-6E8A-4147-A177-3AD203B41FA5}">
                      <a16:colId xmlns:a16="http://schemas.microsoft.com/office/drawing/2014/main" val="2954012396"/>
                    </a:ext>
                  </a:extLst>
                </a:gridCol>
              </a:tblGrid>
              <a:tr h="144589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vorgelegt</a:t>
                      </a:r>
                      <a:r>
                        <a:rPr lang="de-DE" sz="1400" spc="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von: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Linus Langenkamp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Jolan Eggers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Nicolas Schneider 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Redouane Kabouchi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5168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Studiengang: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Optimierung und Simulation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HSBI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420470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D36CFCA9-E231-F81A-98ED-9C8F22AF1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9700" y="1840287"/>
            <a:ext cx="5972598" cy="16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10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Gesetzte</a:t>
            </a:r>
          </a:p>
        </p:txBody>
      </p:sp>
    </p:spTree>
    <p:extLst>
      <p:ext uri="{BB962C8B-B14F-4D97-AF65-F5344CB8AC3E}">
        <p14:creationId xmlns:p14="http://schemas.microsoft.com/office/powerpoint/2010/main" val="288378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11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Spezielle Risiken und Branchenrisiken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9E5ED6A-DE39-D118-F274-4CC6F166C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944" y="1702384"/>
            <a:ext cx="6574221" cy="399376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B37E5B8-875D-423C-2CA2-16875CEAA140}"/>
              </a:ext>
            </a:extLst>
          </p:cNvPr>
          <p:cNvSpPr txBox="1"/>
          <p:nvPr/>
        </p:nvSpPr>
        <p:spPr>
          <a:xfrm>
            <a:off x="1213944" y="5663462"/>
            <a:ext cx="336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Quelle: Jahresabschluss 2022 S.83</a:t>
            </a:r>
          </a:p>
        </p:txBody>
      </p:sp>
    </p:spTree>
    <p:extLst>
      <p:ext uri="{BB962C8B-B14F-4D97-AF65-F5344CB8AC3E}">
        <p14:creationId xmlns:p14="http://schemas.microsoft.com/office/powerpoint/2010/main" val="4532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2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Risikomanagement&amp; Corporate Governance</a:t>
            </a:r>
            <a:b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Rheinmetall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1140431" y="2050417"/>
            <a:ext cx="5673413" cy="207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Ziele und Allgemeines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Gesetzliche Rahmenbedingungen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Übersicht der Risiken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Einordung in das Allianz Risikobarometers 2023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	Risikomanagementansätze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	Zusammenfassung	</a:t>
            </a:r>
          </a:p>
        </p:txBody>
      </p:sp>
    </p:spTree>
    <p:extLst>
      <p:ext uri="{BB962C8B-B14F-4D97-AF65-F5344CB8AC3E}">
        <p14:creationId xmlns:p14="http://schemas.microsoft.com/office/powerpoint/2010/main" val="28453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3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Ziele und Allgemeines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876414" y="1965602"/>
            <a:ext cx="8604920" cy="3098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Rheinmetall: Deutsches Technologieunternehmen im Verteidigungs- und Sicherheitsbereich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Form: AG (logischerweise)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Hauptsitz: Düsseldorf und International tätig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13.05.1889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Aufnahme DAX: 20.5.2023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Vorstand: Armin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Papperger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Vorsitzender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Dagmar Steinert		Mitglied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Peter-Sebastian Krause	Mitglied</a:t>
            </a:r>
          </a:p>
          <a:p>
            <a:pPr>
              <a:spcAft>
                <a:spcPts val="500"/>
              </a:spcAft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4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Geschichte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876414" y="196560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6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5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Produkt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895732" y="1824170"/>
            <a:ext cx="396140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Grundpfeiler (Bilder einfügen)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Systems Europe/International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Artillerie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Gepanzerte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Kettenfahrzeuge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Radfahrzeuge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 and Ammunition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Solutions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and Actuators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Aktuatoren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Magnetventile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Pumpen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Trade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Motorblöcke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Gleitlager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6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Rheinmetall Aktiengesellschaft Aktionärsstruktur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895732" y="1824170"/>
            <a:ext cx="4474302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Freefloat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74,14%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Wellington Management Group LLP	5,09%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BlackRock, Inc.	5,37%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Capital Group Companies Inc.	4,99%</a:t>
            </a:r>
          </a:p>
        </p:txBody>
      </p:sp>
    </p:spTree>
    <p:extLst>
      <p:ext uri="{BB962C8B-B14F-4D97-AF65-F5344CB8AC3E}">
        <p14:creationId xmlns:p14="http://schemas.microsoft.com/office/powerpoint/2010/main" val="11401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7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Kursanalyse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8C0EBA-0723-A603-C37C-15BB1C2A7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026" y="1857411"/>
            <a:ext cx="8740461" cy="460055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8C4872B-848C-FFD1-D68F-4DC574D8DFB2}"/>
              </a:ext>
            </a:extLst>
          </p:cNvPr>
          <p:cNvSpPr txBox="1"/>
          <p:nvPr/>
        </p:nvSpPr>
        <p:spPr>
          <a:xfrm>
            <a:off x="8181108" y="3429000"/>
            <a:ext cx="156966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Nahostkonflikt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FB971E8-B443-4B9A-74A7-02998DDA838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965938" y="3098510"/>
            <a:ext cx="0" cy="3304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FD1C00D-4E54-86C0-A8A5-24D292FC0707}"/>
              </a:ext>
            </a:extLst>
          </p:cNvPr>
          <p:cNvSpPr txBox="1"/>
          <p:nvPr/>
        </p:nvSpPr>
        <p:spPr>
          <a:xfrm>
            <a:off x="6339167" y="3154680"/>
            <a:ext cx="1390124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Lieferketten-</a:t>
            </a:r>
          </a:p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E522DCB-1D90-6F82-87C5-AC43216C401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034229" y="2733040"/>
            <a:ext cx="98091" cy="421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0368CC1-EE67-B52A-CE68-BDA4973D2ADF}"/>
              </a:ext>
            </a:extLst>
          </p:cNvPr>
          <p:cNvSpPr txBox="1"/>
          <p:nvPr/>
        </p:nvSpPr>
        <p:spPr>
          <a:xfrm>
            <a:off x="2018451" y="5008880"/>
            <a:ext cx="139012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Russland- Ukraine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C29DA62-FAD3-A633-42D4-AC5D3E1C439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532581" y="4577080"/>
            <a:ext cx="180932" cy="431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24C5D23-6F81-8912-DD98-24256F15A1E6}"/>
              </a:ext>
            </a:extLst>
          </p:cNvPr>
          <p:cNvSpPr txBox="1"/>
          <p:nvPr/>
        </p:nvSpPr>
        <p:spPr>
          <a:xfrm>
            <a:off x="7278854" y="1866720"/>
            <a:ext cx="30637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37EADC7-5BF0-C948-3B60-D78E3DBC4CF0}"/>
              </a:ext>
            </a:extLst>
          </p:cNvPr>
          <p:cNvCxnSpPr>
            <a:cxnSpLocks/>
          </p:cNvCxnSpPr>
          <p:nvPr/>
        </p:nvCxnSpPr>
        <p:spPr>
          <a:xfrm flipH="1">
            <a:off x="6964680" y="2245360"/>
            <a:ext cx="467360" cy="411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C339B7B-B6FC-8887-FB21-71FBF7DE0A71}"/>
              </a:ext>
            </a:extLst>
          </p:cNvPr>
          <p:cNvSpPr txBox="1"/>
          <p:nvPr/>
        </p:nvSpPr>
        <p:spPr>
          <a:xfrm>
            <a:off x="4913147" y="2207408"/>
            <a:ext cx="1159292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Aufnahme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DD6843-3F83-691D-C865-D0BC857CAF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072439" y="2530574"/>
            <a:ext cx="669578" cy="2024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890850C-7F02-ED96-CA99-2685998135EE}"/>
              </a:ext>
            </a:extLst>
          </p:cNvPr>
          <p:cNvSpPr txBox="1"/>
          <p:nvPr/>
        </p:nvSpPr>
        <p:spPr>
          <a:xfrm>
            <a:off x="4650013" y="4362549"/>
            <a:ext cx="1901483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„Puma-Panzer“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ausgefallen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8521A10-2ACD-9B5C-7037-411A5A002AA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600755" y="3613666"/>
            <a:ext cx="131227" cy="748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7BDE12E-D418-2EF7-6BD7-0096692525F7}"/>
              </a:ext>
            </a:extLst>
          </p:cNvPr>
          <p:cNvSpPr txBox="1"/>
          <p:nvPr/>
        </p:nvSpPr>
        <p:spPr>
          <a:xfrm>
            <a:off x="5102520" y="2970014"/>
            <a:ext cx="30637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4D331D2-82AA-833E-04D5-5F27DECD91FC}"/>
              </a:ext>
            </a:extLst>
          </p:cNvPr>
          <p:cNvCxnSpPr>
            <a:cxnSpLocks/>
          </p:cNvCxnSpPr>
          <p:nvPr/>
        </p:nvCxnSpPr>
        <p:spPr>
          <a:xfrm>
            <a:off x="5234686" y="3339557"/>
            <a:ext cx="95690" cy="3546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0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8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Kursanalyse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8645E14-0243-C3FD-B091-2B85799BB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26948"/>
              </p:ext>
            </p:extLst>
          </p:nvPr>
        </p:nvGraphicFramePr>
        <p:xfrm>
          <a:off x="884121" y="1705709"/>
          <a:ext cx="2434364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182">
                  <a:extLst>
                    <a:ext uri="{9D8B030D-6E8A-4147-A177-3AD203B41FA5}">
                      <a16:colId xmlns:a16="http://schemas.microsoft.com/office/drawing/2014/main" val="3678074580"/>
                    </a:ext>
                  </a:extLst>
                </a:gridCol>
                <a:gridCol w="1217182">
                  <a:extLst>
                    <a:ext uri="{9D8B030D-6E8A-4147-A177-3AD203B41FA5}">
                      <a16:colId xmlns:a16="http://schemas.microsoft.com/office/drawing/2014/main" val="2164228478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Mittelwert letztes Jahr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Mittelwert letzte 2 Jahre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9257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239,047093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194,816406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890114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Std letztes Jahr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Std letzte 2 Jahre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47207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29,552274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59,0637327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0148795"/>
                  </a:ext>
                </a:extLst>
              </a:tr>
            </a:tbl>
          </a:graphicData>
        </a:graphic>
      </p:graphicFrame>
      <p:pic>
        <p:nvPicPr>
          <p:cNvPr id="22" name="Grafik 21">
            <a:extLst>
              <a:ext uri="{FF2B5EF4-FFF2-40B4-BE49-F238E27FC236}">
                <a16:creationId xmlns:a16="http://schemas.microsoft.com/office/drawing/2014/main" id="{21079D85-0CD5-1819-690A-333F431D9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297" y="1647131"/>
            <a:ext cx="6579640" cy="32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7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9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Spezielle Risiken und Branchenrisiken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A097F307-2AA0-3967-0413-D0E6520C27F6}"/>
              </a:ext>
            </a:extLst>
          </p:cNvPr>
          <p:cNvSpPr txBox="1"/>
          <p:nvPr/>
        </p:nvSpPr>
        <p:spPr>
          <a:xfrm>
            <a:off x="895732" y="1824170"/>
            <a:ext cx="4474302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Freefloat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74,14%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Wellington Management Group LLP	5,09%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BlackRock, Inc.	5,37%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Capital Group Companies Inc.	4,99%</a:t>
            </a:r>
          </a:p>
        </p:txBody>
      </p:sp>
    </p:spTree>
    <p:extLst>
      <p:ext uri="{BB962C8B-B14F-4D97-AF65-F5344CB8AC3E}">
        <p14:creationId xmlns:p14="http://schemas.microsoft.com/office/powerpoint/2010/main" val="173965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Breitbild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Risikomanagement &amp; Corporate Governance</vt:lpstr>
      <vt:lpstr>Risikomanagement&amp; Corporate Governance - Rheinmetall</vt:lpstr>
      <vt:lpstr>Ziele und Allgemeines</vt:lpstr>
      <vt:lpstr>Geschichte</vt:lpstr>
      <vt:lpstr>Produkt</vt:lpstr>
      <vt:lpstr>Rheinmetall Aktiengesellschaft Aktionärsstruktur</vt:lpstr>
      <vt:lpstr>Kursanalyse</vt:lpstr>
      <vt:lpstr>Kursanalyse</vt:lpstr>
      <vt:lpstr>Spezielle Risiken und Branchenrisiken</vt:lpstr>
      <vt:lpstr>Gesetzte</vt:lpstr>
      <vt:lpstr>Spezielle Risiken und Branchenrisiken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Schnelles Boarding Simulation mit zellulären Automaten</dc:title>
  <dc:creator>Jolan Eggers</dc:creator>
  <cp:lastModifiedBy>Jolan Eggers</cp:lastModifiedBy>
  <cp:revision>77</cp:revision>
  <dcterms:created xsi:type="dcterms:W3CDTF">2023-06-26T08:00:09Z</dcterms:created>
  <dcterms:modified xsi:type="dcterms:W3CDTF">2023-11-02T16:47:18Z</dcterms:modified>
</cp:coreProperties>
</file>