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292" r:id="rId4"/>
    <p:sldId id="293" r:id="rId5"/>
    <p:sldId id="294" r:id="rId6"/>
    <p:sldId id="300" r:id="rId7"/>
    <p:sldId id="301" r:id="rId8"/>
    <p:sldId id="302" r:id="rId9"/>
    <p:sldId id="299" r:id="rId10"/>
    <p:sldId id="298" r:id="rId11"/>
    <p:sldId id="305" r:id="rId12"/>
    <p:sldId id="306" r:id="rId13"/>
    <p:sldId id="296" r:id="rId14"/>
    <p:sldId id="297" r:id="rId15"/>
    <p:sldId id="30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7893" autoAdjust="0"/>
  </p:normalViewPr>
  <p:slideViewPr>
    <p:cSldViewPr snapToGrid="0">
      <p:cViewPr>
        <p:scale>
          <a:sx n="75" d="100"/>
          <a:sy n="75" d="100"/>
        </p:scale>
        <p:origin x="177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resource/blob/505880/f66235396a395ca25c2d57af9eb9da26/wd-2-029-17-pdf-data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1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  <a:p>
            <a:r>
              <a:rPr lang="de-DE" dirty="0"/>
              <a:t>Risiko wird bewertet nach Eintrittswahrscheinlichkeit, Schadenswahrscheinlichkeit. Diese werden nach einer Formel zu einem Gesamtrisiko berechnet.</a:t>
            </a:r>
          </a:p>
          <a:p>
            <a:r>
              <a:rPr lang="de-DE" dirty="0"/>
              <a:t>Durch das 2022 beschlossene Sondervermögen von 100 Milliarden € ließen sich lang aufgeschobene Großprojekte realisieren, diese könnten kurzfristig allerdings auch zu kurzfristigem Personalmangel führen. 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3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  <a:p>
            <a:r>
              <a:rPr lang="de-DE" dirty="0"/>
              <a:t>Risiko wird bewertet nach Eintrittswahrscheinlichkeit, Schadenswahrscheinlichkeit. Diese werden nach einer Formel zu einem Gesamtrisiko berechnet.</a:t>
            </a:r>
          </a:p>
          <a:p>
            <a:r>
              <a:rPr lang="de-DE" dirty="0"/>
              <a:t>Durch das 2022 beschlossene Sondervermögen von 100 Milliarden € ließen sich lang aufgeschobene Großprojekte realisieren, diese könnten kurzfristig allerdings auch zu kurzfristigem Personalmangel führen. 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8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019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977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35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7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69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 Eggers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21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  <a:p>
            <a:r>
              <a:rPr lang="de-DE" dirty="0"/>
              <a:t>13.04.1889: Gründung durch Joseph </a:t>
            </a:r>
            <a:r>
              <a:rPr lang="de-DE" dirty="0" err="1"/>
              <a:t>Massenez</a:t>
            </a:r>
            <a:r>
              <a:rPr lang="de-DE" dirty="0"/>
              <a:t>, damaliges Ziel: dem deutschen Reich Munition liefern</a:t>
            </a:r>
          </a:p>
          <a:p>
            <a:r>
              <a:rPr lang="de-DE" dirty="0"/>
              <a:t>1919: Nach der Niederlage des deutschen Reichs, wurde Rheinmetall für die Produktion von Lokomotiven, Dampfpflügen und Büromaschinen umfunktioniert</a:t>
            </a:r>
          </a:p>
          <a:p>
            <a:endParaRPr lang="de-DE" dirty="0"/>
          </a:p>
          <a:p>
            <a:r>
              <a:rPr lang="de-DE" dirty="0"/>
              <a:t>2021: </a:t>
            </a: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Die Bereiche unterhalb der Rheinmetall AG, Rheinmetall Defence und Rheinmetall Automotive AG, werden aufgelöst. Direkte Führung der Divisionen: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Weapon &amp; </a:t>
            </a:r>
            <a:r>
              <a:rPr lang="de-DE" b="0" i="0" dirty="0" err="1">
                <a:solidFill>
                  <a:srgbClr val="00406E"/>
                </a:solidFill>
                <a:effectLst/>
                <a:latin typeface="DINPro"/>
              </a:rPr>
              <a:t>Ammunition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Electronic Solutions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Vehicle Systems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Sensors &amp; </a:t>
            </a:r>
            <a:r>
              <a:rPr lang="de-DE" b="0" i="0" dirty="0" err="1">
                <a:solidFill>
                  <a:srgbClr val="00406E"/>
                </a:solidFill>
                <a:effectLst/>
                <a:latin typeface="DINPro"/>
              </a:rPr>
              <a:t>Actuators</a:t>
            </a: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 </a:t>
            </a:r>
            <a:br>
              <a:rPr lang="de-DE" dirty="0"/>
            </a:br>
            <a:r>
              <a:rPr lang="de-DE" b="0" i="0" dirty="0">
                <a:solidFill>
                  <a:srgbClr val="00406E"/>
                </a:solidFill>
                <a:effectLst/>
                <a:latin typeface="DINPro"/>
              </a:rPr>
              <a:t>- Materials &amp; Trade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6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1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Diese Beschränkungen erlauben es den Behörden, kritische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Exporte und andere Handlungen im Außenwirtschaftsverkehr im Hinblick auf die mit der Rüstungskontrolle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ver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-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folgten Ziele zu überprüfen. Das EU-Recht hat insoweit Vorrang vor dem nationalen Recht, auch dem deutschen.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Dessen ungeachtet kann nach Art. 346 AEUV (Vertrag über die Arbeitsweise der Europäischen Union) jeder Mit-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gliedstaat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die Maßnahmen ergreifen, die seines Erachtens für die Wahrung seiner wesentlichen nationalen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Sicherheitsinteressen erforderlich sind. Damit sind Entscheidungen über die Erzeugung von Waffen, Munition und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Kriegsmaterial oder den Handel damit dem jeweiligen nationalen Gesetzgeber vorbehalten. 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Was als Kriegswaffe anzusehen ist, wird abschließend in einer Anlage zum 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KrWaffKontrG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aufgeführt, der Kriegswaffenliste. Unter Kriegswaffen sind nicht nur Geräte wie z. B. Kampfpanzer,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gepanzerte kampfunterstützende Fahrzeuge oder Maschinengewehre zu verstehen, sondern auch bestimmte </a:t>
            </a: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Munitionen wie z. B. Panzer- oder Artilleriemunition. Darüber hinaus sind hier neben kompletten Geräten und Munitionen auch bestimmte Baugruppen und Komponenten, wie z. B. der Turm und das Fahrgestell eines Kampf-</a:t>
            </a:r>
          </a:p>
          <a:p>
            <a:pPr algn="l"/>
            <a:r>
              <a:rPr lang="de-DE" b="0" i="0" dirty="0" err="1">
                <a:solidFill>
                  <a:srgbClr val="000000"/>
                </a:solidFill>
                <a:effectLst/>
                <a:latin typeface="ff3"/>
              </a:rPr>
              <a:t>panzers</a:t>
            </a:r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 oder das Geschoss, der Gefechtskopf oder der Zünder für bestimmte Munitionen, als Kriegswaffe definiert. 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dirty="0">
                <a:solidFill>
                  <a:srgbClr val="000000"/>
                </a:solidFill>
                <a:effectLst/>
                <a:latin typeface="ff3"/>
              </a:rPr>
              <a:t>EU-Recht hat Vorrang vor dem deutschen Recht!</a:t>
            </a: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1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de-DE" b="0" i="0" u="sng" dirty="0">
                <a:solidFill>
                  <a:srgbClr val="D2D0CE"/>
                </a:solidFill>
                <a:effectLst/>
                <a:latin typeface="-apple-system"/>
              </a:rPr>
              <a:t>Post-</a:t>
            </a:r>
            <a:r>
              <a:rPr lang="de-DE" b="0" i="0" u="sng" dirty="0" err="1">
                <a:solidFill>
                  <a:srgbClr val="D2D0CE"/>
                </a:solidFill>
                <a:effectLst/>
                <a:latin typeface="-apple-system"/>
              </a:rPr>
              <a:t>Shipment</a:t>
            </a:r>
            <a:r>
              <a:rPr lang="de-DE" b="0" i="0" u="sng" dirty="0">
                <a:solidFill>
                  <a:srgbClr val="D2D0CE"/>
                </a:solidFill>
                <a:effectLst/>
                <a:latin typeface="-apple-system"/>
              </a:rPr>
              <a:t>-Kontrollen</a:t>
            </a:r>
            <a:r>
              <a:rPr lang="de-DE" b="0" i="0" dirty="0">
                <a:solidFill>
                  <a:srgbClr val="D2D0CE"/>
                </a:solidFill>
                <a:effectLst/>
                <a:latin typeface="-apple-system"/>
              </a:rPr>
              <a:t> sind Kontrollen, die nach der Lieferung von Rüstungsgütern an andere Länder durchgeführt werden. Sie sollen überprüfen, ob die Güter noch beim angegebenen Endverwender sind. </a:t>
            </a:r>
            <a:r>
              <a:rPr lang="de-DE" b="0" i="0" dirty="0">
                <a:effectLst/>
                <a:latin typeface="-apple-system"/>
                <a:hlinkClick r:id="rId3"/>
              </a:rPr>
              <a:t>Die Bundesregierung hat 2015 beschlossen, solche Kontrollen für bestimmte Waffen einzuführen</a:t>
            </a:r>
            <a:endParaRPr lang="de-DE" b="0" i="0" dirty="0">
              <a:solidFill>
                <a:srgbClr val="000000"/>
              </a:solidFill>
              <a:effectLst/>
              <a:latin typeface="ff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25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  <a:p>
            <a:r>
              <a:rPr lang="de-DE" dirty="0"/>
              <a:t>Risiko wird bewertet nach Eintrittswahrscheinlichkeit, Schadenswahrscheinlichkeit. Diese werden nach einer Formel zu einem Gesamtrisiko berechnet.</a:t>
            </a:r>
          </a:p>
          <a:p>
            <a:r>
              <a:rPr lang="de-DE" dirty="0"/>
              <a:t>Durch das 2022 beschlossene Sondervermögen von 100 Milliarden € ließen sich lang aufgeschobene Großprojekte realisieren, diese könnten kurzfristig allerdings auch zu kurzfristigem Personalmangel führen. 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05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Risikomanagement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Corporate Governance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5" y="3462922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40879"/>
              </p:ext>
            </p:extLst>
          </p:nvPr>
        </p:nvGraphicFramePr>
        <p:xfrm>
          <a:off x="4042879" y="4077872"/>
          <a:ext cx="4802596" cy="24517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44589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D36CFCA9-E231-F81A-98ED-9C8F22AF1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9700" y="1840287"/>
            <a:ext cx="5972598" cy="16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 Aktiengesellschaft Management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9523874-7A15-8A29-7DF0-2DDB8B3E0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78429"/>
              </p:ext>
            </p:extLst>
          </p:nvPr>
        </p:nvGraphicFramePr>
        <p:xfrm>
          <a:off x="940210" y="1720270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7849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04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Anteilhaber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 Anteilhaber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12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„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Freefloat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Wellington Management Group LLP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6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BlackRock,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6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Capital Group Companies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87269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7A1DE54-2C30-709C-B0D2-C46335F30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72500"/>
              </p:ext>
            </p:extLst>
          </p:nvPr>
        </p:nvGraphicFramePr>
        <p:xfrm>
          <a:off x="940210" y="4265000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7849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04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Armin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Papperger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Vorsitzender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12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Dagmar Steinert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Mitglied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Peter-Sebastian Krause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Mitglied</a:t>
                      </a:r>
                    </a:p>
                  </a:txBody>
                  <a:tcPr marT="31750" marB="31750" anchor="ctr"/>
                </a:tc>
                <a:extLst>
                  <a:ext uri="{0D108BD9-81ED-4DB2-BD59-A6C34878D82A}">
                    <a16:rowId xmlns:a16="http://schemas.microsoft.com/office/drawing/2014/main" val="466061515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859B285-BB73-50C5-33FD-B5F87797C513}"/>
              </a:ext>
            </a:extLst>
          </p:cNvPr>
          <p:cNvSpPr txBox="1"/>
          <p:nvPr/>
        </p:nvSpPr>
        <p:spPr>
          <a:xfrm>
            <a:off x="738026" y="3599870"/>
            <a:ext cx="64120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Rheinmetall Aktiengesellschaft Management</a:t>
            </a:r>
          </a:p>
        </p:txBody>
      </p:sp>
    </p:spTree>
    <p:extLst>
      <p:ext uri="{BB962C8B-B14F-4D97-AF65-F5344CB8AC3E}">
        <p14:creationId xmlns:p14="http://schemas.microsoft.com/office/powerpoint/2010/main" val="173965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Risikomanagementansätzen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87B2FD8-DF13-4102-59F4-E739BB05E1A8}"/>
              </a:ext>
            </a:extLst>
          </p:cNvPr>
          <p:cNvSpPr txBox="1"/>
          <p:nvPr/>
        </p:nvSpPr>
        <p:spPr>
          <a:xfrm>
            <a:off x="762000" y="1727810"/>
            <a:ext cx="112421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Basierend auf den risikopolitischen Leitsätzen des Vorstands der Rheinmetall AG.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Diese Leitsätze richten sich nach finanziellen Ressourcen, strategischer und operativer Planung.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Festlegung von Richtlinien, Verantwortlichkeiten, Schwellenwerten und der Dokumentation von Risiken.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Kontinuierliche Überwachung und aktive Steuerung von unternehmerischen Entscheidungen und Geschäftsaktivitäten.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 Bedarf Ableitung von Handlungsmaßnahmen zur Einhaltung gesetzlicher Anforderungen.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Rheinmetall nutzt das "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-Lines-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-Defense"-Modell für effektives Risikomanagement.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20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</a:t>
            </a:r>
            <a:r>
              <a:rPr lang="de-DE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-Lines-</a:t>
            </a:r>
            <a:r>
              <a:rPr lang="de-DE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-Defense Modell?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F9D9958-5114-121F-430E-5038D2699C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Sicherheitsrisikomanagement mit dem "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-Lines-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-Defense"-Modell: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 "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-Lines-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-Defense"-Modell ermöglicht Unternehmen, Risiken in drei Linien zu managen: Prävention, Erkennung und Korrektur.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erste Linie, das operative Management, bewältigt Risiken im Tagesgeschäft.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zweite Linie umfasst Risikomanagement, Compliance und Kontrollsysteme.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dritte Linie, die Interne Revision, agiert unabhängig als Kontrollinstanz.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Jährliche Überarbeitung der Risikoinventur mit Eintrittswahrscheinlichkeiten, Schadenshöhen, Frühwarnindikatoren und Gegenmaßnahmen.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Monatliche Erfassung und Bewertung aktueller und zukünftiger Risiken, um sicherzustellen, dass sie im Einklang mit Unternehmenszielen stehen.</a:t>
            </a:r>
          </a:p>
        </p:txBody>
      </p:sp>
    </p:spTree>
    <p:extLst>
      <p:ext uri="{BB962C8B-B14F-4D97-AF65-F5344CB8AC3E}">
        <p14:creationId xmlns:p14="http://schemas.microsoft.com/office/powerpoint/2010/main" val="60446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Kursanalyse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8C0EBA-0723-A603-C37C-15BB1C2A7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026" y="1857411"/>
            <a:ext cx="8740461" cy="460055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8C4872B-848C-FFD1-D68F-4DC574D8DFB2}"/>
              </a:ext>
            </a:extLst>
          </p:cNvPr>
          <p:cNvSpPr txBox="1"/>
          <p:nvPr/>
        </p:nvSpPr>
        <p:spPr>
          <a:xfrm>
            <a:off x="8181108" y="3429000"/>
            <a:ext cx="156966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Nahostkonflikt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FB971E8-B443-4B9A-74A7-02998DDA83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965938" y="3098510"/>
            <a:ext cx="0" cy="3304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FD1C00D-4E54-86C0-A8A5-24D292FC0707}"/>
              </a:ext>
            </a:extLst>
          </p:cNvPr>
          <p:cNvSpPr txBox="1"/>
          <p:nvPr/>
        </p:nvSpPr>
        <p:spPr>
          <a:xfrm>
            <a:off x="6339167" y="3154680"/>
            <a:ext cx="1390124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Lieferketten-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E522DCB-1D90-6F82-87C5-AC43216C401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034229" y="2733040"/>
            <a:ext cx="98091" cy="421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0368CC1-EE67-B52A-CE68-BDA4973D2ADF}"/>
              </a:ext>
            </a:extLst>
          </p:cNvPr>
          <p:cNvSpPr txBox="1"/>
          <p:nvPr/>
        </p:nvSpPr>
        <p:spPr>
          <a:xfrm>
            <a:off x="2018451" y="5008880"/>
            <a:ext cx="139012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Russland- Ukraine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C29DA62-FAD3-A633-42D4-AC5D3E1C439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532581" y="4577080"/>
            <a:ext cx="180932" cy="431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C5D23-6F81-8912-DD98-24256F15A1E6}"/>
              </a:ext>
            </a:extLst>
          </p:cNvPr>
          <p:cNvSpPr txBox="1"/>
          <p:nvPr/>
        </p:nvSpPr>
        <p:spPr>
          <a:xfrm>
            <a:off x="7278854" y="1866720"/>
            <a:ext cx="30637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37EADC7-5BF0-C948-3B60-D78E3DBC4CF0}"/>
              </a:ext>
            </a:extLst>
          </p:cNvPr>
          <p:cNvCxnSpPr>
            <a:cxnSpLocks/>
          </p:cNvCxnSpPr>
          <p:nvPr/>
        </p:nvCxnSpPr>
        <p:spPr>
          <a:xfrm flipH="1">
            <a:off x="6964680" y="2245360"/>
            <a:ext cx="467360" cy="411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C339B7B-B6FC-8887-FB21-71FBF7DE0A71}"/>
              </a:ext>
            </a:extLst>
          </p:cNvPr>
          <p:cNvSpPr txBox="1"/>
          <p:nvPr/>
        </p:nvSpPr>
        <p:spPr>
          <a:xfrm>
            <a:off x="4913147" y="2207408"/>
            <a:ext cx="1159292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Aufnahme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DD6843-3F83-691D-C865-D0BC857CAF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072439" y="2530574"/>
            <a:ext cx="669578" cy="2024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890850C-7F02-ED96-CA99-2685998135EE}"/>
              </a:ext>
            </a:extLst>
          </p:cNvPr>
          <p:cNvSpPr txBox="1"/>
          <p:nvPr/>
        </p:nvSpPr>
        <p:spPr>
          <a:xfrm>
            <a:off x="4650013" y="4362549"/>
            <a:ext cx="1901483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„Puma-Panzer“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ausgefallen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8521A10-2ACD-9B5C-7037-411A5A002AA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600755" y="3613666"/>
            <a:ext cx="131227" cy="748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7BDE12E-D418-2EF7-6BD7-0096692525F7}"/>
              </a:ext>
            </a:extLst>
          </p:cNvPr>
          <p:cNvSpPr txBox="1"/>
          <p:nvPr/>
        </p:nvSpPr>
        <p:spPr>
          <a:xfrm>
            <a:off x="5102520" y="2970014"/>
            <a:ext cx="30637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4D331D2-82AA-833E-04D5-5F27DECD91FC}"/>
              </a:ext>
            </a:extLst>
          </p:cNvPr>
          <p:cNvCxnSpPr>
            <a:cxnSpLocks/>
          </p:cNvCxnSpPr>
          <p:nvPr/>
        </p:nvCxnSpPr>
        <p:spPr>
          <a:xfrm>
            <a:off x="5234686" y="3339557"/>
            <a:ext cx="95690" cy="3546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0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14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Kursanalyse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8645E14-0243-C3FD-B091-2B85799BB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26948"/>
              </p:ext>
            </p:extLst>
          </p:nvPr>
        </p:nvGraphicFramePr>
        <p:xfrm>
          <a:off x="884121" y="1705709"/>
          <a:ext cx="2434364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182">
                  <a:extLst>
                    <a:ext uri="{9D8B030D-6E8A-4147-A177-3AD203B41FA5}">
                      <a16:colId xmlns:a16="http://schemas.microsoft.com/office/drawing/2014/main" val="3678074580"/>
                    </a:ext>
                  </a:extLst>
                </a:gridCol>
                <a:gridCol w="1217182">
                  <a:extLst>
                    <a:ext uri="{9D8B030D-6E8A-4147-A177-3AD203B41FA5}">
                      <a16:colId xmlns:a16="http://schemas.microsoft.com/office/drawing/2014/main" val="2164228478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Mittelwert letztes Jahr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Mittelwert letzte 2 Jahre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9257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239,047093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194,816406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890114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Std letztes Jahr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Std letzte 2 Jahre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4720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29,552274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59,0637327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148795"/>
                  </a:ext>
                </a:extLst>
              </a:tr>
            </a:tbl>
          </a:graphicData>
        </a:graphic>
      </p:graphicFrame>
      <p:pic>
        <p:nvPicPr>
          <p:cNvPr id="30" name="Grafik 29">
            <a:extLst>
              <a:ext uri="{FF2B5EF4-FFF2-40B4-BE49-F238E27FC236}">
                <a16:creationId xmlns:a16="http://schemas.microsoft.com/office/drawing/2014/main" id="{2D40FD38-F1DE-A3E8-CFFE-116A52D43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371" y="1489856"/>
            <a:ext cx="8338458" cy="41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15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F9D9958-5114-121F-430E-5038D2699CAB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https://www.rheinmetall.com/de/unternehmen/corporate-governance/risikomanagement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https://www.michaelgorski.net/three-lines-of-defense-modell-was-ist-das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finanzen.net, tagesschau.de, welt.de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https://de.marketscreener.com/kurs/aktie/RHEINMETALL-AG-436527/unternehmen/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https://www.rheinmetall.com/Rheinmetall%20Group/Verantwortung/Globale_Rahmenbedingungen/Rheinmetall_Globales-Rahmenabkommen_DE.pdf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https://www.rheinmetall.com/de/unternehmen/ueber-rheinmetall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https://www.deraktionaer.de/artikel/aktien/rheinmetall-massiver-umbau-neue-ziele-die-details-20225194.html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https://www.finanznachrichten.de/nachrichten-2023-01/58135146-rheinmetall-neue-ziele-fuer-2025-zukauf-zahlt-sich-aus-124.html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Jahresabschluss Rheinmetall 2022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Risikomanagement&amp; Corporate Governance</a:t>
            </a:r>
            <a:b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Rheinmetall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1140431" y="2050417"/>
            <a:ext cx="561570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Ziele und 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Gesetzliche Rahmenbedingungen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Übersicht der Risiken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Einordung in das Allianz Risikobarometers 2023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Risikomanagementansätze	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Kursanalyse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Quellen	</a:t>
            </a:r>
          </a:p>
        </p:txBody>
      </p:sp>
    </p:spTree>
    <p:extLst>
      <p:ext uri="{BB962C8B-B14F-4D97-AF65-F5344CB8AC3E}">
        <p14:creationId xmlns:p14="http://schemas.microsoft.com/office/powerpoint/2010/main" val="28453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9144000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Ziele und Allgemeines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76414" y="1965602"/>
            <a:ext cx="8662628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Rheinmetall: Deutsches Technologieunternehmen im Verteidigungs- und Sicherheitsbereich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 AG (logischerweise)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Hauptsitz: Düsseldorf und International tätig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13.05.1889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Aufnahme DAX: 20.5.2023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Vorstand: Armin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Papperger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Vorsitzender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Dagmar Steinert		Mitglied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Peter-Sebastian Krause	Mitglied</a:t>
            </a:r>
          </a:p>
          <a:p>
            <a:pPr>
              <a:spcAft>
                <a:spcPts val="500"/>
              </a:spcAft>
            </a:pPr>
            <a:r>
              <a:rPr lang="de-DE" dirty="0"/>
              <a:t>Mitarbeiter (2022): 25.486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912189"/>
            <a:ext cx="2242499" cy="94522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endParaRPr lang="de-DE" sz="28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895732" y="1824170"/>
            <a:ext cx="396140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Grundpfeiler (Bilder einfügen)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Systems Europe/International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Artillerie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Gepanzerte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Kettenfahrzeuge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Radfahrzeuge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and Ammunition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Solutions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Aktuatoren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Magnetventile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Pumpen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Trade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Motorblöcke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Gleitlager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52096-A206-C3B2-ADF5-F9F43A0EE29C}"/>
              </a:ext>
            </a:extLst>
          </p:cNvPr>
          <p:cNvSpPr txBox="1">
            <a:spLocks/>
          </p:cNvSpPr>
          <p:nvPr/>
        </p:nvSpPr>
        <p:spPr>
          <a:xfrm>
            <a:off x="6099378" y="1384800"/>
            <a:ext cx="2470974" cy="945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endParaRPr lang="de-D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CBBD2-0046-0185-F8D9-A7E9FAAA1FC5}"/>
              </a:ext>
            </a:extLst>
          </p:cNvPr>
          <p:cNvSpPr txBox="1"/>
          <p:nvPr/>
        </p:nvSpPr>
        <p:spPr>
          <a:xfrm>
            <a:off x="6092623" y="2127196"/>
            <a:ext cx="3912353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 in 138 Staaten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Automobilindustrie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Nationale Verteidigungsunternehmen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</a:t>
            </a:r>
          </a:p>
        </p:txBody>
      </p:sp>
    </p:spTree>
    <p:extLst>
      <p:ext uri="{BB962C8B-B14F-4D97-AF65-F5344CB8AC3E}">
        <p14:creationId xmlns:p14="http://schemas.microsoft.com/office/powerpoint/2010/main" val="2794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B2F531-41AC-2E9D-B21C-0AF5FD0EAFB4}"/>
              </a:ext>
            </a:extLst>
          </p:cNvPr>
          <p:cNvSpPr txBox="1"/>
          <p:nvPr/>
        </p:nvSpPr>
        <p:spPr>
          <a:xfrm>
            <a:off x="66782" y="1952004"/>
            <a:ext cx="2233304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13.04.1889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Gründung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„Rheinische Metallwaaren –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 Maschinenfabrik AG“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6A5371C-F330-7143-9674-D3FEACCB6DCA}"/>
              </a:ext>
            </a:extLst>
          </p:cNvPr>
          <p:cNvSpPr/>
          <p:nvPr/>
        </p:nvSpPr>
        <p:spPr>
          <a:xfrm>
            <a:off x="876414" y="3383540"/>
            <a:ext cx="10821598" cy="27629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41444CD-CEE8-23A6-6100-5A4A36C6BC99}"/>
              </a:ext>
            </a:extLst>
          </p:cNvPr>
          <p:cNvCxnSpPr/>
          <p:nvPr/>
        </p:nvCxnSpPr>
        <p:spPr>
          <a:xfrm>
            <a:off x="1336261" y="3174124"/>
            <a:ext cx="0" cy="254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99FEDDCF-1146-A488-1C2D-268B9699F9EC}"/>
              </a:ext>
            </a:extLst>
          </p:cNvPr>
          <p:cNvSpPr txBox="1"/>
          <p:nvPr/>
        </p:nvSpPr>
        <p:spPr>
          <a:xfrm>
            <a:off x="633755" y="3915765"/>
            <a:ext cx="2433680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1919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Versailler Vertrag: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Umstellung auf zivile Produkte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295F4E-0399-C52F-3240-4D92BFBE6FD6}"/>
              </a:ext>
            </a:extLst>
          </p:cNvPr>
          <p:cNvCxnSpPr>
            <a:cxnSpLocks/>
          </p:cNvCxnSpPr>
          <p:nvPr/>
        </p:nvCxnSpPr>
        <p:spPr>
          <a:xfrm flipV="1">
            <a:off x="1879676" y="3633752"/>
            <a:ext cx="0" cy="2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C0CCE794-772A-EAC2-B8F2-4238EE24A20F}"/>
              </a:ext>
            </a:extLst>
          </p:cNvPr>
          <p:cNvSpPr txBox="1"/>
          <p:nvPr/>
        </p:nvSpPr>
        <p:spPr>
          <a:xfrm>
            <a:off x="1756139" y="1209427"/>
            <a:ext cx="1954381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1921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Wiederaufnahme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Militärischer Produktion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8308878-05FA-8754-F40E-3128BEB32B0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720893" y="2076331"/>
            <a:ext cx="12437" cy="1324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CA0C4E88-7F5D-D4DD-9B7D-6E2DC6DB1783}"/>
              </a:ext>
            </a:extLst>
          </p:cNvPr>
          <p:cNvSpPr txBox="1"/>
          <p:nvPr/>
        </p:nvSpPr>
        <p:spPr>
          <a:xfrm>
            <a:off x="2247046" y="4759939"/>
            <a:ext cx="205857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1925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Mehrheitsübernahme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durch das Deutsche Reich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D1099F1-61C8-CD18-D33B-A83080ABEA71}"/>
              </a:ext>
            </a:extLst>
          </p:cNvPr>
          <p:cNvCxnSpPr>
            <a:cxnSpLocks/>
          </p:cNvCxnSpPr>
          <p:nvPr/>
        </p:nvCxnSpPr>
        <p:spPr>
          <a:xfrm flipV="1">
            <a:off x="3269318" y="3630947"/>
            <a:ext cx="0" cy="112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BF2DFBBF-1EF1-AFBB-1646-D6D10A17659F}"/>
              </a:ext>
            </a:extLst>
          </p:cNvPr>
          <p:cNvSpPr txBox="1"/>
          <p:nvPr/>
        </p:nvSpPr>
        <p:spPr>
          <a:xfrm>
            <a:off x="2958600" y="2076331"/>
            <a:ext cx="1620957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1933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in Berlin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für die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Waffenproduktion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F2869FA-07B1-AE31-25EB-8AB2C34CFC7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769079" y="3222799"/>
            <a:ext cx="0" cy="228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11FBB5A1-8717-DEDD-8436-7A291756E3CC}"/>
              </a:ext>
            </a:extLst>
          </p:cNvPr>
          <p:cNvSpPr txBox="1"/>
          <p:nvPr/>
        </p:nvSpPr>
        <p:spPr>
          <a:xfrm>
            <a:off x="3318841" y="3921085"/>
            <a:ext cx="1896417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1936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zur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Rheinmetall-Borsig AG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09A86A7-483D-EB4E-A97C-4E5DB7B83412}"/>
              </a:ext>
            </a:extLst>
          </p:cNvPr>
          <p:cNvCxnSpPr>
            <a:cxnSpLocks/>
          </p:cNvCxnSpPr>
          <p:nvPr/>
        </p:nvCxnSpPr>
        <p:spPr>
          <a:xfrm flipV="1">
            <a:off x="4267049" y="3676913"/>
            <a:ext cx="0" cy="2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">
            <a:extLst>
              <a:ext uri="{FF2B5EF4-FFF2-40B4-BE49-F238E27FC236}">
                <a16:creationId xmlns:a16="http://schemas.microsoft.com/office/drawing/2014/main" id="{741C8546-E8B3-14C5-B71B-5CEE06DFC40C}"/>
              </a:ext>
            </a:extLst>
          </p:cNvPr>
          <p:cNvSpPr txBox="1"/>
          <p:nvPr/>
        </p:nvSpPr>
        <p:spPr>
          <a:xfrm>
            <a:off x="4200068" y="649582"/>
            <a:ext cx="2279791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1940-45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Übernahme durch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dritte Reich/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Einsatz von Zwangsarbeitern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allen Werken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DEB1DCB-E173-05E1-16B0-18121F75F7ED}"/>
              </a:ext>
            </a:extLst>
          </p:cNvPr>
          <p:cNvCxnSpPr>
            <a:cxnSpLocks/>
          </p:cNvCxnSpPr>
          <p:nvPr/>
        </p:nvCxnSpPr>
        <p:spPr>
          <a:xfrm>
            <a:off x="5166050" y="2075613"/>
            <a:ext cx="0" cy="1320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">
            <a:extLst>
              <a:ext uri="{FF2B5EF4-FFF2-40B4-BE49-F238E27FC236}">
                <a16:creationId xmlns:a16="http://schemas.microsoft.com/office/drawing/2014/main" id="{A9068389-956D-D3EF-705F-B8BC0D3E2B12}"/>
              </a:ext>
            </a:extLst>
          </p:cNvPr>
          <p:cNvSpPr txBox="1"/>
          <p:nvPr/>
        </p:nvSpPr>
        <p:spPr>
          <a:xfrm>
            <a:off x="4267049" y="4737914"/>
            <a:ext cx="2178160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1944/45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Verlagerung der Produktion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 Polen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14F716D-915C-2E0E-8CF0-35D1D82B64BA}"/>
              </a:ext>
            </a:extLst>
          </p:cNvPr>
          <p:cNvCxnSpPr>
            <a:cxnSpLocks/>
          </p:cNvCxnSpPr>
          <p:nvPr/>
        </p:nvCxnSpPr>
        <p:spPr>
          <a:xfrm flipV="1">
            <a:off x="5345846" y="3662787"/>
            <a:ext cx="0" cy="106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>
            <a:extLst>
              <a:ext uri="{FF2B5EF4-FFF2-40B4-BE49-F238E27FC236}">
                <a16:creationId xmlns:a16="http://schemas.microsoft.com/office/drawing/2014/main" id="{79A4FE20-EB60-B055-55A3-FA9400294C8B}"/>
              </a:ext>
            </a:extLst>
          </p:cNvPr>
          <p:cNvSpPr txBox="1"/>
          <p:nvPr/>
        </p:nvSpPr>
        <p:spPr>
          <a:xfrm>
            <a:off x="5471492" y="1845206"/>
            <a:ext cx="2008883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1945-50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Produktionsverbot durch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Militärregierung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Zivile Produktion bleibt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ohne Erfolg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80CA7CA-92F6-BA6C-6617-234BA6AB3A23}"/>
              </a:ext>
            </a:extLst>
          </p:cNvPr>
          <p:cNvCxnSpPr>
            <a:cxnSpLocks/>
          </p:cNvCxnSpPr>
          <p:nvPr/>
        </p:nvCxnSpPr>
        <p:spPr>
          <a:xfrm>
            <a:off x="6475937" y="3283407"/>
            <a:ext cx="0" cy="113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">
            <a:extLst>
              <a:ext uri="{FF2B5EF4-FFF2-40B4-BE49-F238E27FC236}">
                <a16:creationId xmlns:a16="http://schemas.microsoft.com/office/drawing/2014/main" id="{1EB67ABC-E0DB-05B2-EDC2-9C1F53C025AB}"/>
              </a:ext>
            </a:extLst>
          </p:cNvPr>
          <p:cNvSpPr txBox="1"/>
          <p:nvPr/>
        </p:nvSpPr>
        <p:spPr>
          <a:xfrm>
            <a:off x="6146443" y="3896048"/>
            <a:ext cx="1800494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Umstrukturierung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Erstes Produkt: MG42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8F515944-A0B6-66FF-1D78-82EBDEA3CB19}"/>
              </a:ext>
            </a:extLst>
          </p:cNvPr>
          <p:cNvSpPr txBox="1"/>
          <p:nvPr/>
        </p:nvSpPr>
        <p:spPr>
          <a:xfrm>
            <a:off x="7152047" y="2634003"/>
            <a:ext cx="1406154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1958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Diversifizierung 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F94BDD91-1ADE-3225-D0C1-7C3AC35A6590}"/>
              </a:ext>
            </a:extLst>
          </p:cNvPr>
          <p:cNvSpPr txBox="1"/>
          <p:nvPr/>
        </p:nvSpPr>
        <p:spPr>
          <a:xfrm>
            <a:off x="7032784" y="4597560"/>
            <a:ext cx="2585964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1979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Leopard 2 als erster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Kampfpanzer an die Bundeswehr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CF4E1099-D535-B968-47A9-57713B705AEF}"/>
              </a:ext>
            </a:extLst>
          </p:cNvPr>
          <p:cNvSpPr txBox="1"/>
          <p:nvPr/>
        </p:nvSpPr>
        <p:spPr>
          <a:xfrm>
            <a:off x="8509263" y="2186935"/>
            <a:ext cx="1322798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Stärkung im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zivilen Bereich 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7C608C08-9837-3D16-0E88-5C66DB54500E}"/>
              </a:ext>
            </a:extLst>
          </p:cNvPr>
          <p:cNvSpPr txBox="1"/>
          <p:nvPr/>
        </p:nvSpPr>
        <p:spPr>
          <a:xfrm>
            <a:off x="8902223" y="3923915"/>
            <a:ext cx="1491114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Automobiltechnik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2C7E3118-0F3B-84C0-E715-929604F1930B}"/>
              </a:ext>
            </a:extLst>
          </p:cNvPr>
          <p:cNvSpPr txBox="1"/>
          <p:nvPr/>
        </p:nvSpPr>
        <p:spPr>
          <a:xfrm>
            <a:off x="8968213" y="632858"/>
            <a:ext cx="1511952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1993/94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Sicherheitstechnik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Bürosysteme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Elektromotoren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E0ADFFB2-2B12-9EA5-39BB-459B4822CA5F}"/>
              </a:ext>
            </a:extLst>
          </p:cNvPr>
          <p:cNvSpPr txBox="1"/>
          <p:nvPr/>
        </p:nvSpPr>
        <p:spPr>
          <a:xfrm>
            <a:off x="9636028" y="4520370"/>
            <a:ext cx="1617046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Vorstellung „Puma“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15BB2B94-9A76-6ED7-975E-C78E613A7C88}"/>
              </a:ext>
            </a:extLst>
          </p:cNvPr>
          <p:cNvSpPr txBox="1"/>
          <p:nvPr/>
        </p:nvSpPr>
        <p:spPr>
          <a:xfrm>
            <a:off x="9964261" y="2037700"/>
            <a:ext cx="1793376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Venture in China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Ölpumpen</a:t>
            </a: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A4CE4437-8F2F-05C3-EA27-7F98D441EC36}"/>
              </a:ext>
            </a:extLst>
          </p:cNvPr>
          <p:cNvSpPr txBox="1"/>
          <p:nvPr/>
        </p:nvSpPr>
        <p:spPr>
          <a:xfrm>
            <a:off x="10505089" y="5171366"/>
            <a:ext cx="1420582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Änderung der </a:t>
            </a:r>
          </a:p>
          <a:p>
            <a:pPr algn="ctr">
              <a:spcAft>
                <a:spcPts val="5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Führungsstruktur</a:t>
            </a:r>
          </a:p>
          <a:p>
            <a:pPr algn="ctr">
              <a:spcAft>
                <a:spcPts val="500"/>
              </a:spcAft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2070882-A6C4-946B-53DF-D38CD7F94AD1}"/>
              </a:ext>
            </a:extLst>
          </p:cNvPr>
          <p:cNvCxnSpPr>
            <a:cxnSpLocks/>
          </p:cNvCxnSpPr>
          <p:nvPr/>
        </p:nvCxnSpPr>
        <p:spPr>
          <a:xfrm flipV="1">
            <a:off x="7046690" y="3656211"/>
            <a:ext cx="0" cy="2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B66CC07-64BB-9DAB-2995-498565E86D4B}"/>
              </a:ext>
            </a:extLst>
          </p:cNvPr>
          <p:cNvCxnSpPr>
            <a:cxnSpLocks/>
          </p:cNvCxnSpPr>
          <p:nvPr/>
        </p:nvCxnSpPr>
        <p:spPr>
          <a:xfrm>
            <a:off x="7747245" y="3187075"/>
            <a:ext cx="0" cy="228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CAD9437-AB14-AB7D-9A93-ADCA7AD53418}"/>
              </a:ext>
            </a:extLst>
          </p:cNvPr>
          <p:cNvCxnSpPr>
            <a:cxnSpLocks/>
          </p:cNvCxnSpPr>
          <p:nvPr/>
        </p:nvCxnSpPr>
        <p:spPr>
          <a:xfrm flipV="1">
            <a:off x="8285060" y="3630947"/>
            <a:ext cx="0" cy="97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4EC4052-4E42-4CCE-0B79-ACDF2FC86FA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170662" y="3053839"/>
            <a:ext cx="0" cy="39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721D3A6-2C5B-9475-7570-6D8BA4EF0DC7}"/>
              </a:ext>
            </a:extLst>
          </p:cNvPr>
          <p:cNvCxnSpPr>
            <a:cxnSpLocks/>
          </p:cNvCxnSpPr>
          <p:nvPr/>
        </p:nvCxnSpPr>
        <p:spPr>
          <a:xfrm flipV="1">
            <a:off x="9607741" y="3656211"/>
            <a:ext cx="0" cy="27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A7AE6C1-66F4-212C-9AAF-295D8CFA4C6D}"/>
              </a:ext>
            </a:extLst>
          </p:cNvPr>
          <p:cNvCxnSpPr>
            <a:cxnSpLocks/>
          </p:cNvCxnSpPr>
          <p:nvPr/>
        </p:nvCxnSpPr>
        <p:spPr>
          <a:xfrm>
            <a:off x="9842447" y="1740931"/>
            <a:ext cx="0" cy="1684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922E86E-3AAB-CF47-317F-871C9B1C85B2}"/>
              </a:ext>
            </a:extLst>
          </p:cNvPr>
          <p:cNvCxnSpPr>
            <a:cxnSpLocks/>
          </p:cNvCxnSpPr>
          <p:nvPr/>
        </p:nvCxnSpPr>
        <p:spPr>
          <a:xfrm flipV="1">
            <a:off x="10386406" y="3656211"/>
            <a:ext cx="0" cy="85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64B3034-03B6-7E44-3315-AC349AE882EB}"/>
              </a:ext>
            </a:extLst>
          </p:cNvPr>
          <p:cNvCxnSpPr>
            <a:cxnSpLocks/>
          </p:cNvCxnSpPr>
          <p:nvPr/>
        </p:nvCxnSpPr>
        <p:spPr>
          <a:xfrm>
            <a:off x="10798273" y="2987063"/>
            <a:ext cx="0" cy="43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6C8573C-CE32-E813-A3A3-C5ADD6B03375}"/>
              </a:ext>
            </a:extLst>
          </p:cNvPr>
          <p:cNvCxnSpPr>
            <a:cxnSpLocks/>
          </p:cNvCxnSpPr>
          <p:nvPr/>
        </p:nvCxnSpPr>
        <p:spPr>
          <a:xfrm flipV="1">
            <a:off x="11253074" y="3676913"/>
            <a:ext cx="0" cy="147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Gesetzte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A26D62-5ABA-990D-0520-A966115A7D35}"/>
              </a:ext>
            </a:extLst>
          </p:cNvPr>
          <p:cNvSpPr txBox="1"/>
          <p:nvPr/>
        </p:nvSpPr>
        <p:spPr>
          <a:xfrm>
            <a:off x="1079500" y="198120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Kontrag</a:t>
            </a:r>
            <a:r>
              <a:rPr lang="de-DE" dirty="0"/>
              <a:t>, </a:t>
            </a:r>
            <a:r>
              <a:rPr lang="de-DE" dirty="0" err="1"/>
              <a:t>Bilmog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7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7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Regulatorisches Umfeld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72C13E-5129-4532-134A-4FA54056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Rüstungsexport wird geregelt von</a:t>
            </a:r>
          </a:p>
          <a:p>
            <a:pPr lvl="1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Grundgesetz (GG)</a:t>
            </a:r>
          </a:p>
          <a:p>
            <a:pPr lvl="1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Gesetz über die Kontrolle von Kriegswaffen (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KrWaffKontrG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Außenwirtschaftsgesetz (AWG)</a:t>
            </a:r>
          </a:p>
          <a:p>
            <a:r>
              <a:rPr lang="de-DE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Verbindung mit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 Außenwirtschaftsverordnung (AWV) </a:t>
            </a:r>
            <a:endParaRPr lang="de-DE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Rüstungsexporte werden durch zahlreiche Verbote, Genehmigungs- und Meldepflichten auf EU- und 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nationaler Ebene beschränkt</a:t>
            </a:r>
          </a:p>
          <a:p>
            <a:pPr algn="l"/>
            <a:r>
              <a:rPr lang="de-DE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Kriegswaffen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Nach Art. 26 Abs. 2 GG bedürfen die Herstellung, die Beförderung und das Inverkehrbringen von Kriegswaffen einer Genehmigung der Bundesregierung</a:t>
            </a:r>
          </a:p>
          <a:p>
            <a:pPr algn="l"/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Transport, Einfuhr, Ausfuhr und Durchfuhr von Kriegswaffen innerhalb und außerhalb des deutschen Hoheitsgebietes </a:t>
            </a:r>
            <a:r>
              <a:rPr lang="de-DE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genehmigungspflichtig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Beim Export: Genehmigung nach dem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KrWaffKontrG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Ausfuhrgenehmigung nach dem Außenwirtschaftsgesetz (AWG) / der Außenwirtschaftsverordnung (AWV) erforderlich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99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Regulatorisches Umfeld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72C13E-5129-4532-134A-4FA54056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Bundesregierung entscheidet über Rüstungsexporte anhand von nationalen und internationalen Gesetzen, dem Gemeinsamen Standpunkt der EU und dem Arms Trade Treaty.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Genehmigung von Rüstungsexporten hängt von der Sicherstellung des Endverbleibs der Güter beim vorgesehenen Endverwender ab. Die Bundesregierung kann auch Post-</a:t>
            </a:r>
            <a:r>
              <a:rPr lang="de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Shipment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-Kontrollen verlangen.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Genehmigung von Rüstungsexporten erfordert die Zustimmung des Bundessicherheitsrats, der aus der Bundeskanzlerin und acht Bundesministern besteht.</a:t>
            </a:r>
          </a:p>
          <a:p>
            <a:pPr algn="l"/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Bundestag hat nur eine eingeschränkte parlamentarische Kontrolle über die Rüstungsexporte. Er wird nur nachträglich informiert und kann keine Genehmigungen aufheben oder verhindern.</a:t>
            </a:r>
          </a:p>
          <a:p>
            <a:pPr lvl="1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7222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llianz Risikobarometer 2023">
            <a:extLst>
              <a:ext uri="{FF2B5EF4-FFF2-40B4-BE49-F238E27FC236}">
                <a16:creationId xmlns:a16="http://schemas.microsoft.com/office/drawing/2014/main" id="{4725DEE6-F63D-576C-0A6C-3872AA51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63" y="2374741"/>
            <a:ext cx="6946774" cy="34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Risikomanagement &amp; Corporate Governance - Rheinmetall|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CC78A6-1C21-02A9-676F-5D176767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26" y="1064589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Spezielle Risiken und Branchenrisiken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E5ED6A-DE39-D118-F274-4CC6F166C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945" y="1702384"/>
            <a:ext cx="4873022" cy="296030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B37E5B8-875D-423C-2CA2-16875CEAA140}"/>
              </a:ext>
            </a:extLst>
          </p:cNvPr>
          <p:cNvSpPr txBox="1"/>
          <p:nvPr/>
        </p:nvSpPr>
        <p:spPr>
          <a:xfrm>
            <a:off x="1213945" y="4886075"/>
            <a:ext cx="336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Quelle: Jahresabschluss 2022 S.83</a:t>
            </a:r>
          </a:p>
        </p:txBody>
      </p:sp>
    </p:spTree>
    <p:extLst>
      <p:ext uri="{BB962C8B-B14F-4D97-AF65-F5344CB8AC3E}">
        <p14:creationId xmlns:p14="http://schemas.microsoft.com/office/powerpoint/2010/main" val="4532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Microsoft Office PowerPoint</Application>
  <PresentationFormat>Breitbild</PresentationFormat>
  <Paragraphs>256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DINPro</vt:lpstr>
      <vt:lpstr>ff3</vt:lpstr>
      <vt:lpstr>Times New Roman</vt:lpstr>
      <vt:lpstr>Office Theme</vt:lpstr>
      <vt:lpstr>Risikomanagement &amp; Corporate Governance</vt:lpstr>
      <vt:lpstr>Risikomanagement&amp; Corporate Governance - Rheinmetall</vt:lpstr>
      <vt:lpstr>Ziele und Allgemeines</vt:lpstr>
      <vt:lpstr>Produkt</vt:lpstr>
      <vt:lpstr>PowerPoint-Präsentation</vt:lpstr>
      <vt:lpstr>Gesetzte</vt:lpstr>
      <vt:lpstr>Regulatorisches Umfeld</vt:lpstr>
      <vt:lpstr>Regulatorisches Umfeld</vt:lpstr>
      <vt:lpstr>Spezielle Risiken und Branchenrisiken</vt:lpstr>
      <vt:lpstr>Rheinmetall Aktiengesellschaft Management</vt:lpstr>
      <vt:lpstr>Risikomanagementansätzen</vt:lpstr>
      <vt:lpstr>Das Three-Lines-of-Defense Modell?</vt:lpstr>
      <vt:lpstr>Kursanalyse</vt:lpstr>
      <vt:lpstr>Kursanalyse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Jolan Eggers</cp:lastModifiedBy>
  <cp:revision>86</cp:revision>
  <dcterms:created xsi:type="dcterms:W3CDTF">2023-06-26T08:00:09Z</dcterms:created>
  <dcterms:modified xsi:type="dcterms:W3CDTF">2023-11-02T19:58:19Z</dcterms:modified>
</cp:coreProperties>
</file>