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aveat"/>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d2adfb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d2adfb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d2adfb0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d2adfb0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d56b9f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d56b9f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d56b9f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d56b9f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cc5bfa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cc5bfa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4cc5bf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4cc5bf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cc5bfa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cc5bfa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4cc5bfa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4cc5bfa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cc5bfa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cc5bfa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cc5bfa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cc5bfa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d2adfb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d2adfb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d2adfb0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d2adfb0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d2adfb0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d2adfb0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davidstea.com/ca_en/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latin typeface="Caveat"/>
                <a:ea typeface="Caveat"/>
                <a:cs typeface="Caveat"/>
                <a:sym typeface="Caveat"/>
              </a:rPr>
              <a:t>TeaStir</a:t>
            </a:r>
            <a:endParaRPr>
              <a:latin typeface="Caveat"/>
              <a:ea typeface="Caveat"/>
              <a:cs typeface="Caveat"/>
              <a:sym typeface="Caveat"/>
            </a:endParaRPr>
          </a:p>
        </p:txBody>
      </p:sp>
      <p:sp>
        <p:nvSpPr>
          <p:cNvPr id="55" name="Google Shape;55;p13"/>
          <p:cNvSpPr txBox="1"/>
          <p:nvPr>
            <p:ph idx="1" type="subTitle"/>
          </p:nvPr>
        </p:nvSpPr>
        <p:spPr>
          <a:xfrm>
            <a:off x="-49200" y="2797163"/>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Clr>
                <a:schemeClr val="dk1"/>
              </a:buClr>
              <a:buSzPct val="61111"/>
              <a:buFont typeface="Arial"/>
              <a:buNone/>
            </a:pPr>
            <a:r>
              <a:rPr lang="en-CA" sz="1800">
                <a:solidFill>
                  <a:schemeClr val="dk1"/>
                </a:solidFill>
                <a:latin typeface="Caveat"/>
                <a:ea typeface="Caveat"/>
                <a:cs typeface="Caveat"/>
                <a:sym typeface="Caveat"/>
              </a:rPr>
              <a:t>finding your perfect cup of tea</a:t>
            </a:r>
            <a:endParaRPr sz="1800">
              <a:solidFill>
                <a:schemeClr val="dk1"/>
              </a:solidFill>
              <a:latin typeface="Caveat"/>
              <a:ea typeface="Caveat"/>
              <a:cs typeface="Caveat"/>
              <a:sym typeface="Caveat"/>
            </a:endParaRPr>
          </a:p>
          <a:p>
            <a:pPr indent="0" lvl="0" marL="0" rtl="0" algn="ctr">
              <a:lnSpc>
                <a:spcPct val="115000"/>
              </a:lnSpc>
              <a:spcBef>
                <a:spcPts val="0"/>
              </a:spcBef>
              <a:spcAft>
                <a:spcPts val="0"/>
              </a:spcAft>
              <a:buClr>
                <a:schemeClr val="dk1"/>
              </a:buClr>
              <a:buSzPct val="61111"/>
              <a:buFont typeface="Arial"/>
              <a:buNone/>
            </a:pPr>
            <a:r>
              <a:t/>
            </a:r>
            <a:endParaRPr sz="1800">
              <a:solidFill>
                <a:schemeClr val="dk1"/>
              </a:solidFill>
              <a:latin typeface="Caveat"/>
              <a:ea typeface="Caveat"/>
              <a:cs typeface="Caveat"/>
              <a:sym typeface="Caveat"/>
            </a:endParaRPr>
          </a:p>
          <a:p>
            <a:pPr indent="0" lvl="0" marL="0" rtl="0" algn="ctr">
              <a:lnSpc>
                <a:spcPct val="115000"/>
              </a:lnSpc>
              <a:spcBef>
                <a:spcPts val="0"/>
              </a:spcBef>
              <a:spcAft>
                <a:spcPts val="0"/>
              </a:spcAft>
              <a:buClr>
                <a:schemeClr val="dk1"/>
              </a:buClr>
              <a:buSzPct val="61111"/>
              <a:buFont typeface="Arial"/>
              <a:buNone/>
            </a:pPr>
            <a:r>
              <a:rPr lang="en-CA" sz="1800">
                <a:solidFill>
                  <a:schemeClr val="dk1"/>
                </a:solidFill>
                <a:latin typeface="Caveat"/>
                <a:ea typeface="Caveat"/>
                <a:cs typeface="Caveat"/>
                <a:sym typeface="Caveat"/>
              </a:rPr>
              <a:t>Nicolas, Yuting, Dinesh</a:t>
            </a:r>
            <a:endParaRPr sz="1800">
              <a:solidFill>
                <a:schemeClr val="dk1"/>
              </a:solidFill>
              <a:latin typeface="Caveat"/>
              <a:ea typeface="Caveat"/>
              <a:cs typeface="Caveat"/>
              <a:sym typeface="Caveat"/>
            </a:endParaRPr>
          </a:p>
        </p:txBody>
      </p:sp>
      <p:pic>
        <p:nvPicPr>
          <p:cNvPr id="56" name="Google Shape;56;p13"/>
          <p:cNvPicPr preferRelativeResize="0"/>
          <p:nvPr/>
        </p:nvPicPr>
        <p:blipFill>
          <a:blip r:embed="rId3">
            <a:alphaModFix/>
          </a:blip>
          <a:stretch>
            <a:fillRect/>
          </a:stretch>
        </p:blipFill>
        <p:spPr>
          <a:xfrm>
            <a:off x="5517472" y="1763388"/>
            <a:ext cx="2953925" cy="302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2790515" y="0"/>
            <a:ext cx="1874520" cy="5143500"/>
          </a:xfrm>
          <a:prstGeom prst="rect">
            <a:avLst/>
          </a:prstGeom>
          <a:noFill/>
          <a:ln>
            <a:noFill/>
          </a:ln>
        </p:spPr>
      </p:pic>
      <p:pic>
        <p:nvPicPr>
          <p:cNvPr id="111" name="Google Shape;111;p22"/>
          <p:cNvPicPr preferRelativeResize="0"/>
          <p:nvPr/>
        </p:nvPicPr>
        <p:blipFill rotWithShape="1">
          <a:blip r:embed="rId4">
            <a:alphaModFix/>
          </a:blip>
          <a:srcRect b="0" l="0" r="0" t="0"/>
          <a:stretch/>
        </p:blipFill>
        <p:spPr>
          <a:xfrm>
            <a:off x="4739750" y="0"/>
            <a:ext cx="1874500" cy="17719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220200"/>
            <a:ext cx="8520600" cy="157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CA">
                <a:latin typeface="Caveat"/>
                <a:ea typeface="Caveat"/>
                <a:cs typeface="Caveat"/>
                <a:sym typeface="Caveat"/>
              </a:rPr>
              <a:t>Feedback from Activity 4 </a:t>
            </a:r>
            <a:endParaRPr sz="12000"/>
          </a:p>
          <a:p>
            <a:pPr indent="0" lvl="0" marL="0" rtl="0" algn="ctr">
              <a:spcBef>
                <a:spcPts val="0"/>
              </a:spcBef>
              <a:spcAft>
                <a:spcPts val="0"/>
              </a:spcAft>
              <a:buNone/>
            </a:pPr>
            <a:r>
              <a:t/>
            </a:r>
            <a:endParaRPr/>
          </a:p>
        </p:txBody>
      </p:sp>
      <p:sp>
        <p:nvSpPr>
          <p:cNvPr id="117" name="Google Shape;117;p23"/>
          <p:cNvSpPr txBox="1"/>
          <p:nvPr/>
        </p:nvSpPr>
        <p:spPr>
          <a:xfrm>
            <a:off x="729750" y="1169375"/>
            <a:ext cx="81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 name="Google Shape;118;p23"/>
          <p:cNvSpPr txBox="1"/>
          <p:nvPr/>
        </p:nvSpPr>
        <p:spPr>
          <a:xfrm>
            <a:off x="1406775" y="1134200"/>
            <a:ext cx="6523800" cy="30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Caveat"/>
              <a:ea typeface="Caveat"/>
              <a:cs typeface="Caveat"/>
              <a:sym typeface="Caveat"/>
            </a:endParaRPr>
          </a:p>
          <a:p>
            <a:pPr indent="-342900" lvl="0" marL="457200" rtl="0" algn="l">
              <a:lnSpc>
                <a:spcPct val="115000"/>
              </a:lnSpc>
              <a:spcBef>
                <a:spcPts val="120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Feedbacks</a:t>
            </a:r>
            <a:endParaRPr sz="1800">
              <a:solidFill>
                <a:schemeClr val="dk1"/>
              </a:solidFill>
              <a:latin typeface="Caveat"/>
              <a:ea typeface="Caveat"/>
              <a:cs typeface="Caveat"/>
              <a:sym typeface="Caveat"/>
            </a:endParaRPr>
          </a:p>
          <a:p>
            <a:pPr indent="-342900" lvl="1" marL="9144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We used only “responsible” label for our Github project board</a:t>
            </a:r>
            <a:endParaRPr sz="1800">
              <a:solidFill>
                <a:schemeClr val="dk1"/>
              </a:solidFill>
              <a:latin typeface="Caveat"/>
              <a:ea typeface="Caveat"/>
              <a:cs typeface="Caveat"/>
              <a:sym typeface="Caveat"/>
            </a:endParaRPr>
          </a:p>
          <a:p>
            <a:pPr indent="-342900" lvl="2" marL="13716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There are other labels such as “accountable” &amp; “informed”</a:t>
            </a:r>
            <a:endParaRPr sz="1800">
              <a:solidFill>
                <a:schemeClr val="dk1"/>
              </a:solidFill>
              <a:latin typeface="Caveat"/>
              <a:ea typeface="Caveat"/>
              <a:cs typeface="Caveat"/>
              <a:sym typeface="Caveat"/>
            </a:endParaRPr>
          </a:p>
          <a:p>
            <a:pPr indent="-342900" lvl="1" marL="9144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Github was messy</a:t>
            </a:r>
            <a:endParaRPr sz="1800">
              <a:solidFill>
                <a:schemeClr val="dk1"/>
              </a:solidFill>
              <a:latin typeface="Caveat"/>
              <a:ea typeface="Caveat"/>
              <a:cs typeface="Caveat"/>
              <a:sym typeface="Caveat"/>
            </a:endParaRPr>
          </a:p>
          <a:p>
            <a:pPr indent="-342900" lvl="2" marL="13716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They should be sorted by activity/functionality</a:t>
            </a:r>
            <a:endParaRPr sz="1800">
              <a:solidFill>
                <a:schemeClr val="dk1"/>
              </a:solidFill>
              <a:latin typeface="Caveat"/>
              <a:ea typeface="Caveat"/>
              <a:cs typeface="Caveat"/>
              <a:sym typeface="Caveat"/>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212529"/>
              </a:solidFill>
              <a:latin typeface="Caveat"/>
              <a:ea typeface="Caveat"/>
              <a:cs typeface="Caveat"/>
              <a:sym typeface="Caveat"/>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ctrTitle"/>
          </p:nvPr>
        </p:nvSpPr>
        <p:spPr>
          <a:xfrm>
            <a:off x="311700" y="-71675"/>
            <a:ext cx="8520600" cy="98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CA">
                <a:latin typeface="Caveat"/>
                <a:ea typeface="Caveat"/>
                <a:cs typeface="Caveat"/>
                <a:sym typeface="Caveat"/>
              </a:rPr>
              <a:t>Reflection</a:t>
            </a:r>
            <a:endParaRPr/>
          </a:p>
        </p:txBody>
      </p:sp>
      <p:sp>
        <p:nvSpPr>
          <p:cNvPr id="124" name="Google Shape;124;p24"/>
          <p:cNvSpPr txBox="1"/>
          <p:nvPr>
            <p:ph idx="1" type="subTitle"/>
          </p:nvPr>
        </p:nvSpPr>
        <p:spPr>
          <a:xfrm>
            <a:off x="263550" y="915325"/>
            <a:ext cx="8520600" cy="792600"/>
          </a:xfrm>
          <a:prstGeom prst="rect">
            <a:avLst/>
          </a:prstGeom>
        </p:spPr>
        <p:txBody>
          <a:bodyPr anchorCtr="0" anchor="t" bIns="91425" lIns="91425" spcFirstLastPara="1" rIns="91425" wrap="square" tIns="91425">
            <a:noAutofit/>
          </a:bodyPr>
          <a:lstStyle/>
          <a:p>
            <a:pPr indent="-335915" lvl="0" marL="457200" rtl="0" algn="l">
              <a:lnSpc>
                <a:spcPct val="95000"/>
              </a:lnSpc>
              <a:spcBef>
                <a:spcPts val="0"/>
              </a:spcBef>
              <a:spcAft>
                <a:spcPts val="0"/>
              </a:spcAft>
              <a:buClr>
                <a:schemeClr val="dk1"/>
              </a:buClr>
              <a:buSzPts val="1690"/>
              <a:buFont typeface="Caveat"/>
              <a:buChar char="●"/>
            </a:pPr>
            <a:r>
              <a:rPr lang="en-CA" sz="1690">
                <a:solidFill>
                  <a:schemeClr val="dk1"/>
                </a:solidFill>
                <a:latin typeface="Caveat"/>
                <a:ea typeface="Caveat"/>
                <a:cs typeface="Caveat"/>
                <a:sym typeface="Caveat"/>
              </a:rPr>
              <a:t>We feel like we were successful with our project, and enjoyed having such a large scope and lots of freedom with our project, lots of other classes make you do a specific web-app or tech stack. We would have loved to have more time to spend on the coding portion of our </a:t>
            </a:r>
            <a:r>
              <a:rPr lang="en-CA" sz="1690">
                <a:solidFill>
                  <a:schemeClr val="dk1"/>
                </a:solidFill>
                <a:latin typeface="Caveat"/>
                <a:ea typeface="Caveat"/>
                <a:cs typeface="Caveat"/>
                <a:sym typeface="Caveat"/>
              </a:rPr>
              <a:t>project although we understand that the focus of the class was more on the project management side of things</a:t>
            </a:r>
            <a:endParaRPr sz="1690">
              <a:solidFill>
                <a:schemeClr val="dk1"/>
              </a:solidFill>
              <a:latin typeface="Caveat"/>
              <a:ea typeface="Caveat"/>
              <a:cs typeface="Caveat"/>
              <a:sym typeface="Caveat"/>
            </a:endParaRPr>
          </a:p>
          <a:p>
            <a:pPr indent="0" lvl="0" marL="457200" rtl="0" algn="l">
              <a:lnSpc>
                <a:spcPct val="95000"/>
              </a:lnSpc>
              <a:spcBef>
                <a:spcPts val="1200"/>
              </a:spcBef>
              <a:spcAft>
                <a:spcPts val="0"/>
              </a:spcAft>
              <a:buNone/>
            </a:pPr>
            <a:r>
              <a:t/>
            </a:r>
            <a:endParaRPr sz="1690">
              <a:solidFill>
                <a:schemeClr val="dk1"/>
              </a:solidFill>
              <a:latin typeface="Caveat"/>
              <a:ea typeface="Caveat"/>
              <a:cs typeface="Caveat"/>
              <a:sym typeface="Caveat"/>
            </a:endParaRPr>
          </a:p>
          <a:p>
            <a:pPr indent="-335915" lvl="0" marL="457200" rtl="0" algn="l">
              <a:lnSpc>
                <a:spcPct val="95000"/>
              </a:lnSpc>
              <a:spcBef>
                <a:spcPts val="1200"/>
              </a:spcBef>
              <a:spcAft>
                <a:spcPts val="0"/>
              </a:spcAft>
              <a:buClr>
                <a:schemeClr val="dk1"/>
              </a:buClr>
              <a:buSzPts val="1690"/>
              <a:buFont typeface="Caveat"/>
              <a:buChar char="●"/>
            </a:pPr>
            <a:r>
              <a:rPr lang="en-CA" sz="1690">
                <a:solidFill>
                  <a:schemeClr val="dk1"/>
                </a:solidFill>
                <a:latin typeface="Caveat"/>
                <a:ea typeface="Caveat"/>
                <a:cs typeface="Caveat"/>
                <a:sym typeface="Caveat"/>
              </a:rPr>
              <a:t>We feel most proud of the uniqueness of our project and the polished design that we ended up with</a:t>
            </a:r>
            <a:endParaRPr sz="1690">
              <a:solidFill>
                <a:schemeClr val="dk1"/>
              </a:solidFill>
              <a:latin typeface="Caveat"/>
              <a:ea typeface="Caveat"/>
              <a:cs typeface="Caveat"/>
              <a:sym typeface="Caveat"/>
            </a:endParaRPr>
          </a:p>
          <a:p>
            <a:pPr indent="0" lvl="0" marL="457200" rtl="0" algn="l">
              <a:lnSpc>
                <a:spcPct val="95000"/>
              </a:lnSpc>
              <a:spcBef>
                <a:spcPts val="1200"/>
              </a:spcBef>
              <a:spcAft>
                <a:spcPts val="0"/>
              </a:spcAft>
              <a:buNone/>
            </a:pPr>
            <a:r>
              <a:t/>
            </a:r>
            <a:endParaRPr sz="1690">
              <a:solidFill>
                <a:schemeClr val="dk1"/>
              </a:solidFill>
              <a:latin typeface="Caveat"/>
              <a:ea typeface="Caveat"/>
              <a:cs typeface="Caveat"/>
              <a:sym typeface="Caveat"/>
            </a:endParaRPr>
          </a:p>
          <a:p>
            <a:pPr indent="-335915" lvl="0" marL="457200" rtl="0" algn="l">
              <a:lnSpc>
                <a:spcPct val="95000"/>
              </a:lnSpc>
              <a:spcBef>
                <a:spcPts val="1200"/>
              </a:spcBef>
              <a:spcAft>
                <a:spcPts val="0"/>
              </a:spcAft>
              <a:buClr>
                <a:schemeClr val="dk1"/>
              </a:buClr>
              <a:buSzPts val="1690"/>
              <a:buFont typeface="Caveat"/>
              <a:buChar char="●"/>
            </a:pPr>
            <a:r>
              <a:rPr lang="en-CA" sz="1690">
                <a:solidFill>
                  <a:schemeClr val="dk1"/>
                </a:solidFill>
                <a:latin typeface="Caveat"/>
                <a:ea typeface="Caveat"/>
                <a:cs typeface="Caveat"/>
                <a:sym typeface="Caveat"/>
              </a:rPr>
              <a:t>In the future we would focus more on managing our tasks through our kanban board not just adding what we did after the fact</a:t>
            </a:r>
            <a:endParaRPr sz="1690">
              <a:solidFill>
                <a:schemeClr val="dk1"/>
              </a:solidFill>
              <a:latin typeface="Caveat"/>
              <a:ea typeface="Caveat"/>
              <a:cs typeface="Caveat"/>
              <a:sym typeface="Caveat"/>
            </a:endParaRPr>
          </a:p>
          <a:p>
            <a:pPr indent="0" lvl="0" marL="457200" rtl="0" algn="l">
              <a:lnSpc>
                <a:spcPct val="95000"/>
              </a:lnSpc>
              <a:spcBef>
                <a:spcPts val="1200"/>
              </a:spcBef>
              <a:spcAft>
                <a:spcPts val="0"/>
              </a:spcAft>
              <a:buNone/>
            </a:pPr>
            <a:r>
              <a:t/>
            </a:r>
            <a:endParaRPr sz="1690">
              <a:solidFill>
                <a:schemeClr val="dk1"/>
              </a:solidFill>
              <a:latin typeface="Caveat"/>
              <a:ea typeface="Caveat"/>
              <a:cs typeface="Caveat"/>
              <a:sym typeface="Caveat"/>
            </a:endParaRPr>
          </a:p>
          <a:p>
            <a:pPr indent="-330200" lvl="0" marL="457200" rtl="0" algn="l">
              <a:lnSpc>
                <a:spcPct val="115000"/>
              </a:lnSpc>
              <a:spcBef>
                <a:spcPts val="1200"/>
              </a:spcBef>
              <a:spcAft>
                <a:spcPts val="0"/>
              </a:spcAft>
              <a:buClr>
                <a:srgbClr val="212529"/>
              </a:buClr>
              <a:buSzPts val="1600"/>
              <a:buFont typeface="Caveat"/>
              <a:buChar char="●"/>
            </a:pPr>
            <a:r>
              <a:rPr lang="en-CA" sz="1600">
                <a:solidFill>
                  <a:srgbClr val="212529"/>
                </a:solidFill>
                <a:highlight>
                  <a:srgbClr val="FFFFFF"/>
                </a:highlight>
                <a:latin typeface="Caveat"/>
                <a:ea typeface="Caveat"/>
                <a:cs typeface="Caveat"/>
                <a:sym typeface="Caveat"/>
              </a:rPr>
              <a:t>We will definitely be using Github moving forward and the kanban board for project tracking remotely  and we also enjoyed the tech stack taught to us in the lab and would love to work with it more in the future</a:t>
            </a:r>
            <a:endParaRPr sz="1600">
              <a:solidFill>
                <a:srgbClr val="212529"/>
              </a:solidFill>
              <a:highlight>
                <a:srgbClr val="FFFFFF"/>
              </a:highlight>
              <a:latin typeface="Caveat"/>
              <a:ea typeface="Caveat"/>
              <a:cs typeface="Caveat"/>
              <a:sym typeface="Caveat"/>
            </a:endParaRPr>
          </a:p>
          <a:p>
            <a:pPr indent="0" lvl="0" marL="457200" rtl="0" algn="l">
              <a:lnSpc>
                <a:spcPct val="115000"/>
              </a:lnSpc>
              <a:spcBef>
                <a:spcPts val="1200"/>
              </a:spcBef>
              <a:spcAft>
                <a:spcPts val="0"/>
              </a:spcAft>
              <a:buNone/>
            </a:pPr>
            <a:r>
              <a:t/>
            </a:r>
            <a:endParaRPr sz="1600">
              <a:solidFill>
                <a:srgbClr val="212529"/>
              </a:solidFill>
              <a:highlight>
                <a:srgbClr val="FFFFFF"/>
              </a:highlight>
              <a:latin typeface="Caveat"/>
              <a:ea typeface="Caveat"/>
              <a:cs typeface="Caveat"/>
              <a:sym typeface="Caveat"/>
            </a:endParaRPr>
          </a:p>
          <a:p>
            <a:pPr indent="0" lvl="0" marL="914400" rtl="0" algn="l">
              <a:lnSpc>
                <a:spcPct val="95000"/>
              </a:lnSpc>
              <a:spcBef>
                <a:spcPts val="1200"/>
              </a:spcBef>
              <a:spcAft>
                <a:spcPts val="1200"/>
              </a:spcAft>
              <a:buNone/>
            </a:pPr>
            <a:r>
              <a:t/>
            </a:r>
            <a:endParaRPr sz="22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27970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CA" sz="12000">
                <a:latin typeface="Caveat"/>
                <a:ea typeface="Caveat"/>
                <a:cs typeface="Caveat"/>
                <a:sym typeface="Caveat"/>
              </a:rPr>
              <a:t>Thanks for listening</a:t>
            </a:r>
            <a:endParaRPr sz="12000">
              <a:latin typeface="Caveat"/>
              <a:ea typeface="Caveat"/>
              <a:cs typeface="Caveat"/>
              <a:sym typeface="Caveat"/>
            </a:endParaRPr>
          </a:p>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19437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CA" sz="1600">
                <a:latin typeface="Caveat"/>
                <a:ea typeface="Caveat"/>
                <a:cs typeface="Caveat"/>
                <a:sym typeface="Caveat"/>
              </a:rPr>
              <a:t>Teas data </a:t>
            </a:r>
            <a:r>
              <a:rPr lang="en-CA" sz="1600">
                <a:latin typeface="Caveat"/>
                <a:ea typeface="Caveat"/>
                <a:cs typeface="Caveat"/>
                <a:sym typeface="Caveat"/>
              </a:rPr>
              <a:t>retrieved from david’s teas</a:t>
            </a:r>
            <a:endParaRPr sz="1600">
              <a:latin typeface="Caveat"/>
              <a:ea typeface="Caveat"/>
              <a:cs typeface="Caveat"/>
              <a:sym typeface="Caveat"/>
            </a:endParaRPr>
          </a:p>
          <a:p>
            <a:pPr indent="0" lvl="0" marL="0" rtl="0" algn="ctr">
              <a:spcBef>
                <a:spcPts val="0"/>
              </a:spcBef>
              <a:spcAft>
                <a:spcPts val="0"/>
              </a:spcAft>
              <a:buNone/>
            </a:pPr>
            <a:r>
              <a:t/>
            </a:r>
            <a:endParaRPr sz="1600">
              <a:latin typeface="Caveat"/>
              <a:ea typeface="Caveat"/>
              <a:cs typeface="Caveat"/>
              <a:sym typeface="Caveat"/>
            </a:endParaRPr>
          </a:p>
          <a:p>
            <a:pPr indent="0" lvl="0" marL="0" rtl="0" algn="ctr">
              <a:spcBef>
                <a:spcPts val="0"/>
              </a:spcBef>
              <a:spcAft>
                <a:spcPts val="0"/>
              </a:spcAft>
              <a:buNone/>
            </a:pPr>
            <a:r>
              <a:rPr lang="en-CA" sz="1600" u="sng">
                <a:solidFill>
                  <a:schemeClr val="hlink"/>
                </a:solidFill>
                <a:latin typeface="Caveat"/>
                <a:ea typeface="Caveat"/>
                <a:cs typeface="Caveat"/>
                <a:sym typeface="Caveat"/>
                <a:hlinkClick r:id="rId3"/>
              </a:rPr>
              <a:t>https://www.davidstea.com/ca_en/home/</a:t>
            </a:r>
            <a:r>
              <a:rPr lang="en-CA" sz="1600">
                <a:latin typeface="Caveat"/>
                <a:ea typeface="Caveat"/>
                <a:cs typeface="Caveat"/>
                <a:sym typeface="Caveat"/>
              </a:rPr>
              <a:t> </a:t>
            </a:r>
            <a:endParaRPr sz="16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45600" y="23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5200">
                <a:latin typeface="Caveat"/>
                <a:ea typeface="Caveat"/>
                <a:cs typeface="Caveat"/>
                <a:sym typeface="Caveat"/>
              </a:rPr>
              <a:t>Why, What , How</a:t>
            </a:r>
            <a:endParaRPr sz="5200">
              <a:latin typeface="Caveat"/>
              <a:ea typeface="Caveat"/>
              <a:cs typeface="Caveat"/>
              <a:sym typeface="Caveat"/>
            </a:endParaRPr>
          </a:p>
        </p:txBody>
      </p:sp>
      <p:sp>
        <p:nvSpPr>
          <p:cNvPr id="62" name="Google Shape;62;p14"/>
          <p:cNvSpPr txBox="1"/>
          <p:nvPr>
            <p:ph idx="1" type="body"/>
          </p:nvPr>
        </p:nvSpPr>
        <p:spPr>
          <a:xfrm>
            <a:off x="761250" y="11811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800">
                <a:solidFill>
                  <a:schemeClr val="dk1"/>
                </a:solidFill>
                <a:latin typeface="Caveat"/>
                <a:ea typeface="Caveat"/>
                <a:cs typeface="Caveat"/>
                <a:sym typeface="Caveat"/>
              </a:rPr>
              <a:t>Numerous i</a:t>
            </a:r>
            <a:r>
              <a:rPr lang="en-CA" sz="1800">
                <a:solidFill>
                  <a:schemeClr val="dk1"/>
                </a:solidFill>
                <a:latin typeface="Caveat"/>
                <a:ea typeface="Caveat"/>
                <a:cs typeface="Caveat"/>
                <a:sym typeface="Caveat"/>
              </a:rPr>
              <a:t>ndividuals</a:t>
            </a:r>
            <a:r>
              <a:rPr lang="en-CA" sz="1800">
                <a:solidFill>
                  <a:schemeClr val="dk1"/>
                </a:solidFill>
                <a:latin typeface="Caveat"/>
                <a:ea typeface="Caveat"/>
                <a:cs typeface="Caveat"/>
                <a:sym typeface="Caveat"/>
              </a:rPr>
              <a:t> out there who want to start drinking tea </a:t>
            </a:r>
            <a:endParaRPr sz="1800">
              <a:solidFill>
                <a:schemeClr val="dk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veat"/>
              <a:ea typeface="Caveat"/>
              <a:cs typeface="Caveat"/>
              <a:sym typeface="Caveat"/>
            </a:endParaRPr>
          </a:p>
          <a:p>
            <a:pPr indent="0" lvl="0" marL="0" rtl="0" algn="l">
              <a:spcBef>
                <a:spcPts val="0"/>
              </a:spcBef>
              <a:spcAft>
                <a:spcPts val="0"/>
              </a:spcAft>
              <a:buNone/>
            </a:pPr>
            <a:r>
              <a:rPr lang="en-CA" sz="1800">
                <a:solidFill>
                  <a:schemeClr val="dk1"/>
                </a:solidFill>
                <a:latin typeface="Caveat"/>
                <a:ea typeface="Caveat"/>
                <a:cs typeface="Caveat"/>
                <a:sym typeface="Caveat"/>
              </a:rPr>
              <a:t>Tea lovers  who are seeking for new types of teas to try out. </a:t>
            </a:r>
            <a:endParaRPr sz="1800">
              <a:solidFill>
                <a:schemeClr val="dk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lang="en-CA" sz="1800">
                <a:solidFill>
                  <a:schemeClr val="dk1"/>
                </a:solidFill>
                <a:latin typeface="Caveat"/>
                <a:ea typeface="Caveat"/>
                <a:cs typeface="Caveat"/>
                <a:sym typeface="Caveat"/>
              </a:rPr>
              <a:t>Teastir solves this problem with the help of a short survey. </a:t>
            </a:r>
            <a:endParaRPr sz="1800">
              <a:solidFill>
                <a:schemeClr val="dk1"/>
              </a:solidFill>
              <a:latin typeface="Caveat"/>
              <a:ea typeface="Caveat"/>
              <a:cs typeface="Caveat"/>
              <a:sym typeface="Cavea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45600" y="23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5200">
                <a:latin typeface="Caveat"/>
                <a:ea typeface="Caveat"/>
                <a:cs typeface="Caveat"/>
                <a:sym typeface="Caveat"/>
              </a:rPr>
              <a:t>Why, What , How</a:t>
            </a:r>
            <a:endParaRPr sz="5200">
              <a:latin typeface="Caveat"/>
              <a:ea typeface="Caveat"/>
              <a:cs typeface="Caveat"/>
              <a:sym typeface="Caveat"/>
            </a:endParaRPr>
          </a:p>
        </p:txBody>
      </p:sp>
      <p:sp>
        <p:nvSpPr>
          <p:cNvPr id="68" name="Google Shape;68;p15"/>
          <p:cNvSpPr txBox="1"/>
          <p:nvPr>
            <p:ph idx="1" type="body"/>
          </p:nvPr>
        </p:nvSpPr>
        <p:spPr>
          <a:xfrm>
            <a:off x="311700" y="1152475"/>
            <a:ext cx="478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1800">
                <a:solidFill>
                  <a:schemeClr val="dk1"/>
                </a:solidFill>
                <a:latin typeface="Caveat"/>
                <a:ea typeface="Caveat"/>
                <a:cs typeface="Caveat"/>
                <a:sym typeface="Caveat"/>
              </a:rPr>
              <a:t>Teastir solves this problem with the help of a short survey. </a:t>
            </a:r>
            <a:endParaRPr b="1" sz="1800">
              <a:solidFill>
                <a:schemeClr val="dk1"/>
              </a:solidFill>
              <a:latin typeface="Caveat"/>
              <a:ea typeface="Caveat"/>
              <a:cs typeface="Caveat"/>
              <a:sym typeface="Caveat"/>
            </a:endParaRPr>
          </a:p>
          <a:p>
            <a:pPr indent="0" lvl="0" marL="0" rtl="0" algn="l">
              <a:spcBef>
                <a:spcPts val="0"/>
              </a:spcBef>
              <a:spcAft>
                <a:spcPts val="0"/>
              </a:spcAft>
              <a:buNone/>
            </a:pPr>
            <a:r>
              <a:t/>
            </a:r>
            <a:endParaRPr sz="1200">
              <a:latin typeface="Caveat"/>
              <a:ea typeface="Caveat"/>
              <a:cs typeface="Caveat"/>
              <a:sym typeface="Caveat"/>
            </a:endParaRPr>
          </a:p>
          <a:p>
            <a:pPr indent="-342900" lvl="0" marL="457200" rtl="0" algn="l">
              <a:spcBef>
                <a:spcPts val="1200"/>
              </a:spcBef>
              <a:spcAft>
                <a:spcPts val="0"/>
              </a:spcAft>
              <a:buClr>
                <a:srgbClr val="212529"/>
              </a:buClr>
              <a:buSzPts val="1800"/>
              <a:buFont typeface="Caveat"/>
              <a:buChar char="●"/>
            </a:pPr>
            <a:r>
              <a:rPr lang="en-CA" sz="1800">
                <a:solidFill>
                  <a:schemeClr val="dk1"/>
                </a:solidFill>
                <a:latin typeface="Caveat"/>
                <a:ea typeface="Caveat"/>
                <a:cs typeface="Caveat"/>
                <a:sym typeface="Caveat"/>
              </a:rPr>
              <a:t>A short survey for users taste </a:t>
            </a:r>
            <a:endParaRPr sz="1800">
              <a:solidFill>
                <a:schemeClr val="dk1"/>
              </a:solidFill>
              <a:latin typeface="Caveat"/>
              <a:ea typeface="Caveat"/>
              <a:cs typeface="Caveat"/>
              <a:sym typeface="Caveat"/>
            </a:endParaRPr>
          </a:p>
          <a:p>
            <a:pPr indent="-342900" lvl="0" marL="457200" rtl="0" algn="l">
              <a:spcBef>
                <a:spcPts val="0"/>
              </a:spcBef>
              <a:spcAft>
                <a:spcPts val="0"/>
              </a:spcAft>
              <a:buClr>
                <a:srgbClr val="212529"/>
              </a:buClr>
              <a:buSzPts val="1800"/>
              <a:buFont typeface="Roboto"/>
              <a:buChar char="●"/>
            </a:pPr>
            <a:r>
              <a:rPr lang="en-CA" sz="1800">
                <a:solidFill>
                  <a:schemeClr val="dk1"/>
                </a:solidFill>
                <a:latin typeface="Caveat"/>
                <a:ea typeface="Caveat"/>
                <a:cs typeface="Caveat"/>
                <a:sym typeface="Caveat"/>
              </a:rPr>
              <a:t>An</a:t>
            </a:r>
            <a:r>
              <a:rPr lang="en-CA" sz="1800">
                <a:solidFill>
                  <a:srgbClr val="212529"/>
                </a:solidFill>
                <a:latin typeface="Caveat"/>
                <a:ea typeface="Caveat"/>
                <a:cs typeface="Caveat"/>
                <a:sym typeface="Caveat"/>
              </a:rPr>
              <a:t> algorithm to analyze users preferences of teas</a:t>
            </a:r>
            <a:endParaRPr sz="1800">
              <a:solidFill>
                <a:srgbClr val="212529"/>
              </a:solidFill>
              <a:latin typeface="Caveat"/>
              <a:ea typeface="Caveat"/>
              <a:cs typeface="Caveat"/>
              <a:sym typeface="Caveat"/>
            </a:endParaRPr>
          </a:p>
          <a:p>
            <a:pPr indent="-342900" lvl="0" marL="457200" rtl="0" algn="l">
              <a:spcBef>
                <a:spcPts val="0"/>
              </a:spcBef>
              <a:spcAft>
                <a:spcPts val="0"/>
              </a:spcAft>
              <a:buClr>
                <a:srgbClr val="212529"/>
              </a:buClr>
              <a:buSzPts val="1800"/>
              <a:buFont typeface="Caveat"/>
              <a:buChar char="●"/>
            </a:pPr>
            <a:r>
              <a:rPr lang="en-CA" sz="1800">
                <a:solidFill>
                  <a:srgbClr val="212529"/>
                </a:solidFill>
                <a:latin typeface="Caveat"/>
                <a:ea typeface="Caveat"/>
                <a:cs typeface="Caveat"/>
                <a:sym typeface="Caveat"/>
              </a:rPr>
              <a:t>A database for matched teas in a close range</a:t>
            </a:r>
            <a:endParaRPr sz="1800">
              <a:solidFill>
                <a:srgbClr val="212529"/>
              </a:solidFill>
              <a:latin typeface="Caveat"/>
              <a:ea typeface="Caveat"/>
              <a:cs typeface="Caveat"/>
              <a:sym typeface="Caveat"/>
            </a:endParaRPr>
          </a:p>
          <a:p>
            <a:pPr indent="-342900" lvl="0" marL="457200" rtl="0" algn="l">
              <a:spcBef>
                <a:spcPts val="0"/>
              </a:spcBef>
              <a:spcAft>
                <a:spcPts val="0"/>
              </a:spcAft>
              <a:buClr>
                <a:srgbClr val="212529"/>
              </a:buClr>
              <a:buSzPts val="1800"/>
              <a:buFont typeface="Caveat"/>
              <a:buChar char="●"/>
            </a:pPr>
            <a:r>
              <a:rPr lang="en-CA" sz="1800">
                <a:solidFill>
                  <a:srgbClr val="212529"/>
                </a:solidFill>
                <a:latin typeface="Caveat"/>
                <a:ea typeface="Caveat"/>
                <a:cs typeface="Caveat"/>
                <a:sym typeface="Caveat"/>
              </a:rPr>
              <a:t>Recommending 3 teas based on their inputs</a:t>
            </a:r>
            <a:endParaRPr sz="1800">
              <a:solidFill>
                <a:srgbClr val="212529"/>
              </a:solidFill>
              <a:latin typeface="Caveat"/>
              <a:ea typeface="Caveat"/>
              <a:cs typeface="Caveat"/>
              <a:sym typeface="Caveat"/>
            </a:endParaRPr>
          </a:p>
          <a:p>
            <a:pPr indent="0" lvl="0" marL="0" rtl="0" algn="l">
              <a:spcBef>
                <a:spcPts val="1200"/>
              </a:spcBef>
              <a:spcAft>
                <a:spcPts val="1200"/>
              </a:spcAft>
              <a:buNone/>
            </a:pPr>
            <a:r>
              <a:t/>
            </a:r>
            <a:endParaRPr/>
          </a:p>
        </p:txBody>
      </p:sp>
      <p:sp>
        <p:nvSpPr>
          <p:cNvPr id="69" name="Google Shape;69;p15"/>
          <p:cNvSpPr txBox="1"/>
          <p:nvPr>
            <p:ph idx="1" type="body"/>
          </p:nvPr>
        </p:nvSpPr>
        <p:spPr>
          <a:xfrm>
            <a:off x="5691075" y="863550"/>
            <a:ext cx="31278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CA" sz="1800">
                <a:solidFill>
                  <a:srgbClr val="212529"/>
                </a:solidFill>
                <a:latin typeface="Caveat"/>
                <a:ea typeface="Caveat"/>
                <a:cs typeface="Caveat"/>
                <a:sym typeface="Caveat"/>
              </a:rPr>
              <a:t>Short survey requirements:</a:t>
            </a:r>
            <a:endParaRPr b="1" sz="1800">
              <a:solidFill>
                <a:srgbClr val="212529"/>
              </a:solidFill>
              <a:latin typeface="Caveat"/>
              <a:ea typeface="Caveat"/>
              <a:cs typeface="Caveat"/>
              <a:sym typeface="Caveat"/>
            </a:endParaRPr>
          </a:p>
          <a:p>
            <a:pPr indent="0" lvl="0" marL="0" rtl="0" algn="l">
              <a:spcBef>
                <a:spcPts val="1200"/>
              </a:spcBef>
              <a:spcAft>
                <a:spcPts val="0"/>
              </a:spcAft>
              <a:buNone/>
            </a:pPr>
            <a:r>
              <a:rPr lang="en-CA" sz="1800">
                <a:solidFill>
                  <a:srgbClr val="212529"/>
                </a:solidFill>
                <a:latin typeface="Caveat"/>
                <a:ea typeface="Caveat"/>
                <a:cs typeface="Caveat"/>
                <a:sym typeface="Caveat"/>
              </a:rPr>
              <a:t>Pick the type of teas | flavors | caffeine level</a:t>
            </a:r>
            <a:endParaRPr sz="1800">
              <a:solidFill>
                <a:schemeClr val="dk1"/>
              </a:solidFill>
              <a:latin typeface="Caveat"/>
              <a:ea typeface="Caveat"/>
              <a:cs typeface="Caveat"/>
              <a:sym typeface="Caveat"/>
            </a:endParaRPr>
          </a:p>
          <a:p>
            <a:pPr indent="0" lvl="0" marL="0" rtl="0" algn="l">
              <a:spcBef>
                <a:spcPts val="1200"/>
              </a:spcBef>
              <a:spcAft>
                <a:spcPts val="1200"/>
              </a:spcAft>
              <a:buNone/>
            </a:pPr>
            <a:r>
              <a:t/>
            </a:r>
            <a:endParaRPr/>
          </a:p>
        </p:txBody>
      </p:sp>
      <p:pic>
        <p:nvPicPr>
          <p:cNvPr id="70" name="Google Shape;70;p15"/>
          <p:cNvPicPr preferRelativeResize="0"/>
          <p:nvPr/>
        </p:nvPicPr>
        <p:blipFill rotWithShape="1">
          <a:blip r:embed="rId3">
            <a:alphaModFix/>
          </a:blip>
          <a:srcRect b="10148" l="17448" r="18284" t="6801"/>
          <a:stretch/>
        </p:blipFill>
        <p:spPr>
          <a:xfrm>
            <a:off x="6437150" y="2389350"/>
            <a:ext cx="2601651" cy="2689574"/>
          </a:xfrm>
          <a:prstGeom prst="rect">
            <a:avLst/>
          </a:prstGeom>
          <a:noFill/>
          <a:ln>
            <a:noFill/>
          </a:ln>
        </p:spPr>
      </p:pic>
      <p:cxnSp>
        <p:nvCxnSpPr>
          <p:cNvPr id="71" name="Google Shape;71;p15"/>
          <p:cNvCxnSpPr/>
          <p:nvPr/>
        </p:nvCxnSpPr>
        <p:spPr>
          <a:xfrm flipH="1">
            <a:off x="5490075" y="1291250"/>
            <a:ext cx="38400" cy="15783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2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CA" sz="5200">
                <a:latin typeface="Caveat"/>
                <a:ea typeface="Caveat"/>
                <a:cs typeface="Caveat"/>
                <a:sym typeface="Caveat"/>
              </a:rPr>
              <a:t>Roles &amp; Responsibilities </a:t>
            </a:r>
            <a:endParaRPr sz="5200">
              <a:latin typeface="Caveat"/>
              <a:ea typeface="Caveat"/>
              <a:cs typeface="Caveat"/>
              <a:sym typeface="Caveat"/>
            </a:endParaRPr>
          </a:p>
        </p:txBody>
      </p:sp>
      <p:sp>
        <p:nvSpPr>
          <p:cNvPr id="77" name="Google Shape;77;p16"/>
          <p:cNvSpPr txBox="1"/>
          <p:nvPr>
            <p:ph idx="1" type="body"/>
          </p:nvPr>
        </p:nvSpPr>
        <p:spPr>
          <a:xfrm>
            <a:off x="1698625" y="1324650"/>
            <a:ext cx="580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sz="1800">
                <a:solidFill>
                  <a:srgbClr val="212529"/>
                </a:solidFill>
                <a:latin typeface="Caveat"/>
                <a:ea typeface="Caveat"/>
                <a:cs typeface="Caveat"/>
                <a:sym typeface="Caveat"/>
              </a:rPr>
              <a:t>Nicolas :</a:t>
            </a:r>
            <a:endParaRPr sz="1800">
              <a:solidFill>
                <a:srgbClr val="212529"/>
              </a:solidFill>
              <a:latin typeface="Caveat"/>
              <a:ea typeface="Caveat"/>
              <a:cs typeface="Caveat"/>
              <a:sym typeface="Caveat"/>
            </a:endParaRPr>
          </a:p>
          <a:p>
            <a:pPr indent="0" lvl="0" marL="0" rtl="0" algn="l">
              <a:spcBef>
                <a:spcPts val="1200"/>
              </a:spcBef>
              <a:spcAft>
                <a:spcPts val="0"/>
              </a:spcAft>
              <a:buClr>
                <a:schemeClr val="dk1"/>
              </a:buClr>
              <a:buSzPts val="1100"/>
              <a:buFont typeface="Arial"/>
              <a:buNone/>
            </a:pPr>
            <a:r>
              <a:rPr lang="en-CA" sz="1800">
                <a:solidFill>
                  <a:srgbClr val="212529"/>
                </a:solidFill>
                <a:latin typeface="Caveat"/>
                <a:ea typeface="Caveat"/>
                <a:cs typeface="Caveat"/>
                <a:sym typeface="Caveat"/>
              </a:rPr>
              <a:t>	Main role was to focus on the front-end with the UI of the website design web pages such as logos, graphics  and the designing algorithms</a:t>
            </a:r>
            <a:endParaRPr sz="1800">
              <a:solidFill>
                <a:srgbClr val="212529"/>
              </a:solidFill>
              <a:latin typeface="Caveat"/>
              <a:ea typeface="Caveat"/>
              <a:cs typeface="Caveat"/>
              <a:sym typeface="Caveat"/>
            </a:endParaRPr>
          </a:p>
          <a:p>
            <a:pPr indent="0" lvl="0" marL="0" rtl="0" algn="l">
              <a:spcBef>
                <a:spcPts val="1200"/>
              </a:spcBef>
              <a:spcAft>
                <a:spcPts val="0"/>
              </a:spcAft>
              <a:buClr>
                <a:schemeClr val="dk1"/>
              </a:buClr>
              <a:buSzPts val="1100"/>
              <a:buFont typeface="Arial"/>
              <a:buNone/>
            </a:pPr>
            <a:r>
              <a:rPr lang="en-CA" sz="1800">
                <a:solidFill>
                  <a:srgbClr val="212529"/>
                </a:solidFill>
                <a:latin typeface="Caveat"/>
                <a:ea typeface="Caveat"/>
                <a:cs typeface="Caveat"/>
                <a:sym typeface="Caveat"/>
              </a:rPr>
              <a:t>Yuting :</a:t>
            </a:r>
            <a:endParaRPr sz="1800">
              <a:solidFill>
                <a:srgbClr val="212529"/>
              </a:solidFill>
              <a:latin typeface="Caveat"/>
              <a:ea typeface="Caveat"/>
              <a:cs typeface="Caveat"/>
              <a:sym typeface="Caveat"/>
            </a:endParaRPr>
          </a:p>
          <a:p>
            <a:pPr indent="0" lvl="0" marL="0" rtl="0" algn="l">
              <a:spcBef>
                <a:spcPts val="1200"/>
              </a:spcBef>
              <a:spcAft>
                <a:spcPts val="0"/>
              </a:spcAft>
              <a:buClr>
                <a:schemeClr val="dk1"/>
              </a:buClr>
              <a:buSzPts val="1100"/>
              <a:buFont typeface="Arial"/>
              <a:buNone/>
            </a:pPr>
            <a:r>
              <a:rPr lang="en-CA" sz="1800">
                <a:solidFill>
                  <a:srgbClr val="212529"/>
                </a:solidFill>
                <a:latin typeface="Caveat"/>
                <a:ea typeface="Caveat"/>
                <a:cs typeface="Caveat"/>
                <a:sym typeface="Caveat"/>
              </a:rPr>
              <a:t>	Main role was to deal with the user </a:t>
            </a:r>
            <a:r>
              <a:rPr lang="en-CA" sz="1800">
                <a:solidFill>
                  <a:srgbClr val="212529"/>
                </a:solidFill>
                <a:latin typeface="Caveat"/>
                <a:ea typeface="Caveat"/>
                <a:cs typeface="Caveat"/>
                <a:sym typeface="Caveat"/>
              </a:rPr>
              <a:t>interaction</a:t>
            </a:r>
            <a:r>
              <a:rPr lang="en-CA" sz="1800">
                <a:solidFill>
                  <a:srgbClr val="212529"/>
                </a:solidFill>
                <a:latin typeface="Caveat"/>
                <a:ea typeface="Caveat"/>
                <a:cs typeface="Caveat"/>
                <a:sym typeface="Caveat"/>
              </a:rPr>
              <a:t> with the site.</a:t>
            </a:r>
            <a:endParaRPr sz="1800">
              <a:solidFill>
                <a:srgbClr val="212529"/>
              </a:solidFill>
              <a:latin typeface="Caveat"/>
              <a:ea typeface="Caveat"/>
              <a:cs typeface="Caveat"/>
              <a:sym typeface="Caveat"/>
            </a:endParaRPr>
          </a:p>
          <a:p>
            <a:pPr indent="0" lvl="0" marL="0" rtl="0" algn="l">
              <a:spcBef>
                <a:spcPts val="1200"/>
              </a:spcBef>
              <a:spcAft>
                <a:spcPts val="0"/>
              </a:spcAft>
              <a:buClr>
                <a:schemeClr val="dk1"/>
              </a:buClr>
              <a:buSzPts val="1100"/>
              <a:buFont typeface="Arial"/>
              <a:buNone/>
            </a:pPr>
            <a:r>
              <a:rPr lang="en-CA" sz="1800">
                <a:solidFill>
                  <a:srgbClr val="212529"/>
                </a:solidFill>
                <a:latin typeface="Caveat"/>
                <a:ea typeface="Caveat"/>
                <a:cs typeface="Caveat"/>
                <a:sym typeface="Caveat"/>
              </a:rPr>
              <a:t>Dinesh:</a:t>
            </a:r>
            <a:endParaRPr sz="1800">
              <a:solidFill>
                <a:srgbClr val="212529"/>
              </a:solidFill>
              <a:latin typeface="Caveat"/>
              <a:ea typeface="Caveat"/>
              <a:cs typeface="Caveat"/>
              <a:sym typeface="Caveat"/>
            </a:endParaRPr>
          </a:p>
          <a:p>
            <a:pPr indent="0" lvl="0" marL="0" rtl="0" algn="l">
              <a:spcBef>
                <a:spcPts val="1200"/>
              </a:spcBef>
              <a:spcAft>
                <a:spcPts val="1200"/>
              </a:spcAft>
              <a:buClr>
                <a:schemeClr val="dk1"/>
              </a:buClr>
              <a:buSzPts val="1100"/>
              <a:buFont typeface="Arial"/>
              <a:buNone/>
            </a:pPr>
            <a:r>
              <a:rPr lang="en-CA" sz="1800">
                <a:solidFill>
                  <a:srgbClr val="212529"/>
                </a:solidFill>
                <a:latin typeface="Caveat"/>
                <a:ea typeface="Caveat"/>
                <a:cs typeface="Caveat"/>
                <a:sym typeface="Caveat"/>
              </a:rPr>
              <a:t>	Main role was to deal with Back-end database and algorithm</a:t>
            </a:r>
            <a:endParaRPr sz="18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CA">
                <a:latin typeface="Caveat"/>
                <a:ea typeface="Caveat"/>
                <a:cs typeface="Caveat"/>
                <a:sym typeface="Caveat"/>
              </a:rPr>
              <a:t>TeaStir Demo</a:t>
            </a:r>
            <a:endParaRPr>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590000"/>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CA" sz="5200">
                <a:latin typeface="Caveat"/>
                <a:ea typeface="Caveat"/>
                <a:cs typeface="Caveat"/>
                <a:sym typeface="Caveat"/>
              </a:rPr>
              <a:t>Design Architecture &amp; Team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338500"/>
            <a:ext cx="8520600" cy="92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CA" sz="5200">
                <a:latin typeface="Caveat"/>
                <a:ea typeface="Caveat"/>
                <a:cs typeface="Caveat"/>
                <a:sym typeface="Caveat"/>
              </a:rPr>
              <a:t>MVC Model</a:t>
            </a:r>
            <a:endParaRPr/>
          </a:p>
        </p:txBody>
      </p:sp>
      <p:sp>
        <p:nvSpPr>
          <p:cNvPr id="93" name="Google Shape;93;p19"/>
          <p:cNvSpPr txBox="1"/>
          <p:nvPr/>
        </p:nvSpPr>
        <p:spPr>
          <a:xfrm>
            <a:off x="1552200" y="1904775"/>
            <a:ext cx="6039600" cy="1663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S</a:t>
            </a:r>
            <a:r>
              <a:rPr lang="en-CA" sz="1800">
                <a:solidFill>
                  <a:schemeClr val="dk1"/>
                </a:solidFill>
                <a:latin typeface="Caveat"/>
                <a:ea typeface="Caveat"/>
                <a:cs typeface="Caveat"/>
                <a:sym typeface="Caveat"/>
              </a:rPr>
              <a:t>eparation of concerns (Decoupling )</a:t>
            </a:r>
            <a:endParaRPr sz="1800">
              <a:solidFill>
                <a:schemeClr val="dk1"/>
              </a:solidFill>
              <a:latin typeface="Caveat"/>
              <a:ea typeface="Caveat"/>
              <a:cs typeface="Caveat"/>
              <a:sym typeface="Caveat"/>
            </a:endParaRPr>
          </a:p>
          <a:p>
            <a:pPr indent="-342900" lvl="0" marL="457200" rtl="0" algn="l">
              <a:lnSpc>
                <a:spcPct val="115000"/>
              </a:lnSpc>
              <a:spcBef>
                <a:spcPts val="0"/>
              </a:spcBef>
              <a:spcAft>
                <a:spcPts val="0"/>
              </a:spcAft>
              <a:buClr>
                <a:schemeClr val="dk1"/>
              </a:buClr>
              <a:buSzPts val="1800"/>
              <a:buFont typeface="Caveat"/>
              <a:buChar char="●"/>
            </a:pPr>
            <a:r>
              <a:rPr lang="en-CA" sz="1800">
                <a:solidFill>
                  <a:schemeClr val="dk1"/>
                </a:solidFill>
                <a:latin typeface="Caveat"/>
                <a:ea typeface="Caveat"/>
                <a:cs typeface="Caveat"/>
                <a:sym typeface="Caveat"/>
              </a:rPr>
              <a:t>Easier to modify/evolve </a:t>
            </a:r>
            <a:endParaRPr sz="1800">
              <a:solidFill>
                <a:schemeClr val="dk1"/>
              </a:solidFill>
              <a:latin typeface="Caveat"/>
              <a:ea typeface="Caveat"/>
              <a:cs typeface="Caveat"/>
              <a:sym typeface="Caveat"/>
            </a:endParaRPr>
          </a:p>
          <a:p>
            <a:pPr indent="0" lvl="0" marL="0" rtl="0" algn="l">
              <a:lnSpc>
                <a:spcPct val="115000"/>
              </a:lnSpc>
              <a:spcBef>
                <a:spcPts val="1200"/>
              </a:spcBef>
              <a:spcAft>
                <a:spcPts val="0"/>
              </a:spcAft>
              <a:buNone/>
            </a:pPr>
            <a:r>
              <a:t/>
            </a:r>
            <a:endParaRPr sz="1800">
              <a:solidFill>
                <a:srgbClr val="212529"/>
              </a:solidFill>
              <a:latin typeface="Caveat"/>
              <a:ea typeface="Caveat"/>
              <a:cs typeface="Caveat"/>
              <a:sym typeface="Caveat"/>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rotWithShape="1">
          <a:blip r:embed="rId3">
            <a:alphaModFix/>
          </a:blip>
          <a:srcRect b="15559" l="0" r="0" t="17604"/>
          <a:stretch/>
        </p:blipFill>
        <p:spPr>
          <a:xfrm>
            <a:off x="2213062" y="1063875"/>
            <a:ext cx="4717874" cy="4079626"/>
          </a:xfrm>
          <a:prstGeom prst="rect">
            <a:avLst/>
          </a:prstGeom>
          <a:noFill/>
          <a:ln>
            <a:noFill/>
          </a:ln>
        </p:spPr>
      </p:pic>
      <p:sp>
        <p:nvSpPr>
          <p:cNvPr id="99" name="Google Shape;99;p20"/>
          <p:cNvSpPr txBox="1"/>
          <p:nvPr/>
        </p:nvSpPr>
        <p:spPr>
          <a:xfrm>
            <a:off x="2039850" y="0"/>
            <a:ext cx="50643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CA" sz="5200">
                <a:solidFill>
                  <a:schemeClr val="dk1"/>
                </a:solidFill>
                <a:latin typeface="Caveat"/>
                <a:ea typeface="Caveat"/>
                <a:cs typeface="Caveat"/>
                <a:sym typeface="Caveat"/>
              </a:rPr>
              <a:t>MVC Diagram</a:t>
            </a:r>
            <a:endParaRPr sz="1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rotWithShape="1">
          <a:blip r:embed="rId3">
            <a:alphaModFix/>
          </a:blip>
          <a:srcRect b="34015" l="12836" r="9739" t="0"/>
          <a:stretch/>
        </p:blipFill>
        <p:spPr>
          <a:xfrm>
            <a:off x="3664450" y="0"/>
            <a:ext cx="4663791" cy="5143500"/>
          </a:xfrm>
          <a:prstGeom prst="rect">
            <a:avLst/>
          </a:prstGeom>
          <a:noFill/>
          <a:ln>
            <a:noFill/>
          </a:ln>
        </p:spPr>
      </p:pic>
      <p:sp>
        <p:nvSpPr>
          <p:cNvPr id="105" name="Google Shape;105;p21"/>
          <p:cNvSpPr txBox="1"/>
          <p:nvPr/>
        </p:nvSpPr>
        <p:spPr>
          <a:xfrm>
            <a:off x="545125" y="1678950"/>
            <a:ext cx="2110200" cy="178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CA" sz="5200">
                <a:solidFill>
                  <a:schemeClr val="dk1"/>
                </a:solidFill>
                <a:latin typeface="Caveat"/>
                <a:ea typeface="Caveat"/>
                <a:cs typeface="Caveat"/>
                <a:sym typeface="Caveat"/>
              </a:rPr>
              <a:t>Class </a:t>
            </a:r>
            <a:r>
              <a:rPr lang="en-CA" sz="5200">
                <a:solidFill>
                  <a:schemeClr val="dk1"/>
                </a:solidFill>
                <a:latin typeface="Caveat"/>
                <a:ea typeface="Caveat"/>
                <a:cs typeface="Caveat"/>
                <a:sym typeface="Caveat"/>
              </a:rPr>
              <a:t>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