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E3A51-CB2C-4172-A18A-C5471D837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8A7BB-21DE-41F2-B090-A04870670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C6A3BE-6715-4E94-83A1-1CD58339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2FB-C09B-40DF-83EC-A0D6F86ED77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7B8B90-AD75-4C0F-8CFF-9E3D184D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2E7B9D-0EBE-4D5A-913A-8674A67F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6D67-3560-40D9-90F9-46A54AB09F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07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D84F6-D278-429A-A780-3F4C3143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8CA895-1C13-456B-842F-D2D1C7113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2F2F6-5850-498C-9339-BD56F958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2FB-C09B-40DF-83EC-A0D6F86ED77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F1DBFE-033E-4712-B039-49C09FC6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0A2D92-77BD-44D7-BF21-2DD051E5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6D67-3560-40D9-90F9-46A54AB09F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96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935B34-B5C0-4637-8D96-D813EA9A4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6B66DB-331D-4432-854F-BD824EEC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D75CC-8DB0-40A3-B5FE-F896CD66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2FB-C09B-40DF-83EC-A0D6F86ED77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798254-A766-405C-9336-BD73967C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6A4205-B549-4CF8-A59E-9EC6B726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6D67-3560-40D9-90F9-46A54AB09F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84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44BFC-8B19-47D0-BC95-34044FA3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9204A-6665-4783-A6E8-3923B9EB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05A64A-9401-42EB-B7F7-B9BAA11B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2FB-C09B-40DF-83EC-A0D6F86ED77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F9BB41-2FA2-424C-B483-D52582CF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2B4D2-BFCA-4529-9C7A-E45FB80A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6D67-3560-40D9-90F9-46A54AB09F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51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FA08C-A336-4583-860B-164CF573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6DC7E3-A506-4D47-BB97-51B9CF658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6A254B-55EF-4247-ADBC-93221AD3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2FB-C09B-40DF-83EC-A0D6F86ED77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F28A1A-F287-43B3-B8BF-07287FAF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B0387-CEC3-4C5C-BC49-97270198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6D67-3560-40D9-90F9-46A54AB09F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25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35E51-812C-4F88-B4A6-9EA933A1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DA8C9-6270-408A-99DA-2B045E30D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6CA578-F10E-42F2-87D4-C9176DE4D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1E8AA9-61B9-4E93-AA2A-E42DA644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2FB-C09B-40DF-83EC-A0D6F86ED77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EAB88B-3928-48AE-86E3-05BABD77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A850CB-398F-44ED-90B2-BB231C3F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6D67-3560-40D9-90F9-46A54AB09F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61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56B88-5D72-49E5-8BD4-EFBBF18A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997179-BCD5-4DF7-8DFF-E1CE8845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90F8AA-19A4-49FB-B8AA-6F9D2A954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A0EE1B-69B3-4578-8EA4-89B562CBD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64AEF9-6ACE-4306-B06E-C14E1307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74D828-989E-419F-9B0D-D6B139F7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2FB-C09B-40DF-83EC-A0D6F86ED77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FCA672-95DA-4C59-81F9-71BDE3A8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5961BD-AB1F-4FA3-8934-A313DCA6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6D67-3560-40D9-90F9-46A54AB09F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3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38896-FA19-4214-AB50-8203F96B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97AC91-8E48-41F7-971D-3845D772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2FB-C09B-40DF-83EC-A0D6F86ED77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094F45-CA9C-4C9C-A6DB-32DDA518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D29E81-3807-4469-8782-BC367EE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6D67-3560-40D9-90F9-46A54AB09F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84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2BE22A-5133-4825-AD2E-4AFBBD58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2FB-C09B-40DF-83EC-A0D6F86ED77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1FA6ED-F64C-4584-91F2-9EE61743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13DC7D-8252-4F18-9F14-7D60FF1A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6D67-3560-40D9-90F9-46A54AB09F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35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F7222-EAB0-4F4E-B2EF-ADC16186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9FF26-BED9-447E-82AF-00686F141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7096D4-0460-49C1-9C73-A967245F7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EE3913-BAB5-45C6-BDD0-B310C028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2FB-C09B-40DF-83EC-A0D6F86ED77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C4C41F-5F92-4C0F-8387-80136D42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011FD8-CFC8-4E32-AA24-65BF3C27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6D67-3560-40D9-90F9-46A54AB09F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4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B5A60-4917-47E7-8902-EFA1BD4D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4E2338-AB77-4A1C-B3EA-2E8AA7D20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C13ACD-E3E5-4801-80E5-B2A928557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775350-6103-499C-9E80-66965519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2FB-C09B-40DF-83EC-A0D6F86ED77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697D55-88C5-46C9-8683-F56E85AA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09957D-DEC8-4307-BDBC-442261CB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6D67-3560-40D9-90F9-46A54AB09F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0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C03019-B0CD-4A9B-9C44-CABF20C2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520136-D601-470A-8B7A-A753572AD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81B1CC-F8BD-4269-A491-069045A2D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E02FB-C09B-40DF-83EC-A0D6F86ED77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CE7C3B-B99A-4FDB-9C82-5BFC3337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C82B56-2C8F-4C35-BF0A-72335D9B9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36D67-3560-40D9-90F9-46A54AB09F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23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5C49FF-A40B-4039-8FE1-21F13A632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 b="1" dirty="0"/>
              <a:t>Smartphone-Based Recognition of Human Activities and Postural Transitions Data Set</a:t>
            </a:r>
            <a:endParaRPr lang="fr-FR" sz="3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18D82F-6A19-470C-9690-FF8056811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fr-FR" dirty="0"/>
              <a:t>Nicolas Ah </a:t>
            </a:r>
            <a:r>
              <a:rPr lang="fr-FR" dirty="0" err="1"/>
              <a:t>Waye</a:t>
            </a:r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72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E3D15-D497-4E40-B3B3-143DA62D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Etude: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8A769-8649-4649-994D-2A7FDFEA6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100" dirty="0" err="1"/>
              <a:t>Contexte</a:t>
            </a:r>
            <a:r>
              <a:rPr lang="en-US" sz="1100" dirty="0"/>
              <a:t>:</a:t>
            </a:r>
          </a:p>
          <a:p>
            <a:pPr marL="0" indent="0" algn="ctr">
              <a:buNone/>
            </a:pPr>
            <a:r>
              <a:rPr lang="en-US" sz="1100" dirty="0"/>
              <a:t>Les </a:t>
            </a:r>
            <a:r>
              <a:rPr lang="en-US" sz="1100" dirty="0" err="1"/>
              <a:t>expériences</a:t>
            </a:r>
            <a:r>
              <a:rPr lang="en-US" sz="1100" dirty="0"/>
              <a:t> </a:t>
            </a:r>
            <a:r>
              <a:rPr lang="en-US" sz="1100" dirty="0" err="1"/>
              <a:t>ont</a:t>
            </a:r>
            <a:r>
              <a:rPr lang="en-US" sz="1100" dirty="0"/>
              <a:t> </a:t>
            </a:r>
            <a:r>
              <a:rPr lang="en-US" sz="1100" dirty="0" err="1"/>
              <a:t>été</a:t>
            </a:r>
            <a:r>
              <a:rPr lang="en-US" sz="1100" dirty="0"/>
              <a:t> </a:t>
            </a:r>
            <a:r>
              <a:rPr lang="en-US" sz="1100" dirty="0" err="1"/>
              <a:t>menées</a:t>
            </a:r>
            <a:r>
              <a:rPr lang="en-US" sz="1100" dirty="0"/>
              <a:t> avec un </a:t>
            </a:r>
            <a:r>
              <a:rPr lang="en-US" sz="1100" dirty="0" err="1"/>
              <a:t>groupe</a:t>
            </a:r>
            <a:r>
              <a:rPr lang="en-US" sz="1100" dirty="0"/>
              <a:t> de 30 </a:t>
            </a:r>
            <a:r>
              <a:rPr lang="en-US" sz="1100" dirty="0" err="1"/>
              <a:t>volontaires</a:t>
            </a:r>
            <a:r>
              <a:rPr lang="en-US" sz="1100" dirty="0"/>
              <a:t> dans </a:t>
            </a:r>
            <a:r>
              <a:rPr lang="en-US" sz="1100" dirty="0" err="1"/>
              <a:t>une</a:t>
            </a:r>
            <a:r>
              <a:rPr lang="en-US" sz="1100" dirty="0"/>
              <a:t> tranche </a:t>
            </a:r>
            <a:r>
              <a:rPr lang="en-US" sz="1100" dirty="0" err="1"/>
              <a:t>d'âge</a:t>
            </a:r>
            <a:r>
              <a:rPr lang="en-US" sz="1100" dirty="0"/>
              <a:t> de 19-48 ans. </a:t>
            </a:r>
            <a:r>
              <a:rPr lang="en-US" sz="1100" dirty="0" err="1"/>
              <a:t>Ils</a:t>
            </a:r>
            <a:r>
              <a:rPr lang="en-US" sz="1100" dirty="0"/>
              <a:t> </a:t>
            </a:r>
            <a:r>
              <a:rPr lang="en-US" sz="1100" dirty="0" err="1"/>
              <a:t>ont</a:t>
            </a:r>
            <a:r>
              <a:rPr lang="en-US" sz="1100" dirty="0"/>
              <a:t> </a:t>
            </a:r>
            <a:r>
              <a:rPr lang="en-US" sz="1100" dirty="0" err="1"/>
              <a:t>exécuté</a:t>
            </a:r>
            <a:r>
              <a:rPr lang="en-US" sz="1100" dirty="0"/>
              <a:t> un </a:t>
            </a:r>
            <a:r>
              <a:rPr lang="en-US" sz="1100" dirty="0" err="1"/>
              <a:t>protocole</a:t>
            </a:r>
            <a:r>
              <a:rPr lang="en-US" sz="1100" dirty="0"/>
              <a:t> </a:t>
            </a:r>
            <a:r>
              <a:rPr lang="en-US" sz="1100" dirty="0" err="1"/>
              <a:t>d'activités</a:t>
            </a:r>
            <a:r>
              <a:rPr lang="en-US" sz="1100" dirty="0"/>
              <a:t> </a:t>
            </a:r>
            <a:r>
              <a:rPr lang="en-US" sz="1100" dirty="0" err="1"/>
              <a:t>composé</a:t>
            </a:r>
            <a:r>
              <a:rPr lang="en-US" sz="1100" dirty="0"/>
              <a:t> de six </a:t>
            </a:r>
            <a:r>
              <a:rPr lang="en-US" sz="1100" dirty="0" err="1"/>
              <a:t>activités</a:t>
            </a:r>
            <a:r>
              <a:rPr lang="en-US" sz="1100" dirty="0"/>
              <a:t> de base : trois postures </a:t>
            </a:r>
            <a:r>
              <a:rPr lang="en-US" sz="1100" dirty="0" err="1"/>
              <a:t>statiques</a:t>
            </a:r>
            <a:r>
              <a:rPr lang="en-US" sz="1100" dirty="0"/>
              <a:t> (</a:t>
            </a:r>
            <a:r>
              <a:rPr lang="en-US" sz="1100" dirty="0" err="1"/>
              <a:t>debout</a:t>
            </a:r>
            <a:r>
              <a:rPr lang="en-US" sz="1100" dirty="0"/>
              <a:t>, </a:t>
            </a:r>
            <a:r>
              <a:rPr lang="en-US" sz="1100" dirty="0" err="1"/>
              <a:t>assis</a:t>
            </a:r>
            <a:r>
              <a:rPr lang="en-US" sz="1100" dirty="0"/>
              <a:t>, </a:t>
            </a:r>
            <a:r>
              <a:rPr lang="en-US" sz="1100" dirty="0" err="1"/>
              <a:t>couché</a:t>
            </a:r>
            <a:r>
              <a:rPr lang="en-US" sz="1100" dirty="0"/>
              <a:t>) et trois </a:t>
            </a:r>
            <a:r>
              <a:rPr lang="en-US" sz="1100" dirty="0" err="1"/>
              <a:t>activités</a:t>
            </a:r>
            <a:r>
              <a:rPr lang="en-US" sz="1100" dirty="0"/>
              <a:t> </a:t>
            </a:r>
            <a:r>
              <a:rPr lang="en-US" sz="1100" dirty="0" err="1"/>
              <a:t>dynamiques</a:t>
            </a:r>
            <a:r>
              <a:rPr lang="en-US" sz="1100" dirty="0"/>
              <a:t> (</a:t>
            </a:r>
            <a:r>
              <a:rPr lang="en-US" sz="1100" dirty="0" err="1"/>
              <a:t>marche</a:t>
            </a:r>
            <a:r>
              <a:rPr lang="en-US" sz="1100" dirty="0"/>
              <a:t>, </a:t>
            </a:r>
            <a:r>
              <a:rPr lang="en-US" sz="1100" dirty="0" err="1"/>
              <a:t>descente</a:t>
            </a:r>
            <a:r>
              <a:rPr lang="en-US" sz="1100" dirty="0"/>
              <a:t> </a:t>
            </a:r>
            <a:r>
              <a:rPr lang="en-US" sz="1100" dirty="0" err="1"/>
              <a:t>d’escaliers</a:t>
            </a:r>
            <a:r>
              <a:rPr lang="en-US" sz="1100" dirty="0"/>
              <a:t> et montée </a:t>
            </a:r>
            <a:r>
              <a:rPr lang="en-US" sz="1100" dirty="0" err="1"/>
              <a:t>d’escaliers</a:t>
            </a:r>
            <a:r>
              <a:rPr lang="en-US" sz="1100" dirty="0"/>
              <a:t>). </a:t>
            </a:r>
            <a:r>
              <a:rPr lang="en-US" sz="1100" dirty="0" err="1"/>
              <a:t>L'expérience</a:t>
            </a:r>
            <a:r>
              <a:rPr lang="en-US" sz="1100" dirty="0"/>
              <a:t> a </a:t>
            </a:r>
            <a:r>
              <a:rPr lang="en-US" sz="1100" dirty="0" err="1"/>
              <a:t>également</a:t>
            </a:r>
            <a:r>
              <a:rPr lang="en-US" sz="1100" dirty="0"/>
              <a:t> </a:t>
            </a:r>
            <a:r>
              <a:rPr lang="en-US" sz="1100" dirty="0" err="1"/>
              <a:t>inclus</a:t>
            </a:r>
            <a:r>
              <a:rPr lang="en-US" sz="1100" dirty="0"/>
              <a:t> des transitions </a:t>
            </a:r>
            <a:r>
              <a:rPr lang="en-US" sz="1100" dirty="0" err="1"/>
              <a:t>posturales</a:t>
            </a:r>
            <a:r>
              <a:rPr lang="en-US" sz="1100" dirty="0"/>
              <a:t> qui se </a:t>
            </a:r>
            <a:r>
              <a:rPr lang="en-US" sz="1100" dirty="0" err="1"/>
              <a:t>sont</a:t>
            </a:r>
            <a:r>
              <a:rPr lang="en-US" sz="1100" dirty="0"/>
              <a:t> </a:t>
            </a:r>
            <a:r>
              <a:rPr lang="en-US" sz="1100" dirty="0" err="1"/>
              <a:t>produites</a:t>
            </a:r>
            <a:r>
              <a:rPr lang="en-US" sz="1100" dirty="0"/>
              <a:t> entre les postures </a:t>
            </a:r>
            <a:r>
              <a:rPr lang="en-US" sz="1100" dirty="0" err="1"/>
              <a:t>statiques</a:t>
            </a:r>
            <a:r>
              <a:rPr lang="en-US" sz="1100" dirty="0"/>
              <a:t>. Il </a:t>
            </a:r>
            <a:r>
              <a:rPr lang="en-US" sz="1100" dirty="0" err="1"/>
              <a:t>s'agit</a:t>
            </a:r>
            <a:r>
              <a:rPr lang="en-US" sz="1100" dirty="0"/>
              <a:t> de : </a:t>
            </a:r>
            <a:r>
              <a:rPr lang="en-US" sz="1100" dirty="0" err="1"/>
              <a:t>debout-vers-assis</a:t>
            </a:r>
            <a:r>
              <a:rPr lang="en-US" sz="1100" dirty="0"/>
              <a:t>, </a:t>
            </a:r>
            <a:r>
              <a:rPr lang="en-US" sz="1100" dirty="0" err="1"/>
              <a:t>assis-vers-debout</a:t>
            </a:r>
            <a:r>
              <a:rPr lang="en-US" sz="1100" dirty="0"/>
              <a:t>, </a:t>
            </a:r>
            <a:r>
              <a:rPr lang="en-US" sz="1100" dirty="0" err="1"/>
              <a:t>assis-vers-allongé</a:t>
            </a:r>
            <a:r>
              <a:rPr lang="en-US" sz="1100" dirty="0"/>
              <a:t>, </a:t>
            </a:r>
            <a:r>
              <a:rPr lang="en-US" sz="1100" dirty="0" err="1"/>
              <a:t>allongé-vers-assis</a:t>
            </a:r>
            <a:r>
              <a:rPr lang="en-US" sz="1100" dirty="0"/>
              <a:t>, </a:t>
            </a:r>
            <a:r>
              <a:rPr lang="en-US" sz="1100" dirty="0" err="1"/>
              <a:t>debout-vers-allongé</a:t>
            </a:r>
            <a:r>
              <a:rPr lang="en-US" sz="1100" dirty="0"/>
              <a:t>, et </a:t>
            </a:r>
            <a:r>
              <a:rPr lang="en-US" sz="1100" dirty="0" err="1"/>
              <a:t>allongé-vers-debout</a:t>
            </a:r>
            <a:r>
              <a:rPr lang="en-US" sz="1100" dirty="0"/>
              <a:t>. </a:t>
            </a:r>
            <a:r>
              <a:rPr lang="en-US" sz="1100" dirty="0" err="1"/>
              <a:t>Tous</a:t>
            </a:r>
            <a:r>
              <a:rPr lang="en-US" sz="1100" dirty="0"/>
              <a:t> les participants </a:t>
            </a:r>
            <a:r>
              <a:rPr lang="en-US" sz="1100" dirty="0" err="1"/>
              <a:t>portaient</a:t>
            </a:r>
            <a:r>
              <a:rPr lang="en-US" sz="1100" dirty="0"/>
              <a:t> un smartphone (Samsung Galaxy S II) à la </a:t>
            </a:r>
            <a:r>
              <a:rPr lang="en-US" sz="1100" dirty="0" err="1"/>
              <a:t>taille</a:t>
            </a:r>
            <a:r>
              <a:rPr lang="en-US" sz="1100" dirty="0"/>
              <a:t> pendant </a:t>
            </a:r>
            <a:r>
              <a:rPr lang="en-US" sz="1100" dirty="0" err="1"/>
              <a:t>l'exécution</a:t>
            </a:r>
            <a:r>
              <a:rPr lang="en-US" sz="1100" dirty="0"/>
              <a:t> de </a:t>
            </a:r>
            <a:r>
              <a:rPr lang="en-US" sz="1100" dirty="0" err="1"/>
              <a:t>l'expérience</a:t>
            </a:r>
            <a:r>
              <a:rPr lang="en-US" sz="1100" dirty="0"/>
              <a:t>. Nous </a:t>
            </a:r>
            <a:r>
              <a:rPr lang="en-US" sz="1100" dirty="0" err="1"/>
              <a:t>avons</a:t>
            </a:r>
            <a:r>
              <a:rPr lang="en-US" sz="1100" dirty="0"/>
              <a:t> </a:t>
            </a:r>
            <a:r>
              <a:rPr lang="en-US" sz="1100" dirty="0" err="1"/>
              <a:t>capturé</a:t>
            </a:r>
            <a:r>
              <a:rPr lang="en-US" sz="1100" dirty="0"/>
              <a:t> </a:t>
            </a:r>
            <a:r>
              <a:rPr lang="en-US" sz="1100" dirty="0" err="1"/>
              <a:t>l'accélération</a:t>
            </a:r>
            <a:r>
              <a:rPr lang="en-US" sz="1100" dirty="0"/>
              <a:t> </a:t>
            </a:r>
            <a:r>
              <a:rPr lang="en-US" sz="1100" dirty="0" err="1"/>
              <a:t>linéaire</a:t>
            </a:r>
            <a:r>
              <a:rPr lang="en-US" sz="1100" dirty="0"/>
              <a:t> 3-axiale et la </a:t>
            </a:r>
            <a:r>
              <a:rPr lang="en-US" sz="1100" dirty="0" err="1"/>
              <a:t>vitesse</a:t>
            </a:r>
            <a:r>
              <a:rPr lang="en-US" sz="1100" dirty="0"/>
              <a:t> </a:t>
            </a:r>
            <a:r>
              <a:rPr lang="en-US" sz="1100" dirty="0" err="1"/>
              <a:t>angulaire</a:t>
            </a:r>
            <a:r>
              <a:rPr lang="en-US" sz="1100" dirty="0"/>
              <a:t> 3-axiale à un </a:t>
            </a:r>
            <a:r>
              <a:rPr lang="en-US" sz="1100" dirty="0" err="1"/>
              <a:t>taux</a:t>
            </a:r>
            <a:r>
              <a:rPr lang="en-US" sz="1100" dirty="0"/>
              <a:t> constant de 50Hz </a:t>
            </a:r>
            <a:r>
              <a:rPr lang="en-US" sz="1100" dirty="0" err="1"/>
              <a:t>utilisant</a:t>
            </a:r>
            <a:r>
              <a:rPr lang="en-US" sz="1100" dirty="0"/>
              <a:t> </a:t>
            </a:r>
            <a:r>
              <a:rPr lang="en-US" sz="1100" dirty="0" err="1"/>
              <a:t>l'accéléromètre</a:t>
            </a:r>
            <a:r>
              <a:rPr lang="en-US" sz="1100" dirty="0"/>
              <a:t> </a:t>
            </a:r>
            <a:r>
              <a:rPr lang="en-US" sz="1100" dirty="0" err="1"/>
              <a:t>intégré</a:t>
            </a:r>
            <a:r>
              <a:rPr lang="en-US" sz="1100" dirty="0"/>
              <a:t> et le gyroscope de </a:t>
            </a:r>
            <a:r>
              <a:rPr lang="en-US" sz="1100" dirty="0" err="1"/>
              <a:t>l'appareil</a:t>
            </a:r>
            <a:r>
              <a:rPr lang="en-US" sz="1100" dirty="0"/>
              <a:t>. Les </a:t>
            </a:r>
            <a:r>
              <a:rPr lang="en-US" sz="1100" dirty="0" err="1"/>
              <a:t>expériences</a:t>
            </a:r>
            <a:r>
              <a:rPr lang="en-US" sz="1100" dirty="0"/>
              <a:t> </a:t>
            </a:r>
            <a:r>
              <a:rPr lang="en-US" sz="1100" dirty="0" err="1"/>
              <a:t>ont</a:t>
            </a:r>
            <a:r>
              <a:rPr lang="en-US" sz="1100" dirty="0"/>
              <a:t> </a:t>
            </a:r>
            <a:r>
              <a:rPr lang="en-US" sz="1100" dirty="0" err="1"/>
              <a:t>été</a:t>
            </a:r>
            <a:r>
              <a:rPr lang="en-US" sz="1100" dirty="0"/>
              <a:t> </a:t>
            </a:r>
            <a:r>
              <a:rPr lang="en-US" sz="1100" dirty="0" err="1"/>
              <a:t>enregistrées</a:t>
            </a:r>
            <a:r>
              <a:rPr lang="en-US" sz="1100" dirty="0"/>
              <a:t> par </a:t>
            </a:r>
            <a:r>
              <a:rPr lang="en-US" sz="1100" dirty="0" err="1"/>
              <a:t>vidéo</a:t>
            </a:r>
            <a:r>
              <a:rPr lang="en-US" sz="1100" dirty="0"/>
              <a:t> pour </a:t>
            </a:r>
            <a:r>
              <a:rPr lang="en-US" sz="1100" dirty="0" err="1"/>
              <a:t>étiqueter</a:t>
            </a:r>
            <a:r>
              <a:rPr lang="en-US" sz="1100" dirty="0"/>
              <a:t> </a:t>
            </a:r>
            <a:r>
              <a:rPr lang="en-US" sz="1100" dirty="0" err="1"/>
              <a:t>manuellement</a:t>
            </a:r>
            <a:r>
              <a:rPr lang="en-US" sz="1100" dirty="0"/>
              <a:t> les </a:t>
            </a:r>
            <a:r>
              <a:rPr lang="en-US" sz="1100" dirty="0" err="1"/>
              <a:t>données</a:t>
            </a:r>
            <a:r>
              <a:rPr lang="en-US" sz="1100" dirty="0"/>
              <a:t>. </a:t>
            </a:r>
            <a:r>
              <a:rPr lang="en-US" sz="1100" dirty="0" err="1"/>
              <a:t>L'ensemble</a:t>
            </a:r>
            <a:r>
              <a:rPr lang="en-US" sz="1100" dirty="0"/>
              <a:t> de </a:t>
            </a:r>
            <a:r>
              <a:rPr lang="en-US" sz="1100" dirty="0" err="1"/>
              <a:t>données</a:t>
            </a:r>
            <a:r>
              <a:rPr lang="en-US" sz="1100" dirty="0"/>
              <a:t> </a:t>
            </a:r>
            <a:r>
              <a:rPr lang="en-US" sz="1100" dirty="0" err="1"/>
              <a:t>obtenu</a:t>
            </a:r>
            <a:r>
              <a:rPr lang="en-US" sz="1100" dirty="0"/>
              <a:t> a </a:t>
            </a:r>
            <a:r>
              <a:rPr lang="en-US" sz="1100" dirty="0" err="1"/>
              <a:t>été</a:t>
            </a:r>
            <a:r>
              <a:rPr lang="en-US" sz="1100" dirty="0"/>
              <a:t> </a:t>
            </a:r>
            <a:r>
              <a:rPr lang="en-US" sz="1100" dirty="0" err="1"/>
              <a:t>divisé</a:t>
            </a:r>
            <a:r>
              <a:rPr lang="en-US" sz="1100" dirty="0"/>
              <a:t> au </a:t>
            </a:r>
            <a:r>
              <a:rPr lang="en-US" sz="1100" dirty="0" err="1"/>
              <a:t>hasard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deux ensembles, </a:t>
            </a:r>
            <a:r>
              <a:rPr lang="en-US" sz="1100" dirty="0" err="1"/>
              <a:t>où</a:t>
            </a:r>
            <a:r>
              <a:rPr lang="en-US" sz="1100" dirty="0"/>
              <a:t> 70 % des </a:t>
            </a:r>
            <a:r>
              <a:rPr lang="en-US" sz="1100" dirty="0" err="1"/>
              <a:t>volontaires</a:t>
            </a:r>
            <a:r>
              <a:rPr lang="en-US" sz="1100" dirty="0"/>
              <a:t> </a:t>
            </a:r>
            <a:r>
              <a:rPr lang="en-US" sz="1100" dirty="0" err="1"/>
              <a:t>ont</a:t>
            </a:r>
            <a:r>
              <a:rPr lang="en-US" sz="1100" dirty="0"/>
              <a:t> </a:t>
            </a:r>
            <a:r>
              <a:rPr lang="en-US" sz="1100" dirty="0" err="1"/>
              <a:t>été</a:t>
            </a:r>
            <a:r>
              <a:rPr lang="en-US" sz="1100" dirty="0"/>
              <a:t> </a:t>
            </a:r>
            <a:r>
              <a:rPr lang="en-US" sz="1100" dirty="0" err="1"/>
              <a:t>sélectionnés</a:t>
            </a:r>
            <a:r>
              <a:rPr lang="en-US" sz="1100" dirty="0"/>
              <a:t> pour </a:t>
            </a:r>
            <a:r>
              <a:rPr lang="en-US" sz="1100" dirty="0" err="1"/>
              <a:t>générer</a:t>
            </a:r>
            <a:r>
              <a:rPr lang="en-US" sz="1100" dirty="0"/>
              <a:t> les </a:t>
            </a:r>
            <a:r>
              <a:rPr lang="en-US" sz="1100" dirty="0" err="1"/>
              <a:t>données</a:t>
            </a:r>
            <a:r>
              <a:rPr lang="en-US" sz="1100" dirty="0"/>
              <a:t> de formation et 30 % les </a:t>
            </a:r>
            <a:r>
              <a:rPr lang="en-US" sz="1100" dirty="0" err="1"/>
              <a:t>données</a:t>
            </a:r>
            <a:r>
              <a:rPr lang="en-US" sz="1100" dirty="0"/>
              <a:t> du test.</a:t>
            </a:r>
          </a:p>
          <a:p>
            <a:pPr marL="0"/>
            <a:endParaRPr lang="en-US" sz="1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E6C4B52-A50C-41A4-8326-09E9035734AD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Objectif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Apporter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visualisation</a:t>
            </a:r>
            <a:r>
              <a:rPr lang="en-US" sz="2000" dirty="0"/>
              <a:t> </a:t>
            </a:r>
            <a:r>
              <a:rPr lang="en-US" sz="2000" dirty="0" err="1"/>
              <a:t>claire</a:t>
            </a:r>
            <a:r>
              <a:rPr lang="en-US" sz="2000" dirty="0"/>
              <a:t> de </a:t>
            </a:r>
            <a:r>
              <a:rPr lang="en-US" sz="2000" dirty="0" err="1"/>
              <a:t>l’expérience</a:t>
            </a:r>
            <a:r>
              <a:rPr lang="en-US" sz="20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Mettre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œuvre</a:t>
            </a:r>
            <a:r>
              <a:rPr lang="en-US" sz="2000" dirty="0"/>
              <a:t> </a:t>
            </a:r>
            <a:r>
              <a:rPr lang="en-US" sz="2000" dirty="0" err="1"/>
              <a:t>plusieurs</a:t>
            </a:r>
            <a:r>
              <a:rPr lang="en-US" sz="2000" dirty="0"/>
              <a:t> </a:t>
            </a:r>
            <a:r>
              <a:rPr lang="en-US" sz="2000" dirty="0" err="1"/>
              <a:t>modèles</a:t>
            </a:r>
            <a:r>
              <a:rPr lang="en-US" sz="2000" dirty="0"/>
              <a:t> </a:t>
            </a:r>
            <a:r>
              <a:rPr lang="en-US" sz="2000" dirty="0" err="1"/>
              <a:t>afin</a:t>
            </a:r>
            <a:r>
              <a:rPr lang="en-US" sz="2000" dirty="0"/>
              <a:t> </a:t>
            </a:r>
            <a:r>
              <a:rPr lang="en-US" sz="2000" dirty="0" err="1"/>
              <a:t>d’essayer</a:t>
            </a:r>
            <a:r>
              <a:rPr lang="en-US" sz="2000" dirty="0"/>
              <a:t> au </a:t>
            </a:r>
            <a:r>
              <a:rPr lang="en-US" sz="2000" dirty="0" err="1"/>
              <a:t>mieux</a:t>
            </a:r>
            <a:r>
              <a:rPr lang="en-US" sz="2000" dirty="0"/>
              <a:t> de </a:t>
            </a:r>
            <a:r>
              <a:rPr lang="en-US" sz="2000" dirty="0" err="1"/>
              <a:t>déterminer</a:t>
            </a:r>
            <a:r>
              <a:rPr lang="en-US" sz="2000" dirty="0"/>
              <a:t> la position de </a:t>
            </a:r>
            <a:r>
              <a:rPr lang="en-US" sz="2000" dirty="0" err="1"/>
              <a:t>l’invidu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479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6F143-7B1B-48F2-96F5-C1FA2D00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fr-FR" dirty="0"/>
              <a:t>Mes Travaux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B7D54D-D316-457C-8603-0265386D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r>
              <a:rPr lang="fr-FR" sz="1800"/>
              <a:t>Visualisation moyenne:</a:t>
            </a:r>
          </a:p>
          <a:p>
            <a:pPr marL="0" indent="0">
              <a:buNone/>
            </a:pPr>
            <a:r>
              <a:rPr lang="fr-FR" sz="1800"/>
              <a:t>J’ai pris comme parti pour l’observation d’utiliser les valeurs moyennes obtenue par le accéléromètre et le gyroscope pour avoir une idée global des différentes positions.</a:t>
            </a:r>
          </a:p>
          <a:p>
            <a:pPr marL="0" indent="0">
              <a:buNone/>
            </a:pPr>
            <a:r>
              <a:rPr lang="fr-FR" sz="1800"/>
              <a:t>J’ai utilisé seaborn comme library Python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828C660-2D42-4707-9990-CB8E65FD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979676"/>
            <a:ext cx="3677337" cy="22891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1E4F80-60E7-43C5-A33E-0D3716AC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39" y="988701"/>
            <a:ext cx="2438503" cy="168866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EB0882-3AE8-4CE0-97EE-CBE84A609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246" y="4318312"/>
            <a:ext cx="3372332" cy="20655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309A65-55FC-485A-8B73-6E70E4414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639" y="4237615"/>
            <a:ext cx="2438503" cy="157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0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EA64C0-7904-4064-A765-C9701297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>
                <a:solidFill>
                  <a:srgbClr val="FFFFFF"/>
                </a:solidFill>
              </a:rPr>
              <a:t>Modèle et Prédiction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FDA0FDB-AF3E-48CF-9E6F-718046A0D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032229"/>
            <a:ext cx="7188199" cy="165328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FD309-BE54-4265-88BC-8AF325E6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fr-FR" sz="1800"/>
              <a:t>J’ai voulu comparer plusieurs modèle pour savoir lequel était le plus performant.</a:t>
            </a:r>
          </a:p>
          <a:p>
            <a:r>
              <a:rPr lang="fr-FR" sz="1800"/>
              <a:t>Dans les modèles choisis, on trouve DecisionTreeRegression, RandomForest, ExtraTreeRegressor.</a:t>
            </a:r>
          </a:p>
        </p:txBody>
      </p:sp>
    </p:spTree>
    <p:extLst>
      <p:ext uri="{BB962C8B-B14F-4D97-AF65-F5344CB8AC3E}">
        <p14:creationId xmlns:p14="http://schemas.microsoft.com/office/powerpoint/2010/main" val="18252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E27BA-5DA7-4D65-A244-10383762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A2775-51FB-4B23-BE53-DE832408B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fr-FR" sz="1800" dirty="0"/>
              <a:t>Nous trouvons que le modèle </a:t>
            </a:r>
            <a:r>
              <a:rPr lang="fr-FR" sz="1800" dirty="0" err="1"/>
              <a:t>ExtraTrees</a:t>
            </a:r>
            <a:r>
              <a:rPr lang="fr-FR" sz="1800" dirty="0"/>
              <a:t> est le modèle le plus performant des modèles pour la déterminer de mouvement.</a:t>
            </a:r>
          </a:p>
          <a:p>
            <a:r>
              <a:rPr lang="fr-FR" sz="1800" dirty="0"/>
              <a:t> L’utilisation de ces modèles peux être un atout dans le domaine médicale afin de savoir la position des différents patients dans les chambres d’</a:t>
            </a:r>
            <a:r>
              <a:rPr lang="fr-FR" sz="1800" dirty="0" err="1"/>
              <a:t>hopital</a:t>
            </a:r>
            <a:r>
              <a:rPr lang="fr-FR" sz="1800" dirty="0"/>
              <a:t>.</a:t>
            </a:r>
          </a:p>
          <a:p>
            <a:endParaRPr lang="fr-FR" sz="1800" dirty="0"/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4174826-0BA5-441D-A3F7-4A42755B5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3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336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Smartphone-Based Recognition of Human Activities and Postural Transitions Data Set</vt:lpstr>
      <vt:lpstr>Etude:</vt:lpstr>
      <vt:lpstr>Mes Travaux :</vt:lpstr>
      <vt:lpstr>Modèle et Prédiction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Smartphone-Based Recognition of Human Activities and Postural Transitions Data Set</dc:title>
  <dc:creator>nicolas.ah_waye@outlook.fr</dc:creator>
  <cp:lastModifiedBy>nicolas.ah_waye@outlook.fr</cp:lastModifiedBy>
  <cp:revision>2</cp:revision>
  <dcterms:created xsi:type="dcterms:W3CDTF">2020-01-31T17:25:13Z</dcterms:created>
  <dcterms:modified xsi:type="dcterms:W3CDTF">2020-01-31T17:27:42Z</dcterms:modified>
</cp:coreProperties>
</file>