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33" autoAdjust="0"/>
  </p:normalViewPr>
  <p:slideViewPr>
    <p:cSldViewPr snapToGrid="0">
      <p:cViewPr varScale="1">
        <p:scale>
          <a:sx n="69" d="100"/>
          <a:sy n="69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3526-B9BE-44FB-9EB3-AE4FAF05796E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7629-9170-44E3-981A-F905CC610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71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292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94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856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enseñará los problemas que ocurren con las variables locales.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57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83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688C-5A40-AB20-4BDF-4FC9940B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5D177-D0F1-F5AA-C6D2-82E84448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E95C8-6727-B4EE-E5EE-BB4C675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8C79B-7936-C728-54B6-74036DF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52AEB-B275-63CA-EA14-9F9CA2B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9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AFF1-7902-9B70-7954-33C540E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9874F-3157-F57B-9A66-31C1FD0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715D-02A0-2309-846F-DFBF492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7CF30-4FFA-E562-78E1-E594B4FA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F5EE4-094D-5E0A-5BCE-F9B3CBA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445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385D5-1724-0806-8E3C-FFFB7F0C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315EE-95AE-F243-5826-43ECE06D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4BC0C-6FF1-67A1-264B-608AC9D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C47F0-1E8A-6890-1F61-6443AEC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67F05-4284-2FEE-793D-17132BE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9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317F-BE48-FEAC-DEB9-0FE6FDC1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BFD6-D687-2C03-5A6C-E118DD2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54580-71BC-B990-BE3F-7BD4119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F801-ABEA-26D2-9CDE-5654C5A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9CE2A-2EBD-6C43-6982-BD2E501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94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98E8-7B58-9CEF-D803-66183AC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2376E-9E98-F932-C081-7F3BD897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D712A-A7BB-84B3-D99A-BD3255AD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AA679-08F4-BB1A-62A8-70D3679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014AB-537D-20CE-AF47-0FEDBA2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45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BA07-8792-DFC6-4AE8-F400A24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05B55-1C12-6BD8-ACAB-44CF8748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F3955-F195-D916-748F-9884CF05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282CE-A2B2-D147-FABA-CF9E59F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C86D0-6802-496A-683D-A18BD7D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C2D88-9987-1C60-5610-1C94D87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9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C496-4975-514B-E1B2-7908D749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54DA1-1695-94CA-093D-AA54D8B0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841AF-765F-F223-C397-90499C5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3C06A-4ECB-F056-4D93-C4F9BC24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2EF06E-940B-BCE5-AA5A-534305DD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2F33C4-9B8F-BF3A-997D-E4629D7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0B816-B797-A4B2-44CD-1EE8B23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38169-C18D-E4E7-2E8C-80FE381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99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7942-F5BD-C5EB-47AE-581A14C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499FDB-1B2C-A213-5005-ABBD184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0E13-304A-0B0A-C464-641570BE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FB6562-396E-ACB6-A3F1-4BDB37F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15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B6D8FA-A56F-2B5D-732C-A7EC9DB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6C6DB8-62DA-7143-BD2A-A6540DF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24C5C-46F0-C986-3A1E-56C0E60F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18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4B5E-1B48-C410-CF70-3BDE92E6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AFF1-3183-28CB-540F-C1C6E0F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B043B-1055-33B7-CD1D-3AF65873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E3D9A-326A-7088-F1B2-D5D7904A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5E0C8-6C27-0958-FB31-021C703B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AB9E-3178-FBC9-CFE7-BF8EDA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69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F3AA-C4B0-75FE-8D01-99F432B5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FB2A7-73BB-56C5-BF8C-C60591E2E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309B-B8FB-C7A4-6BE2-E213CE26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7C146-023A-A009-6549-AD6AE70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8237B-B062-42B7-8247-E516815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A4FA6-2270-099D-94CF-CE8E2CC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6000"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A51FA6-19AE-0065-DB8B-15FD81F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6DD6-9C33-0EDC-DAAB-1D5A5E58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A833B-7104-1537-62DA-0FB463DE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2052" y="6311900"/>
            <a:ext cx="2743200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EE48C-7546-81E0-8193-0A5A6061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579B7-3118-EA16-D6DD-5D4E560E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458" y="9884"/>
            <a:ext cx="1140542" cy="317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1708E23F-301D-BBD0-D1DF-55D9A2B913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03" y="5279923"/>
            <a:ext cx="2007229" cy="10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5499-C93D-AAED-6E7E-D4D7A675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5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dirty="0"/>
              <a:t>Programación de software de sistemas</a:t>
            </a:r>
            <a:br>
              <a:rPr lang="es-CL" dirty="0"/>
            </a:b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7BD68-7052-126E-28DD-8EC70E34A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974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Profesor: Rodrigo Verschae</a:t>
            </a:r>
          </a:p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Ayudante: Nicolás Araya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8E5489-DB5A-20BC-8D21-F11FFDA1ED6A}"/>
              </a:ext>
            </a:extLst>
          </p:cNvPr>
          <p:cNvSpPr txBox="1"/>
          <p:nvPr/>
        </p:nvSpPr>
        <p:spPr>
          <a:xfrm>
            <a:off x="3864077" y="2967335"/>
            <a:ext cx="4739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Ayudantía 2</a:t>
            </a:r>
            <a:endParaRPr lang="es-C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FC57-A18D-AD50-CB34-9EEB7D0E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P5 Palíndromo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F2E3F-DEAB-DF58-A681-8BEF0511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81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Cree la función “</a:t>
            </a:r>
            <a:r>
              <a:rPr lang="es-CL" dirty="0">
                <a:solidFill>
                  <a:srgbClr val="0070C0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palindromo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1 si es palíndromo o 0 si no lo 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0660339-4436-0E91-E475-F2D449BCEB33}"/>
              </a:ext>
            </a:extLst>
          </p:cNvPr>
          <p:cNvSpPr txBox="1">
            <a:spLocks/>
          </p:cNvSpPr>
          <p:nvPr/>
        </p:nvSpPr>
        <p:spPr>
          <a:xfrm>
            <a:off x="838201" y="3022899"/>
            <a:ext cx="4110318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</a:t>
            </a:r>
            <a:r>
              <a:rPr lang="en-US" dirty="0"/>
              <a:t>*str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sacas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graphicFrame>
        <p:nvGraphicFramePr>
          <p:cNvPr id="5" name="Tabla 12">
            <a:extLst>
              <a:ext uri="{FF2B5EF4-FFF2-40B4-BE49-F238E27FC236}">
                <a16:creationId xmlns:a16="http://schemas.microsoft.com/office/drawing/2014/main" id="{B759ABB5-A5CD-7810-BC0F-E2C57FCD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34687"/>
              </p:ext>
            </p:extLst>
          </p:nvPr>
        </p:nvGraphicFramePr>
        <p:xfrm>
          <a:off x="999565" y="3760265"/>
          <a:ext cx="3808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78">
                  <a:extLst>
                    <a:ext uri="{9D8B030D-6E8A-4147-A177-3AD203B41FA5}">
                      <a16:colId xmlns:a16="http://schemas.microsoft.com/office/drawing/2014/main" val="975486788"/>
                    </a:ext>
                  </a:extLst>
                </a:gridCol>
                <a:gridCol w="774686">
                  <a:extLst>
                    <a:ext uri="{9D8B030D-6E8A-4147-A177-3AD203B41FA5}">
                      <a16:colId xmlns:a16="http://schemas.microsoft.com/office/drawing/2014/main" val="1721676489"/>
                    </a:ext>
                  </a:extLst>
                </a:gridCol>
                <a:gridCol w="763972">
                  <a:extLst>
                    <a:ext uri="{9D8B030D-6E8A-4147-A177-3AD203B41FA5}">
                      <a16:colId xmlns:a16="http://schemas.microsoft.com/office/drawing/2014/main" val="3693724126"/>
                    </a:ext>
                  </a:extLst>
                </a:gridCol>
                <a:gridCol w="825579">
                  <a:extLst>
                    <a:ext uri="{9D8B030D-6E8A-4147-A177-3AD203B41FA5}">
                      <a16:colId xmlns:a16="http://schemas.microsoft.com/office/drawing/2014/main" val="359237552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670086083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7000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36DA69D-BAAC-F41F-1EE5-13F96FECD50D}"/>
              </a:ext>
            </a:extLst>
          </p:cNvPr>
          <p:cNvSpPr txBox="1"/>
          <p:nvPr/>
        </p:nvSpPr>
        <p:spPr>
          <a:xfrm>
            <a:off x="999565" y="377020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‘s’</a:t>
            </a:r>
            <a:endParaRPr lang="es-CL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15ED10-3EA3-18DC-4F56-AE6D405036B6}"/>
              </a:ext>
            </a:extLst>
          </p:cNvPr>
          <p:cNvSpPr txBox="1"/>
          <p:nvPr/>
        </p:nvSpPr>
        <p:spPr>
          <a:xfrm>
            <a:off x="2537462" y="375157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‘c’</a:t>
            </a:r>
            <a:endParaRPr lang="es-CL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B8FE4-9E1A-7675-75A4-D555A39B908F}"/>
              </a:ext>
            </a:extLst>
          </p:cNvPr>
          <p:cNvSpPr txBox="1"/>
          <p:nvPr/>
        </p:nvSpPr>
        <p:spPr>
          <a:xfrm>
            <a:off x="1745986" y="376026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endParaRPr lang="es-CL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512C7F-CEEF-AA2E-B34B-47D36D0F7D7A}"/>
              </a:ext>
            </a:extLst>
          </p:cNvPr>
          <p:cNvSpPr txBox="1"/>
          <p:nvPr/>
        </p:nvSpPr>
        <p:spPr>
          <a:xfrm>
            <a:off x="3330837" y="376654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endParaRPr lang="es-CL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277BDF-F0A3-8C80-FDEE-3332C1CDD083}"/>
              </a:ext>
            </a:extLst>
          </p:cNvPr>
          <p:cNvSpPr txBox="1"/>
          <p:nvPr/>
        </p:nvSpPr>
        <p:spPr>
          <a:xfrm>
            <a:off x="4055074" y="3745788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‘s’</a:t>
            </a:r>
            <a:endParaRPr lang="es-CL" sz="28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C1143A3-6202-20BD-77FA-54A884A79B80}"/>
              </a:ext>
            </a:extLst>
          </p:cNvPr>
          <p:cNvCxnSpPr>
            <a:cxnSpLocks/>
          </p:cNvCxnSpPr>
          <p:nvPr/>
        </p:nvCxnSpPr>
        <p:spPr>
          <a:xfrm flipV="1">
            <a:off x="1353332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4EB72F5-B5BD-20E2-8CF1-E52CB1DA4AC9}"/>
              </a:ext>
            </a:extLst>
          </p:cNvPr>
          <p:cNvCxnSpPr>
            <a:cxnSpLocks/>
          </p:cNvCxnSpPr>
          <p:nvPr/>
        </p:nvCxnSpPr>
        <p:spPr>
          <a:xfrm flipV="1">
            <a:off x="4410296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898675F-D3D3-3ADE-225C-F694475F09DD}"/>
              </a:ext>
            </a:extLst>
          </p:cNvPr>
          <p:cNvCxnSpPr>
            <a:cxnSpLocks/>
          </p:cNvCxnSpPr>
          <p:nvPr/>
        </p:nvCxnSpPr>
        <p:spPr>
          <a:xfrm flipV="1">
            <a:off x="2131467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DD6510-9617-3FD5-E172-C938CC7CDE2E}"/>
              </a:ext>
            </a:extLst>
          </p:cNvPr>
          <p:cNvCxnSpPr>
            <a:cxnSpLocks/>
          </p:cNvCxnSpPr>
          <p:nvPr/>
        </p:nvCxnSpPr>
        <p:spPr>
          <a:xfrm flipV="1">
            <a:off x="3714635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64A605D-79E9-9ECF-16E5-B479B89D2C72}"/>
              </a:ext>
            </a:extLst>
          </p:cNvPr>
          <p:cNvSpPr txBox="1">
            <a:spLocks/>
          </p:cNvSpPr>
          <p:nvPr/>
        </p:nvSpPr>
        <p:spPr>
          <a:xfrm>
            <a:off x="5379721" y="3022898"/>
            <a:ext cx="3108062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US" dirty="0" err="1">
                <a:solidFill>
                  <a:schemeClr val="accent1"/>
                </a:solidFill>
              </a:rPr>
              <a:t>char</a:t>
            </a:r>
            <a:r>
              <a:rPr lang="es-US" dirty="0">
                <a:solidFill>
                  <a:schemeClr val="accent1"/>
                </a:solidFill>
              </a:rPr>
              <a:t> </a:t>
            </a:r>
            <a:r>
              <a:rPr lang="es-US" dirty="0"/>
              <a:t>*j = </a:t>
            </a:r>
            <a:r>
              <a:rPr lang="es-US" dirty="0" err="1"/>
              <a:t>str</a:t>
            </a:r>
            <a:r>
              <a:rPr lang="es-US" dirty="0"/>
              <a:t>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A311E523-ADD3-4806-6FB1-115A1D919E28}"/>
              </a:ext>
            </a:extLst>
          </p:cNvPr>
          <p:cNvSpPr txBox="1">
            <a:spLocks/>
          </p:cNvSpPr>
          <p:nvPr/>
        </p:nvSpPr>
        <p:spPr>
          <a:xfrm>
            <a:off x="5348235" y="3468990"/>
            <a:ext cx="5237290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US" dirty="0" err="1">
                <a:solidFill>
                  <a:schemeClr val="accent1"/>
                </a:solidFill>
              </a:rPr>
              <a:t>char</a:t>
            </a:r>
            <a:r>
              <a:rPr lang="es-US" dirty="0">
                <a:solidFill>
                  <a:schemeClr val="accent1"/>
                </a:solidFill>
              </a:rPr>
              <a:t> </a:t>
            </a:r>
            <a:r>
              <a:rPr lang="es-US" dirty="0"/>
              <a:t>*i = 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44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3B86-2080-B8F0-5CE3-F4418F5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23"/>
            <a:ext cx="10515600" cy="1325563"/>
          </a:xfrm>
        </p:spPr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8E804-ACA9-C9D1-2803-9DFA2E34F0EE}"/>
              </a:ext>
            </a:extLst>
          </p:cNvPr>
          <p:cNvSpPr txBox="1">
            <a:spLocks/>
          </p:cNvSpPr>
          <p:nvPr/>
        </p:nvSpPr>
        <p:spPr>
          <a:xfrm>
            <a:off x="6096000" y="1237129"/>
            <a:ext cx="6286052" cy="4932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1900" dirty="0" err="1">
                <a:solidFill>
                  <a:schemeClr val="accent1"/>
                </a:solidFill>
              </a:rPr>
              <a:t>char</a:t>
            </a:r>
            <a:r>
              <a:rPr lang="es-CL" sz="1900" dirty="0">
                <a:solidFill>
                  <a:schemeClr val="accent1"/>
                </a:solidFill>
              </a:rPr>
              <a:t> </a:t>
            </a:r>
            <a:r>
              <a:rPr lang="es-CL" sz="1900" dirty="0"/>
              <a:t>*</a:t>
            </a:r>
            <a:r>
              <a:rPr lang="es-CL" sz="1900" dirty="0" err="1"/>
              <a:t>reverse_string</a:t>
            </a:r>
            <a:r>
              <a:rPr lang="es-CL" sz="1900" dirty="0"/>
              <a:t>(</a:t>
            </a:r>
            <a:r>
              <a:rPr lang="es-CL" sz="1900" dirty="0" err="1">
                <a:solidFill>
                  <a:schemeClr val="accent1"/>
                </a:solidFill>
              </a:rPr>
              <a:t>char</a:t>
            </a:r>
            <a:r>
              <a:rPr lang="es-CL" sz="1900" dirty="0">
                <a:solidFill>
                  <a:schemeClr val="accent1"/>
                </a:solidFill>
              </a:rPr>
              <a:t> </a:t>
            </a:r>
            <a:r>
              <a:rPr lang="es-CL" sz="1900" dirty="0"/>
              <a:t>*</a:t>
            </a:r>
            <a:r>
              <a:rPr lang="es-CL" sz="1900" dirty="0" err="1"/>
              <a:t>str</a:t>
            </a:r>
            <a:r>
              <a:rPr lang="es-CL" sz="19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>
                <a:solidFill>
                  <a:schemeClr val="accent1"/>
                </a:solidFill>
              </a:rPr>
              <a:t>	int </a:t>
            </a:r>
            <a:r>
              <a:rPr lang="es-CL" sz="1900" dirty="0"/>
              <a:t>j = </a:t>
            </a:r>
            <a:r>
              <a:rPr lang="es-CL" sz="1900" dirty="0" err="1"/>
              <a:t>str_len</a:t>
            </a:r>
            <a:r>
              <a:rPr lang="es-CL" sz="1900" dirty="0"/>
              <a:t>(</a:t>
            </a:r>
            <a:r>
              <a:rPr lang="es-CL" sz="1900" dirty="0" err="1"/>
              <a:t>str</a:t>
            </a:r>
            <a:r>
              <a:rPr lang="es-CL" sz="1900" dirty="0"/>
              <a:t>) -1;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s-CL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1900" dirty="0"/>
              <a:t>(</a:t>
            </a:r>
            <a:r>
              <a:rPr lang="es-CL" sz="1900" dirty="0">
                <a:solidFill>
                  <a:schemeClr val="accent1"/>
                </a:solidFill>
              </a:rPr>
              <a:t> int </a:t>
            </a:r>
            <a:r>
              <a:rPr lang="es-CL" sz="1900" dirty="0"/>
              <a:t>i = 0;i &lt; </a:t>
            </a:r>
            <a:r>
              <a:rPr lang="es-CL" sz="1900" dirty="0" err="1"/>
              <a:t>str_len</a:t>
            </a:r>
            <a:r>
              <a:rPr lang="es-CL" sz="1900" dirty="0"/>
              <a:t>(</a:t>
            </a:r>
            <a:r>
              <a:rPr lang="es-CL" sz="1900" dirty="0" err="1"/>
              <a:t>str</a:t>
            </a:r>
            <a:r>
              <a:rPr lang="es-CL" sz="1900" dirty="0"/>
              <a:t>);i++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s-CL" sz="1900" dirty="0"/>
              <a:t> ( </a:t>
            </a:r>
            <a:r>
              <a:rPr lang="es-CL" sz="1900" dirty="0" err="1"/>
              <a:t>str</a:t>
            </a:r>
            <a:r>
              <a:rPr lang="es-CL" sz="1900" dirty="0"/>
              <a:t>[i] != </a:t>
            </a:r>
            <a:r>
              <a:rPr lang="es-CL" sz="1900" dirty="0" err="1"/>
              <a:t>str</a:t>
            </a:r>
            <a:r>
              <a:rPr lang="es-CL" sz="1900" dirty="0"/>
              <a:t>[j] 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1900" dirty="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1900" dirty="0"/>
              <a:t>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}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1921E26-4731-FEF7-2498-8F62330F2C12}"/>
              </a:ext>
            </a:extLst>
          </p:cNvPr>
          <p:cNvSpPr txBox="1">
            <a:spLocks/>
          </p:cNvSpPr>
          <p:nvPr/>
        </p:nvSpPr>
        <p:spPr>
          <a:xfrm>
            <a:off x="345141" y="1237129"/>
            <a:ext cx="5750859" cy="5020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reverse_string</a:t>
            </a:r>
            <a:r>
              <a:rPr lang="es-CL" sz="2000" dirty="0"/>
              <a:t>(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str</a:t>
            </a:r>
            <a:r>
              <a:rPr lang="es-CL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/>
              <a:t> *i = </a:t>
            </a:r>
            <a:r>
              <a:rPr lang="es-CL" sz="2000" dirty="0" err="1"/>
              <a:t>str</a:t>
            </a:r>
            <a:r>
              <a:rPr lang="es-CL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/>
              <a:t> *j = </a:t>
            </a:r>
            <a:r>
              <a:rPr lang="es-CL" sz="2000" dirty="0" err="1"/>
              <a:t>str</a:t>
            </a:r>
            <a:r>
              <a:rPr lang="es-CL" sz="2000" dirty="0"/>
              <a:t> + </a:t>
            </a:r>
            <a:r>
              <a:rPr lang="es-CL" sz="2000" dirty="0" err="1"/>
              <a:t>str_len</a:t>
            </a:r>
            <a:r>
              <a:rPr lang="es-CL" sz="2000" dirty="0"/>
              <a:t>(</a:t>
            </a:r>
            <a:r>
              <a:rPr lang="es-CL" sz="2000" dirty="0" err="1"/>
              <a:t>str</a:t>
            </a:r>
            <a:r>
              <a:rPr lang="es-CL" sz="2000" dirty="0"/>
              <a:t>) –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2000" dirty="0"/>
              <a:t>( i &lt; j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{</a:t>
            </a:r>
            <a:br>
              <a:rPr lang="es-CL" sz="2000" dirty="0"/>
            </a:br>
            <a:r>
              <a:rPr lang="es-CL" sz="2000" dirty="0"/>
              <a:t>	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s-CL" sz="2000" dirty="0"/>
              <a:t>(*i != *j){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2000" dirty="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}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i++;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2000" dirty="0"/>
              <a:t>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65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5CE6-456D-F04F-C5CE-64AFB91F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801" y="2456438"/>
            <a:ext cx="3424320" cy="1325563"/>
          </a:xfrm>
        </p:spPr>
        <p:txBody>
          <a:bodyPr/>
          <a:lstStyle/>
          <a:p>
            <a:r>
              <a:rPr lang="es-CL" dirty="0"/>
              <a:t>Consultas!</a:t>
            </a:r>
          </a:p>
        </p:txBody>
      </p:sp>
    </p:spTree>
    <p:extLst>
      <p:ext uri="{BB962C8B-B14F-4D97-AF65-F5344CB8AC3E}">
        <p14:creationId xmlns:p14="http://schemas.microsoft.com/office/powerpoint/2010/main" val="429457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0B66-A21E-B25F-1642-C5E399D1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P1 </a:t>
            </a:r>
            <a:r>
              <a:rPr lang="es-CL" dirty="0" err="1"/>
              <a:t>string_len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9FD6E-905E-AF05-D3DF-ADED4CCC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90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Crear una función “</a:t>
            </a:r>
            <a:r>
              <a:rPr lang="es-CL" dirty="0">
                <a:solidFill>
                  <a:srgbClr val="0070C0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string_len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la cantidad de </a:t>
            </a:r>
            <a:r>
              <a:rPr lang="es-CL" dirty="0" err="1"/>
              <a:t>char</a:t>
            </a:r>
            <a:r>
              <a:rPr lang="es-CL" dirty="0"/>
              <a:t> legibles en un </a:t>
            </a:r>
            <a:r>
              <a:rPr lang="es-CL" dirty="0" err="1"/>
              <a:t>string</a:t>
            </a:r>
            <a:r>
              <a:rPr lang="es-CL" dirty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82200A-1524-A5DF-C6E8-2FFC67E73FFC}"/>
              </a:ext>
            </a:extLst>
          </p:cNvPr>
          <p:cNvSpPr txBox="1">
            <a:spLocks/>
          </p:cNvSpPr>
          <p:nvPr/>
        </p:nvSpPr>
        <p:spPr>
          <a:xfrm>
            <a:off x="838200" y="2784848"/>
            <a:ext cx="10515600" cy="2271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 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world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‘H’ ‘e’ ‘l’ ‘l’ ‘o’ ‘,’ ‘ ‘ ‘w’ ‘o’ ‘r’ ‘l’ ‘d’ ‘!’ ‘\0’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C8A3D6-7C10-EF1F-6029-37612C32D3B7}"/>
              </a:ext>
            </a:extLst>
          </p:cNvPr>
          <p:cNvCxnSpPr>
            <a:cxnSpLocks/>
          </p:cNvCxnSpPr>
          <p:nvPr/>
        </p:nvCxnSpPr>
        <p:spPr>
          <a:xfrm flipV="1">
            <a:off x="11984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86D225-F609-D3DC-93CF-E6ED17118F83}"/>
              </a:ext>
            </a:extLst>
          </p:cNvPr>
          <p:cNvCxnSpPr>
            <a:cxnSpLocks/>
          </p:cNvCxnSpPr>
          <p:nvPr/>
        </p:nvCxnSpPr>
        <p:spPr>
          <a:xfrm flipV="1">
            <a:off x="185378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559A81-E4EF-F54D-16E2-03D2EFB4B8AA}"/>
              </a:ext>
            </a:extLst>
          </p:cNvPr>
          <p:cNvCxnSpPr>
            <a:cxnSpLocks/>
          </p:cNvCxnSpPr>
          <p:nvPr/>
        </p:nvCxnSpPr>
        <p:spPr>
          <a:xfrm flipV="1">
            <a:off x="25243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2F06F7-D962-DEC4-6063-09779882E830}"/>
              </a:ext>
            </a:extLst>
          </p:cNvPr>
          <p:cNvCxnSpPr>
            <a:cxnSpLocks/>
          </p:cNvCxnSpPr>
          <p:nvPr/>
        </p:nvCxnSpPr>
        <p:spPr>
          <a:xfrm flipV="1">
            <a:off x="318728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7FDBA4-3FB1-313C-309B-74B85B303460}"/>
              </a:ext>
            </a:extLst>
          </p:cNvPr>
          <p:cNvCxnSpPr>
            <a:cxnSpLocks/>
          </p:cNvCxnSpPr>
          <p:nvPr/>
        </p:nvCxnSpPr>
        <p:spPr>
          <a:xfrm flipV="1">
            <a:off x="38654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5C95817-2398-B3D2-73C9-A5849029264E}"/>
              </a:ext>
            </a:extLst>
          </p:cNvPr>
          <p:cNvCxnSpPr>
            <a:cxnSpLocks/>
          </p:cNvCxnSpPr>
          <p:nvPr/>
        </p:nvCxnSpPr>
        <p:spPr>
          <a:xfrm flipV="1">
            <a:off x="45512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2FDA6C-FD96-A36E-1C62-B8DD64AF7A42}"/>
              </a:ext>
            </a:extLst>
          </p:cNvPr>
          <p:cNvCxnSpPr>
            <a:cxnSpLocks/>
          </p:cNvCxnSpPr>
          <p:nvPr/>
        </p:nvCxnSpPr>
        <p:spPr>
          <a:xfrm flipV="1">
            <a:off x="52294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1B6E038-A678-F69C-C586-C7FD8A026E02}"/>
              </a:ext>
            </a:extLst>
          </p:cNvPr>
          <p:cNvCxnSpPr>
            <a:cxnSpLocks/>
          </p:cNvCxnSpPr>
          <p:nvPr/>
        </p:nvCxnSpPr>
        <p:spPr>
          <a:xfrm flipV="1">
            <a:off x="58847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D163DB-77EB-E968-2684-2C898367A671}"/>
              </a:ext>
            </a:extLst>
          </p:cNvPr>
          <p:cNvCxnSpPr>
            <a:cxnSpLocks/>
          </p:cNvCxnSpPr>
          <p:nvPr/>
        </p:nvCxnSpPr>
        <p:spPr>
          <a:xfrm flipV="1">
            <a:off x="65705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36ED3F-0AEB-1FAF-493D-7105DB89EB7E}"/>
              </a:ext>
            </a:extLst>
          </p:cNvPr>
          <p:cNvCxnSpPr>
            <a:cxnSpLocks/>
          </p:cNvCxnSpPr>
          <p:nvPr/>
        </p:nvCxnSpPr>
        <p:spPr>
          <a:xfrm flipV="1">
            <a:off x="72106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AE51481-1A38-541E-E8AA-B9FD8AAE5E03}"/>
              </a:ext>
            </a:extLst>
          </p:cNvPr>
          <p:cNvCxnSpPr>
            <a:cxnSpLocks/>
          </p:cNvCxnSpPr>
          <p:nvPr/>
        </p:nvCxnSpPr>
        <p:spPr>
          <a:xfrm flipV="1">
            <a:off x="791930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667CA9E-34AE-7A80-3A57-2D90AFF79886}"/>
              </a:ext>
            </a:extLst>
          </p:cNvPr>
          <p:cNvCxnSpPr>
            <a:cxnSpLocks/>
          </p:cNvCxnSpPr>
          <p:nvPr/>
        </p:nvCxnSpPr>
        <p:spPr>
          <a:xfrm flipV="1">
            <a:off x="85822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C89975A-DA40-413D-7289-D6DD64D4B71A}"/>
              </a:ext>
            </a:extLst>
          </p:cNvPr>
          <p:cNvCxnSpPr>
            <a:cxnSpLocks/>
          </p:cNvCxnSpPr>
          <p:nvPr/>
        </p:nvCxnSpPr>
        <p:spPr>
          <a:xfrm flipV="1">
            <a:off x="926042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B6EF475-5E16-4E21-8326-881C384D11AE}"/>
              </a:ext>
            </a:extLst>
          </p:cNvPr>
          <p:cNvCxnSpPr>
            <a:cxnSpLocks/>
          </p:cNvCxnSpPr>
          <p:nvPr/>
        </p:nvCxnSpPr>
        <p:spPr>
          <a:xfrm flipV="1">
            <a:off x="1004528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806FF-C08B-C276-CEE0-45195F37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3349E-A8B7-5583-A2A5-308D2335A060}"/>
              </a:ext>
            </a:extLst>
          </p:cNvPr>
          <p:cNvSpPr txBox="1">
            <a:spLocks/>
          </p:cNvSpPr>
          <p:nvPr/>
        </p:nvSpPr>
        <p:spPr>
          <a:xfrm>
            <a:off x="838200" y="1545927"/>
            <a:ext cx="10515600" cy="443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string_len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/>
              <a:t>len</a:t>
            </a:r>
            <a:r>
              <a:rPr lang="es-CL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dirty="0"/>
              <a:t>( *</a:t>
            </a:r>
            <a:r>
              <a:rPr lang="es-CL" dirty="0" err="1"/>
              <a:t>str</a:t>
            </a:r>
            <a:r>
              <a:rPr lang="es-CL" dirty="0"/>
              <a:t> !=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 </a:t>
            </a:r>
            <a:r>
              <a:rPr lang="es-CL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len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str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6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D2032-B5BD-BDE5-9657-AE641FC9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P2 </a:t>
            </a:r>
            <a:r>
              <a:rPr lang="es-CL" dirty="0" err="1"/>
              <a:t>copy_string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09C7C-2A8F-3DAD-C444-89957D2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3184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Crear función “</a:t>
            </a:r>
            <a:r>
              <a:rPr lang="es-CL" dirty="0" err="1">
                <a:solidFill>
                  <a:srgbClr val="0070C0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copy_string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, 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dest</a:t>
            </a:r>
            <a:r>
              <a:rPr lang="es-CL" dirty="0"/>
              <a:t>)” que copie los </a:t>
            </a:r>
            <a:r>
              <a:rPr lang="es-CL" dirty="0" err="1"/>
              <a:t>char</a:t>
            </a:r>
            <a:r>
              <a:rPr lang="es-CL" dirty="0"/>
              <a:t> de un </a:t>
            </a:r>
            <a:r>
              <a:rPr lang="es-CL" dirty="0" err="1"/>
              <a:t>string</a:t>
            </a:r>
            <a:r>
              <a:rPr lang="es-CL" dirty="0"/>
              <a:t> a otro </a:t>
            </a:r>
            <a:r>
              <a:rPr lang="es-CL" dirty="0" err="1"/>
              <a:t>char</a:t>
            </a:r>
            <a:r>
              <a:rPr lang="es-CL" dirty="0"/>
              <a:t> inicializado en </a:t>
            </a:r>
            <a:r>
              <a:rPr lang="es-CL" dirty="0" err="1"/>
              <a:t>main</a:t>
            </a:r>
            <a:r>
              <a:rPr lang="es-CL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58263F-2C9C-0490-83C2-93E29E360A78}"/>
              </a:ext>
            </a:extLst>
          </p:cNvPr>
          <p:cNvSpPr txBox="1">
            <a:spLocks/>
          </p:cNvSpPr>
          <p:nvPr/>
        </p:nvSpPr>
        <p:spPr>
          <a:xfrm>
            <a:off x="838200" y="3248809"/>
            <a:ext cx="10515600" cy="142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15EE1E9-9A93-1493-AEB5-7EEF51241B80}"/>
              </a:ext>
            </a:extLst>
          </p:cNvPr>
          <p:cNvSpPr txBox="1">
            <a:spLocks/>
          </p:cNvSpPr>
          <p:nvPr/>
        </p:nvSpPr>
        <p:spPr>
          <a:xfrm>
            <a:off x="838200" y="3426311"/>
            <a:ext cx="10515600" cy="142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8A7BA5E-5A4F-4498-F14E-88BF1AE6CF6D}"/>
              </a:ext>
            </a:extLst>
          </p:cNvPr>
          <p:cNvSpPr txBox="1">
            <a:spLocks/>
          </p:cNvSpPr>
          <p:nvPr/>
        </p:nvSpPr>
        <p:spPr>
          <a:xfrm>
            <a:off x="838200" y="3150608"/>
            <a:ext cx="4605169" cy="250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dirty="0" err="1">
                <a:solidFill>
                  <a:schemeClr val="accent1"/>
                </a:solidFill>
              </a:rPr>
              <a:t>char</a:t>
            </a:r>
            <a:r>
              <a:rPr lang="es-CL" sz="2400" dirty="0"/>
              <a:t> </a:t>
            </a:r>
            <a:r>
              <a:rPr lang="es-US" sz="2400" dirty="0"/>
              <a:t>*</a:t>
            </a:r>
            <a:r>
              <a:rPr lang="es-US" sz="2400" dirty="0" err="1"/>
              <a:t>str</a:t>
            </a:r>
            <a:r>
              <a:rPr lang="es-US" sz="2400" dirty="0"/>
              <a:t> = “</a:t>
            </a:r>
            <a:r>
              <a:rPr lang="es-US" sz="2400" dirty="0" err="1"/>
              <a:t>Hello</a:t>
            </a:r>
            <a:r>
              <a:rPr lang="es-US" sz="2400" dirty="0"/>
              <a:t>”;</a:t>
            </a:r>
          </a:p>
          <a:p>
            <a:pPr marL="0" indent="0">
              <a:buNone/>
            </a:pPr>
            <a:r>
              <a:rPr lang="es-US" sz="2400" dirty="0" err="1">
                <a:solidFill>
                  <a:srgbClr val="0070C0"/>
                </a:solidFill>
              </a:rPr>
              <a:t>char</a:t>
            </a:r>
            <a:r>
              <a:rPr lang="es-US" sz="2400" dirty="0"/>
              <a:t> *</a:t>
            </a:r>
            <a:r>
              <a:rPr lang="es-US" sz="2400" dirty="0" err="1"/>
              <a:t>dest</a:t>
            </a:r>
            <a:r>
              <a:rPr lang="es-US" sz="2400" dirty="0"/>
              <a:t>[</a:t>
            </a:r>
            <a:r>
              <a:rPr lang="es-CL" sz="2400" dirty="0" err="1">
                <a:solidFill>
                  <a:schemeClr val="accent2">
                    <a:lumMod val="50000"/>
                  </a:schemeClr>
                </a:solidFill>
              </a:rPr>
              <a:t>str_len</a:t>
            </a:r>
            <a:r>
              <a:rPr lang="es-CL" sz="2400" dirty="0"/>
              <a:t>(</a:t>
            </a:r>
            <a:r>
              <a:rPr lang="es-CL" sz="2400" dirty="0" err="1"/>
              <a:t>str</a:t>
            </a:r>
            <a:r>
              <a:rPr lang="es-CL" sz="2400" dirty="0"/>
              <a:t>)</a:t>
            </a:r>
            <a:r>
              <a:rPr lang="es-US" sz="2400" dirty="0"/>
              <a:t>];</a:t>
            </a:r>
          </a:p>
          <a:p>
            <a:pPr marL="0" indent="0">
              <a:buNone/>
            </a:pPr>
            <a:endParaRPr lang="es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US" dirty="0">
                <a:solidFill>
                  <a:schemeClr val="accent6">
                    <a:lumMod val="75000"/>
                  </a:schemeClr>
                </a:solidFill>
              </a:rPr>
              <a:t>‘H’ ‘e’ ‘l’ ‘l’ ‘o’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3507B9-161A-908C-8114-D3181322E2DE}"/>
              </a:ext>
            </a:extLst>
          </p:cNvPr>
          <p:cNvCxnSpPr>
            <a:cxnSpLocks/>
          </p:cNvCxnSpPr>
          <p:nvPr/>
        </p:nvCxnSpPr>
        <p:spPr>
          <a:xfrm flipV="1">
            <a:off x="1230740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5FCFB02-2861-9E61-F993-00F9A1CEB71C}"/>
              </a:ext>
            </a:extLst>
          </p:cNvPr>
          <p:cNvCxnSpPr>
            <a:cxnSpLocks/>
          </p:cNvCxnSpPr>
          <p:nvPr/>
        </p:nvCxnSpPr>
        <p:spPr>
          <a:xfrm flipV="1">
            <a:off x="1939848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B9B157-0F8D-C355-ADE5-663D7CD6F8BC}"/>
              </a:ext>
            </a:extLst>
          </p:cNvPr>
          <p:cNvCxnSpPr>
            <a:cxnSpLocks/>
          </p:cNvCxnSpPr>
          <p:nvPr/>
        </p:nvCxnSpPr>
        <p:spPr>
          <a:xfrm flipV="1">
            <a:off x="2750257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B29458-CF57-D709-C40F-11B53DBC01AF}"/>
              </a:ext>
            </a:extLst>
          </p:cNvPr>
          <p:cNvCxnSpPr>
            <a:cxnSpLocks/>
          </p:cNvCxnSpPr>
          <p:nvPr/>
        </p:nvCxnSpPr>
        <p:spPr>
          <a:xfrm flipV="1">
            <a:off x="3574562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7CCF80A-01F0-5B8A-04CF-AB703232B4D7}"/>
              </a:ext>
            </a:extLst>
          </p:cNvPr>
          <p:cNvCxnSpPr>
            <a:cxnSpLocks/>
          </p:cNvCxnSpPr>
          <p:nvPr/>
        </p:nvCxnSpPr>
        <p:spPr>
          <a:xfrm flipV="1">
            <a:off x="4328045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42F1B5A2-DDA3-BF3C-B94D-DBFC1C1C2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2260"/>
              </p:ext>
            </p:extLst>
          </p:nvPr>
        </p:nvGraphicFramePr>
        <p:xfrm>
          <a:off x="6099586" y="4588136"/>
          <a:ext cx="3808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78">
                  <a:extLst>
                    <a:ext uri="{9D8B030D-6E8A-4147-A177-3AD203B41FA5}">
                      <a16:colId xmlns:a16="http://schemas.microsoft.com/office/drawing/2014/main" val="975486788"/>
                    </a:ext>
                  </a:extLst>
                </a:gridCol>
                <a:gridCol w="774686">
                  <a:extLst>
                    <a:ext uri="{9D8B030D-6E8A-4147-A177-3AD203B41FA5}">
                      <a16:colId xmlns:a16="http://schemas.microsoft.com/office/drawing/2014/main" val="1721676489"/>
                    </a:ext>
                  </a:extLst>
                </a:gridCol>
                <a:gridCol w="763972">
                  <a:extLst>
                    <a:ext uri="{9D8B030D-6E8A-4147-A177-3AD203B41FA5}">
                      <a16:colId xmlns:a16="http://schemas.microsoft.com/office/drawing/2014/main" val="3693724126"/>
                    </a:ext>
                  </a:extLst>
                </a:gridCol>
                <a:gridCol w="825579">
                  <a:extLst>
                    <a:ext uri="{9D8B030D-6E8A-4147-A177-3AD203B41FA5}">
                      <a16:colId xmlns:a16="http://schemas.microsoft.com/office/drawing/2014/main" val="359237552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670086083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70003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9B23954-E1B1-9479-2215-31709BF79AD0}"/>
              </a:ext>
            </a:extLst>
          </p:cNvPr>
          <p:cNvSpPr txBox="1"/>
          <p:nvPr/>
        </p:nvSpPr>
        <p:spPr>
          <a:xfrm>
            <a:off x="7640506" y="5656065"/>
            <a:ext cx="982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 err="1"/>
              <a:t>dest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C6097A-EADF-664A-5921-8676F087B155}"/>
              </a:ext>
            </a:extLst>
          </p:cNvPr>
          <p:cNvSpPr txBox="1"/>
          <p:nvPr/>
        </p:nvSpPr>
        <p:spPr>
          <a:xfrm>
            <a:off x="2258991" y="5658522"/>
            <a:ext cx="982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 err="1"/>
              <a:t>str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A488F4-B2FF-1B58-570C-F43CFE1DA7C0}"/>
              </a:ext>
            </a:extLst>
          </p:cNvPr>
          <p:cNvSpPr txBox="1"/>
          <p:nvPr/>
        </p:nvSpPr>
        <p:spPr>
          <a:xfrm>
            <a:off x="6092415" y="458788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55AD12-C7F9-B709-21CC-099F45EA1843}"/>
              </a:ext>
            </a:extLst>
          </p:cNvPr>
          <p:cNvSpPr txBox="1"/>
          <p:nvPr/>
        </p:nvSpPr>
        <p:spPr>
          <a:xfrm>
            <a:off x="7630312" y="456925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37D524-B725-D5E6-4F83-5721566519E7}"/>
              </a:ext>
            </a:extLst>
          </p:cNvPr>
          <p:cNvSpPr txBox="1"/>
          <p:nvPr/>
        </p:nvSpPr>
        <p:spPr>
          <a:xfrm>
            <a:off x="6838836" y="457794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34A54B-CF6D-17B8-D79D-C47B824B4531}"/>
              </a:ext>
            </a:extLst>
          </p:cNvPr>
          <p:cNvSpPr txBox="1"/>
          <p:nvPr/>
        </p:nvSpPr>
        <p:spPr>
          <a:xfrm>
            <a:off x="8423687" y="4541188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FB28CC2-49F9-391E-DE57-981A10D2B94A}"/>
              </a:ext>
            </a:extLst>
          </p:cNvPr>
          <p:cNvSpPr txBox="1"/>
          <p:nvPr/>
        </p:nvSpPr>
        <p:spPr>
          <a:xfrm>
            <a:off x="9147924" y="4563468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‘o’</a:t>
            </a:r>
            <a:endParaRPr lang="es-CL" sz="28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9D29E96-CB90-156A-5279-5F7FC1C140E9}"/>
              </a:ext>
            </a:extLst>
          </p:cNvPr>
          <p:cNvCxnSpPr>
            <a:cxnSpLocks/>
          </p:cNvCxnSpPr>
          <p:nvPr/>
        </p:nvCxnSpPr>
        <p:spPr>
          <a:xfrm flipV="1">
            <a:off x="6460750" y="511110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2B6B10-8D29-1C56-BBF3-1718FE9A0C21}"/>
              </a:ext>
            </a:extLst>
          </p:cNvPr>
          <p:cNvCxnSpPr>
            <a:cxnSpLocks/>
          </p:cNvCxnSpPr>
          <p:nvPr/>
        </p:nvCxnSpPr>
        <p:spPr>
          <a:xfrm flipV="1">
            <a:off x="7247851" y="5121349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C58C882-DA25-9FD1-1A1A-209A8EC3D9A1}"/>
              </a:ext>
            </a:extLst>
          </p:cNvPr>
          <p:cNvCxnSpPr>
            <a:cxnSpLocks/>
          </p:cNvCxnSpPr>
          <p:nvPr/>
        </p:nvCxnSpPr>
        <p:spPr>
          <a:xfrm flipV="1">
            <a:off x="8034952" y="5121349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C1EDE9A-A90F-A534-C582-401AF1A69F0B}"/>
              </a:ext>
            </a:extLst>
          </p:cNvPr>
          <p:cNvCxnSpPr>
            <a:cxnSpLocks/>
          </p:cNvCxnSpPr>
          <p:nvPr/>
        </p:nvCxnSpPr>
        <p:spPr>
          <a:xfrm flipV="1">
            <a:off x="8832811" y="5151792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E7A1D19-29BC-BDFD-1A27-B511EEAEF9E4}"/>
              </a:ext>
            </a:extLst>
          </p:cNvPr>
          <p:cNvCxnSpPr>
            <a:cxnSpLocks/>
          </p:cNvCxnSpPr>
          <p:nvPr/>
        </p:nvCxnSpPr>
        <p:spPr>
          <a:xfrm flipV="1">
            <a:off x="9555366" y="5151792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ED2FB-D5B8-A2BC-8D04-01AE6B96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85D67-2D99-BB2F-9BE7-A035BBEBFA84}"/>
              </a:ext>
            </a:extLst>
          </p:cNvPr>
          <p:cNvSpPr txBox="1">
            <a:spLocks/>
          </p:cNvSpPr>
          <p:nvPr/>
        </p:nvSpPr>
        <p:spPr>
          <a:xfrm>
            <a:off x="838200" y="1545927"/>
            <a:ext cx="10515600" cy="443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copy_string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, 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dest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dirty="0"/>
              <a:t>( *</a:t>
            </a:r>
            <a:r>
              <a:rPr lang="es-CL" dirty="0" err="1"/>
              <a:t>str</a:t>
            </a:r>
            <a:r>
              <a:rPr lang="es-CL" dirty="0"/>
              <a:t> !=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 </a:t>
            </a:r>
            <a:r>
              <a:rPr lang="es-CL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*</a:t>
            </a:r>
            <a:r>
              <a:rPr lang="es-CL" dirty="0" err="1"/>
              <a:t>dest</a:t>
            </a:r>
            <a:r>
              <a:rPr lang="es-CL" dirty="0"/>
              <a:t>++ = *</a:t>
            </a:r>
            <a:r>
              <a:rPr lang="es-CL" dirty="0" err="1"/>
              <a:t>str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*</a:t>
            </a:r>
            <a:r>
              <a:rPr lang="es-CL" dirty="0" err="1"/>
              <a:t>dest</a:t>
            </a:r>
            <a:r>
              <a:rPr lang="es-CL" dirty="0"/>
              <a:t> 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35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a 12">
            <a:extLst>
              <a:ext uri="{FF2B5EF4-FFF2-40B4-BE49-F238E27FC236}">
                <a16:creationId xmlns:a16="http://schemas.microsoft.com/office/drawing/2014/main" id="{B5E2C8E0-10D4-654D-9179-9C0EFB356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28209"/>
              </p:ext>
            </p:extLst>
          </p:nvPr>
        </p:nvGraphicFramePr>
        <p:xfrm>
          <a:off x="838200" y="3735117"/>
          <a:ext cx="3808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78">
                  <a:extLst>
                    <a:ext uri="{9D8B030D-6E8A-4147-A177-3AD203B41FA5}">
                      <a16:colId xmlns:a16="http://schemas.microsoft.com/office/drawing/2014/main" val="975486788"/>
                    </a:ext>
                  </a:extLst>
                </a:gridCol>
                <a:gridCol w="774686">
                  <a:extLst>
                    <a:ext uri="{9D8B030D-6E8A-4147-A177-3AD203B41FA5}">
                      <a16:colId xmlns:a16="http://schemas.microsoft.com/office/drawing/2014/main" val="1721676489"/>
                    </a:ext>
                  </a:extLst>
                </a:gridCol>
                <a:gridCol w="763972">
                  <a:extLst>
                    <a:ext uri="{9D8B030D-6E8A-4147-A177-3AD203B41FA5}">
                      <a16:colId xmlns:a16="http://schemas.microsoft.com/office/drawing/2014/main" val="3693724126"/>
                    </a:ext>
                  </a:extLst>
                </a:gridCol>
                <a:gridCol w="825579">
                  <a:extLst>
                    <a:ext uri="{9D8B030D-6E8A-4147-A177-3AD203B41FA5}">
                      <a16:colId xmlns:a16="http://schemas.microsoft.com/office/drawing/2014/main" val="359237552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670086083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7000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039EAD5-8C36-989A-8632-53A4BD2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P3 </a:t>
            </a:r>
            <a:r>
              <a:rPr lang="es-CL" dirty="0" err="1"/>
              <a:t>reverse_string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FC8A6-1237-FB1D-3010-9AF10088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69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Crear función “</a:t>
            </a:r>
            <a:r>
              <a:rPr lang="es-CL" dirty="0" err="1">
                <a:solidFill>
                  <a:srgbClr val="0070C0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reordene en reversa los </a:t>
            </a:r>
            <a:r>
              <a:rPr lang="es-CL" dirty="0" err="1"/>
              <a:t>char</a:t>
            </a:r>
            <a:r>
              <a:rPr lang="es-CL" dirty="0"/>
              <a:t> del 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str</a:t>
            </a:r>
            <a:r>
              <a:rPr lang="es-CL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F86777-A2B7-AEC9-B82D-644F4BAED3AB}"/>
              </a:ext>
            </a:extLst>
          </p:cNvPr>
          <p:cNvSpPr txBox="1">
            <a:spLocks/>
          </p:cNvSpPr>
          <p:nvPr/>
        </p:nvSpPr>
        <p:spPr>
          <a:xfrm>
            <a:off x="838200" y="2915322"/>
            <a:ext cx="5465781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</a:t>
            </a:r>
            <a:r>
              <a:rPr lang="en-US" dirty="0"/>
              <a:t>*str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04214D-6F3B-E0CF-1726-51E07CFDDE3E}"/>
              </a:ext>
            </a:extLst>
          </p:cNvPr>
          <p:cNvCxnSpPr>
            <a:cxnSpLocks/>
          </p:cNvCxnSpPr>
          <p:nvPr/>
        </p:nvCxnSpPr>
        <p:spPr>
          <a:xfrm flipV="1">
            <a:off x="1230740" y="4356847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7A2A799-0A1B-02CB-79DC-97E45AFAF9FD}"/>
              </a:ext>
            </a:extLst>
          </p:cNvPr>
          <p:cNvCxnSpPr>
            <a:cxnSpLocks/>
          </p:cNvCxnSpPr>
          <p:nvPr/>
        </p:nvCxnSpPr>
        <p:spPr>
          <a:xfrm flipV="1">
            <a:off x="3534669" y="5767910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CDF36D53-11C4-B22F-6CF7-2AFCD48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3123"/>
              </p:ext>
            </p:extLst>
          </p:nvPr>
        </p:nvGraphicFramePr>
        <p:xfrm>
          <a:off x="3119024" y="5261395"/>
          <a:ext cx="8075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518">
                  <a:extLst>
                    <a:ext uri="{9D8B030D-6E8A-4147-A177-3AD203B41FA5}">
                      <a16:colId xmlns:a16="http://schemas.microsoft.com/office/drawing/2014/main" val="6009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88449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0379478-3C21-D890-D9EB-BD774B1DBD35}"/>
              </a:ext>
            </a:extLst>
          </p:cNvPr>
          <p:cNvSpPr txBox="1">
            <a:spLocks/>
          </p:cNvSpPr>
          <p:nvPr/>
        </p:nvSpPr>
        <p:spPr>
          <a:xfrm>
            <a:off x="838201" y="5197755"/>
            <a:ext cx="2280824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char</a:t>
            </a:r>
            <a:r>
              <a:rPr lang="en-US" dirty="0"/>
              <a:t> temp;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A5D79-F0A2-44E3-ECB6-D8753F0458D3}"/>
              </a:ext>
            </a:extLst>
          </p:cNvPr>
          <p:cNvSpPr txBox="1"/>
          <p:nvPr/>
        </p:nvSpPr>
        <p:spPr>
          <a:xfrm>
            <a:off x="3169472" y="5215982"/>
            <a:ext cx="7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D70BE3-2E10-E97B-F72A-88C23828FDF3}"/>
              </a:ext>
            </a:extLst>
          </p:cNvPr>
          <p:cNvSpPr txBox="1"/>
          <p:nvPr/>
        </p:nvSpPr>
        <p:spPr>
          <a:xfrm>
            <a:off x="838200" y="375739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8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69BA8C-FB6D-B24B-F70E-5A92BBC9EA7A}"/>
              </a:ext>
            </a:extLst>
          </p:cNvPr>
          <p:cNvSpPr txBox="1"/>
          <p:nvPr/>
        </p:nvSpPr>
        <p:spPr>
          <a:xfrm>
            <a:off x="2376097" y="3738769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BD173B-9DE3-0AD8-0BC4-0D6DB3222134}"/>
              </a:ext>
            </a:extLst>
          </p:cNvPr>
          <p:cNvSpPr txBox="1"/>
          <p:nvPr/>
        </p:nvSpPr>
        <p:spPr>
          <a:xfrm>
            <a:off x="1568262" y="374309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6333F9-832E-5FCE-0AC4-D3DEECC46C2C}"/>
              </a:ext>
            </a:extLst>
          </p:cNvPr>
          <p:cNvSpPr txBox="1"/>
          <p:nvPr/>
        </p:nvSpPr>
        <p:spPr>
          <a:xfrm>
            <a:off x="3169472" y="371070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AC932C-04F7-C9A3-A01A-EE1AE1AD3727}"/>
              </a:ext>
            </a:extLst>
          </p:cNvPr>
          <p:cNvSpPr txBox="1"/>
          <p:nvPr/>
        </p:nvSpPr>
        <p:spPr>
          <a:xfrm>
            <a:off x="3893709" y="373298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‘o’</a:t>
            </a:r>
            <a:endParaRPr lang="es-CL" sz="28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3DF55F8-9AB1-A34C-CA57-E8ADE6BA6BD0}"/>
              </a:ext>
            </a:extLst>
          </p:cNvPr>
          <p:cNvCxnSpPr>
            <a:cxnSpLocks/>
          </p:cNvCxnSpPr>
          <p:nvPr/>
        </p:nvCxnSpPr>
        <p:spPr>
          <a:xfrm flipV="1">
            <a:off x="4302723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B4E421-6620-E8A8-23AE-3D6BC017322F}"/>
              </a:ext>
            </a:extLst>
          </p:cNvPr>
          <p:cNvCxnSpPr>
            <a:cxnSpLocks/>
          </p:cNvCxnSpPr>
          <p:nvPr/>
        </p:nvCxnSpPr>
        <p:spPr>
          <a:xfrm flipV="1">
            <a:off x="1215386" y="4356847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3831B3-C15C-AD2A-ADE9-62B678513CF4}"/>
              </a:ext>
            </a:extLst>
          </p:cNvPr>
          <p:cNvSpPr txBox="1"/>
          <p:nvPr/>
        </p:nvSpPr>
        <p:spPr>
          <a:xfrm>
            <a:off x="833103" y="372186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‘o’</a:t>
            </a:r>
            <a:endParaRPr lang="es-CL" sz="28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B049D0E-F6EA-AA47-C770-6F07CAB84CCC}"/>
              </a:ext>
            </a:extLst>
          </p:cNvPr>
          <p:cNvCxnSpPr>
            <a:cxnSpLocks/>
          </p:cNvCxnSpPr>
          <p:nvPr/>
        </p:nvCxnSpPr>
        <p:spPr>
          <a:xfrm flipV="1">
            <a:off x="3534669" y="5767910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8B5F16-8BC2-98F9-5F88-652A9151B5F9}"/>
              </a:ext>
            </a:extLst>
          </p:cNvPr>
          <p:cNvSpPr txBox="1"/>
          <p:nvPr/>
        </p:nvSpPr>
        <p:spPr>
          <a:xfrm>
            <a:off x="3934165" y="3743909"/>
            <a:ext cx="7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4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AD74CF7-E0AA-DF52-4F84-6802C6A4B066}"/>
              </a:ext>
            </a:extLst>
          </p:cNvPr>
          <p:cNvCxnSpPr>
            <a:cxnSpLocks/>
          </p:cNvCxnSpPr>
          <p:nvPr/>
        </p:nvCxnSpPr>
        <p:spPr>
          <a:xfrm flipV="1">
            <a:off x="4302723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1942C69-0A48-8D66-4A9D-D1F90B349F5C}"/>
              </a:ext>
            </a:extLst>
          </p:cNvPr>
          <p:cNvCxnSpPr>
            <a:cxnSpLocks/>
          </p:cNvCxnSpPr>
          <p:nvPr/>
        </p:nvCxnSpPr>
        <p:spPr>
          <a:xfrm flipV="1">
            <a:off x="1977276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F5534D4-266A-1BAC-6553-BA3A2B174ED9}"/>
              </a:ext>
            </a:extLst>
          </p:cNvPr>
          <p:cNvSpPr txBox="1"/>
          <p:nvPr/>
        </p:nvSpPr>
        <p:spPr>
          <a:xfrm>
            <a:off x="3125654" y="519775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2B606D6-906C-D489-D627-0124FDE10AE3}"/>
              </a:ext>
            </a:extLst>
          </p:cNvPr>
          <p:cNvCxnSpPr>
            <a:cxnSpLocks/>
          </p:cNvCxnSpPr>
          <p:nvPr/>
        </p:nvCxnSpPr>
        <p:spPr>
          <a:xfrm flipV="1">
            <a:off x="3534668" y="5767910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65390ED-EA76-06F4-04EC-EEDF20A3F991}"/>
              </a:ext>
            </a:extLst>
          </p:cNvPr>
          <p:cNvCxnSpPr>
            <a:cxnSpLocks/>
          </p:cNvCxnSpPr>
          <p:nvPr/>
        </p:nvCxnSpPr>
        <p:spPr>
          <a:xfrm flipV="1">
            <a:off x="3546883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3E12E75-A4E9-1872-9B5E-9E79A0045629}"/>
              </a:ext>
            </a:extLst>
          </p:cNvPr>
          <p:cNvCxnSpPr>
            <a:cxnSpLocks/>
          </p:cNvCxnSpPr>
          <p:nvPr/>
        </p:nvCxnSpPr>
        <p:spPr>
          <a:xfrm flipV="1">
            <a:off x="1977276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0CDCAEA-04E5-0E38-8C9E-93B1627B7B08}"/>
              </a:ext>
            </a:extLst>
          </p:cNvPr>
          <p:cNvSpPr txBox="1"/>
          <p:nvPr/>
        </p:nvSpPr>
        <p:spPr>
          <a:xfrm>
            <a:off x="1568261" y="372186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5397976-BD7A-D37B-337C-A4D8ADB6BAD7}"/>
              </a:ext>
            </a:extLst>
          </p:cNvPr>
          <p:cNvCxnSpPr>
            <a:cxnSpLocks/>
          </p:cNvCxnSpPr>
          <p:nvPr/>
        </p:nvCxnSpPr>
        <p:spPr>
          <a:xfrm flipV="1">
            <a:off x="3535787" y="5751101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36FE1F7-C90B-B684-515A-4601B25BCC04}"/>
              </a:ext>
            </a:extLst>
          </p:cNvPr>
          <p:cNvCxnSpPr>
            <a:cxnSpLocks/>
          </p:cNvCxnSpPr>
          <p:nvPr/>
        </p:nvCxnSpPr>
        <p:spPr>
          <a:xfrm flipV="1">
            <a:off x="3534668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8FC714A-5CE8-0509-C0B9-D2A8F2B6256E}"/>
              </a:ext>
            </a:extLst>
          </p:cNvPr>
          <p:cNvSpPr txBox="1"/>
          <p:nvPr/>
        </p:nvSpPr>
        <p:spPr>
          <a:xfrm>
            <a:off x="3159278" y="3702854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31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7" grpId="0"/>
      <p:bldP spid="18" grpId="0"/>
      <p:bldP spid="19" grpId="0"/>
      <p:bldP spid="23" grpId="0"/>
      <p:bldP spid="25" grpId="0"/>
      <p:bldP spid="28" grpId="0"/>
      <p:bldP spid="28" grpId="1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B297-0CAD-6837-2CBC-88C4EC36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28055"/>
          </a:xfrm>
        </p:spPr>
        <p:txBody>
          <a:bodyPr anchor="ctr">
            <a:normAutofit/>
          </a:bodyPr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58F7C-F2F0-44F7-244E-3D594331E529}"/>
              </a:ext>
            </a:extLst>
          </p:cNvPr>
          <p:cNvSpPr txBox="1">
            <a:spLocks/>
          </p:cNvSpPr>
          <p:nvPr/>
        </p:nvSpPr>
        <p:spPr>
          <a:xfrm>
            <a:off x="1196406" y="1356356"/>
            <a:ext cx="6810170" cy="4932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Void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</a:t>
            </a:r>
            <a:r>
              <a:rPr lang="es-CL" dirty="0" err="1"/>
              <a:t>aux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 = </a:t>
            </a:r>
            <a:r>
              <a:rPr lang="es-CL" dirty="0" err="1"/>
              <a:t>string_len</a:t>
            </a:r>
            <a:r>
              <a:rPr lang="es-CL" dirty="0"/>
              <a:t>(</a:t>
            </a:r>
            <a:r>
              <a:rPr lang="es-CL" dirty="0" err="1"/>
              <a:t>str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j = </a:t>
            </a:r>
            <a:r>
              <a:rPr lang="es-CL" dirty="0" err="1"/>
              <a:t>len</a:t>
            </a:r>
            <a:r>
              <a:rPr lang="es-CL" dirty="0"/>
              <a:t> –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(int i = 0; i &lt; </a:t>
            </a:r>
            <a:r>
              <a:rPr lang="es-CL" dirty="0" err="1"/>
              <a:t>len</a:t>
            </a:r>
            <a:r>
              <a:rPr lang="es-CL" dirty="0"/>
              <a:t> / 2 ; i++)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aux</a:t>
            </a:r>
            <a:r>
              <a:rPr lang="es-CL" dirty="0"/>
              <a:t> = </a:t>
            </a:r>
            <a:r>
              <a:rPr lang="es-CL" dirty="0" err="1"/>
              <a:t>str</a:t>
            </a:r>
            <a:r>
              <a:rPr lang="es-CL" dirty="0"/>
              <a:t>[i];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str</a:t>
            </a:r>
            <a:r>
              <a:rPr lang="es-CL" dirty="0"/>
              <a:t>[i] = </a:t>
            </a:r>
            <a:r>
              <a:rPr lang="es-CL" dirty="0" err="1"/>
              <a:t>str</a:t>
            </a:r>
            <a:r>
              <a:rPr lang="es-CL" dirty="0"/>
              <a:t>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str</a:t>
            </a:r>
            <a:r>
              <a:rPr lang="es-CL" dirty="0"/>
              <a:t>[j] = </a:t>
            </a:r>
            <a:r>
              <a:rPr lang="es-CL" dirty="0" err="1"/>
              <a:t>aux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8548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051B8-83C5-9F94-C5B6-92D1A514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75202" cy="1325563"/>
          </a:xfrm>
        </p:spPr>
        <p:txBody>
          <a:bodyPr/>
          <a:lstStyle/>
          <a:p>
            <a:r>
              <a:rPr lang="es-CL" dirty="0"/>
              <a:t>P4 </a:t>
            </a:r>
            <a:r>
              <a:rPr lang="es-CL" dirty="0" err="1"/>
              <a:t>reverse_string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FFCEF-2427-3130-CB00-7A94F493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Cree la función “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una nueva cadena de </a:t>
            </a:r>
            <a:r>
              <a:rPr lang="es-CL" dirty="0" err="1"/>
              <a:t>char</a:t>
            </a:r>
            <a:r>
              <a:rPr lang="es-CL" dirty="0"/>
              <a:t> usando una variable dinámica y la asigne a una variable en </a:t>
            </a:r>
            <a:r>
              <a:rPr lang="es-CL" dirty="0" err="1"/>
              <a:t>main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44615-E61E-6152-DAB0-1367C0F7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19"/>
            <a:ext cx="10515600" cy="1325563"/>
          </a:xfrm>
        </p:spPr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F0692-633E-8B93-DD6F-AC4640CB32DD}"/>
              </a:ext>
            </a:extLst>
          </p:cNvPr>
          <p:cNvSpPr txBox="1">
            <a:spLocks/>
          </p:cNvSpPr>
          <p:nvPr/>
        </p:nvSpPr>
        <p:spPr>
          <a:xfrm>
            <a:off x="497159" y="1473882"/>
            <a:ext cx="6810170" cy="4932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 =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string_len</a:t>
            </a:r>
            <a:r>
              <a:rPr lang="es-CL" dirty="0"/>
              <a:t>(</a:t>
            </a:r>
            <a:r>
              <a:rPr lang="es-CL" dirty="0" err="1"/>
              <a:t>str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ans</a:t>
            </a:r>
            <a:r>
              <a:rPr lang="es-CL" dirty="0"/>
              <a:t> =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s-CL" dirty="0"/>
              <a:t>(</a:t>
            </a:r>
            <a:r>
              <a:rPr lang="es-CL" dirty="0" err="1">
                <a:solidFill>
                  <a:srgbClr val="7030A0"/>
                </a:solidFill>
              </a:rPr>
              <a:t>sizeof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)*</a:t>
            </a:r>
            <a:r>
              <a:rPr lang="es-CL" dirty="0" err="1"/>
              <a:t>len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j = </a:t>
            </a:r>
            <a:r>
              <a:rPr lang="es-CL" dirty="0" err="1"/>
              <a:t>len</a:t>
            </a:r>
            <a:r>
              <a:rPr lang="es-CL" dirty="0"/>
              <a:t> –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(*</a:t>
            </a:r>
            <a:r>
              <a:rPr lang="es-CL" dirty="0" err="1"/>
              <a:t>str</a:t>
            </a:r>
            <a:r>
              <a:rPr lang="es-CL" dirty="0"/>
              <a:t> !=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ans</a:t>
            </a:r>
            <a:r>
              <a:rPr lang="es-CL" dirty="0"/>
              <a:t>[j] = *</a:t>
            </a:r>
            <a:r>
              <a:rPr lang="es-CL" dirty="0" err="1"/>
              <a:t>str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 err="1"/>
              <a:t>ans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364157"/>
      </p:ext>
    </p:extLst>
  </p:cSld>
  <p:clrMapOvr>
    <a:masterClrMapping/>
  </p:clrMapOvr>
</p:sld>
</file>

<file path=ppt/theme/theme1.xml><?xml version="1.0" encoding="utf-8"?>
<a:theme xmlns:a="http://schemas.openxmlformats.org/drawingml/2006/main" name="Ayudantia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udantiaTheme" id="{04948351-8B15-455D-9B2B-F14287853D89}" vid="{D2A4EC77-0351-4A61-A8AC-3B95F22077E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AyudantiaTheme</Template>
  <TotalTime>247</TotalTime>
  <Words>774</Words>
  <Application>Microsoft Office PowerPoint</Application>
  <PresentationFormat>Panorámica</PresentationFormat>
  <Paragraphs>137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AyudantiaTheme</vt:lpstr>
      <vt:lpstr>Programación de software de sistemas </vt:lpstr>
      <vt:lpstr>P1 string_len</vt:lpstr>
      <vt:lpstr>Solución</vt:lpstr>
      <vt:lpstr>P2 copy_string</vt:lpstr>
      <vt:lpstr>Solución</vt:lpstr>
      <vt:lpstr>P3 reverse_string</vt:lpstr>
      <vt:lpstr>Solución</vt:lpstr>
      <vt:lpstr>P4 reverse_string</vt:lpstr>
      <vt:lpstr>Solución</vt:lpstr>
      <vt:lpstr>P5 Palíndromo</vt:lpstr>
      <vt:lpstr>Solución</vt:lpstr>
      <vt:lpstr>Consultas!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software de sistemas </dc:title>
  <dc:creator>NICOLAS MARCELO ARAYA PONCE</dc:creator>
  <cp:lastModifiedBy>NICOLAS MARCELO ARAYA PONCE</cp:lastModifiedBy>
  <cp:revision>5</cp:revision>
  <dcterms:created xsi:type="dcterms:W3CDTF">2023-09-25T01:29:19Z</dcterms:created>
  <dcterms:modified xsi:type="dcterms:W3CDTF">2023-09-26T03:50:29Z</dcterms:modified>
</cp:coreProperties>
</file>