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7" r:id="rId7"/>
    <p:sldId id="272" r:id="rId8"/>
    <p:sldId id="271" r:id="rId9"/>
    <p:sldId id="273" r:id="rId10"/>
    <p:sldId id="261" r:id="rId11"/>
    <p:sldId id="262" r:id="rId12"/>
    <p:sldId id="263" r:id="rId13"/>
    <p:sldId id="264" r:id="rId14"/>
    <p:sldId id="265" r:id="rId15"/>
    <p:sldId id="266" r:id="rId16"/>
    <p:sldId id="274" r:id="rId17"/>
    <p:sldId id="275" r:id="rId18"/>
    <p:sldId id="276" r:id="rId19"/>
    <p:sldId id="278" r:id="rId20"/>
    <p:sldId id="268" r:id="rId21"/>
    <p:sldId id="269" r:id="rId22"/>
    <p:sldId id="270" r:id="rId23"/>
    <p:sldId id="277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737" autoAdjust="0"/>
  </p:normalViewPr>
  <p:slideViewPr>
    <p:cSldViewPr snapToGrid="0">
      <p:cViewPr varScale="1">
        <p:scale>
          <a:sx n="78" d="100"/>
          <a:sy n="78" d="100"/>
        </p:scale>
        <p:origin x="103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29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6597-600F-46BA-97BD-BCBCDC34B96F}" type="datetimeFigureOut">
              <a:rPr lang="es-CL" smtClean="0"/>
              <a:t>16-10-2023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903D8-DD07-4CE4-9F0F-028EBB4A29D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371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0688C-5A40-AB20-4BDF-4FC9940BD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5D177-D0F1-F5AA-C6D2-82E844480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E95C8-6727-B4EE-E5EE-BB4C6759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0C13-A086-4758-8437-306D91E1FE0D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8C79B-7936-C728-54B6-74036DF2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52AEB-B275-63CA-EA14-9F9CA2B9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5062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AFF1-7902-9B70-7954-33C540EA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C9874F-3157-F57B-9A66-31C1FD0A0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8B715D-02A0-2309-846F-DFBF4920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C562-0FFB-418C-86A4-9ED75E91FD09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87CF30-4FFA-E562-78E1-E594B4FA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F5EE4-094D-5E0A-5BCE-F9B3CBA2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913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6385D5-1724-0806-8E3C-FFFB7F0C7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E315EE-95AE-F243-5826-43ECE06D2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D4BC0C-6FF1-67A1-264B-608AC9D7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6425-F8AE-426C-B766-2BFEF845FFA0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1C47F0-1E8A-6890-1F61-6443AEC5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767F05-4284-2FEE-793D-17132BEF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95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2317F-BE48-FEAC-DEB9-0FE6FDC1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3BFD6-D687-2C03-5A6C-E118DD2E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F54580-71BC-B990-BE3F-7BD41190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CF801-ABEA-26D2-9CDE-5654C5A9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29CE2A-2EBD-6C43-6982-BD2E501B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CFD7B8F-950D-4FD9-99B7-0E8941D2F24E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577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898E8-7B58-9CEF-D803-66183AC0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62376E-9E98-F932-C081-7F3BD8970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D712A-A7BB-84B3-D99A-BD3255AD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3A5F-F641-4FDA-89B8-CA3B5FC1EF6D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AA679-08F4-BB1A-62A8-70D3679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E014AB-537D-20CE-AF47-0FEDBA2E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930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7BA07-8792-DFC6-4AE8-F400A24E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E05B55-1C12-6BD8-ACAB-44CF8748D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7F3955-F195-D916-748F-9884CF05D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A282CE-A2B2-D147-FABA-CF9E59F6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126-2FC2-4922-8BFF-ED7649A4E374}" type="datetime1">
              <a:rPr lang="es-CL" smtClean="0"/>
              <a:t>16-10-2023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CC86D0-6802-496A-683D-A18BD7D3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2C2D88-9987-1C60-5610-1C94D87A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425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AC496-4975-514B-E1B2-7908D749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654DA1-1695-94CA-093D-AA54D8B03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D841AF-765F-F223-C397-90499C5AD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13C06A-4ECB-F056-4D93-C4F9BC244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2EF06E-940B-BCE5-AA5A-534305DD4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2F33C4-9B8F-BF3A-997D-E4629D7F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0000-C7FA-41C4-9128-E754F7023ACB}" type="datetime1">
              <a:rPr lang="es-CL" smtClean="0"/>
              <a:t>16-10-2023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90B816-B797-A4B2-44CD-1EE8B238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238169-C18D-E4E7-2E8C-80FE381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680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D7942-F5BD-C5EB-47AE-581A14C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499FDB-1B2C-A213-5005-ABBD1842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9A5E-F38D-4722-8787-3BED9DB4AAE1}" type="datetime1">
              <a:rPr lang="es-CL" smtClean="0"/>
              <a:t>16-10-2023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030E13-304A-0B0A-C464-641570BE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FB6562-396E-ACB6-A3F1-4BDB37FD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139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B6D8FA-A56F-2B5D-732C-A7EC9DBE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025A-C3FE-4F3E-804E-5920300EC141}" type="datetime1">
              <a:rPr lang="es-CL" smtClean="0"/>
              <a:t>16-10-2023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6C6DB8-62DA-7143-BD2A-A6540DF5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524C5C-46F0-C986-3A1E-56C0E60F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290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84B5E-1B48-C410-CF70-3BDE92E6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5AFF1-3183-28CB-540F-C1C6E0F5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5B043B-1055-33B7-CD1D-3AF65873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6E3D9A-326A-7088-F1B2-D5D7904A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9F86-96F6-4CC0-84A7-6E82FA350095}" type="datetime1">
              <a:rPr lang="es-CL" smtClean="0"/>
              <a:t>16-10-2023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D5E0C8-6C27-0958-FB31-021C703B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3AAB9E-3178-FBC9-CFE7-BF8EDAAF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337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EF3AA-C4B0-75FE-8D01-99F432B5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BFB2A7-73BB-56C5-BF8C-C60591E2E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EB309B-B8FB-C7A4-6BE2-E213CE26B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D7C146-023A-A009-6549-AD6AE70C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FAFC-CDEA-4660-B7D1-AE9693BE8B94}" type="datetime1">
              <a:rPr lang="es-CL" smtClean="0"/>
              <a:t>16-10-2023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48237B-B062-42B7-8247-E516815E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6A4FA6-2270-099D-94CF-CE8E2CC9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4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6000" contrast="7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A51FA6-19AE-0065-DB8B-15FD81FB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576DD6-9C33-0EDC-DAAB-1D5A5E58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6A833B-7104-1537-62DA-0FB463DE2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2052" y="6311900"/>
            <a:ext cx="2743200" cy="180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C9F80010-5053-4AC1-9195-1AF718A6C45A}" type="datetime1">
              <a:rPr lang="es-CL" smtClean="0"/>
              <a:pPr/>
              <a:t>16-10-2023</a:t>
            </a:fld>
            <a:endParaRPr lang="es-C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0EE48C-7546-81E0-8193-0A5A60618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8579B7-3118-EA16-D6DD-5D4E560EE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1458" y="9884"/>
            <a:ext cx="1140542" cy="317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6CFD7B8F-950D-4FD9-99B7-0E8941D2F24E}" type="slidenum">
              <a:rPr lang="es-CL" smtClean="0"/>
              <a:pPr/>
              <a:t>‹Nº›</a:t>
            </a:fld>
            <a:endParaRPr lang="es-CL" dirty="0"/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1708E23F-301D-BBD0-D1DF-55D9A2B913C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03" y="5279923"/>
            <a:ext cx="2007229" cy="10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6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03319-0256-5192-B94A-8381445D3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179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L" dirty="0"/>
              <a:t>Programación de software de sistemas</a:t>
            </a:r>
            <a:br>
              <a:rPr lang="es-CL" dirty="0"/>
            </a:br>
            <a:br>
              <a:rPr lang="es-CL" dirty="0"/>
            </a:br>
            <a:r>
              <a:rPr lang="es-C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Ayudantía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E9F184-0834-A013-B69F-05F50D9C5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5700" y="4319877"/>
            <a:ext cx="4565073" cy="1001134"/>
          </a:xfrm>
        </p:spPr>
        <p:txBody>
          <a:bodyPr/>
          <a:lstStyle/>
          <a:p>
            <a:pPr algn="l"/>
            <a:r>
              <a:rPr lang="es-C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Profesor: Rodrigo Verschae</a:t>
            </a:r>
          </a:p>
          <a:p>
            <a:pPr algn="l"/>
            <a:r>
              <a:rPr lang="es-C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Ayudante: Nicolás Araya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988A06-5F1C-7452-9A15-94874823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40BA-5A8E-4315-B231-17B94B6B1630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AB6A5A-6B32-9C7B-D53A-361EFEF7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:cd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72843-6B5D-8E07-A269-F91D0E3C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704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0AB0B-7F98-CAAE-B669-6C77E334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Funciones </a:t>
            </a:r>
            <a:r>
              <a:rPr lang="es-CL" dirty="0" err="1"/>
              <a:t>Variádicas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4841CA-44E5-2A73-5F04-46265649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0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Cree una función </a:t>
            </a:r>
            <a:r>
              <a:rPr lang="es-CL" dirty="0" err="1">
                <a:solidFill>
                  <a:schemeClr val="accent1"/>
                </a:solidFill>
              </a:rPr>
              <a:t>double</a:t>
            </a:r>
            <a:r>
              <a:rPr lang="es-CL" dirty="0">
                <a:solidFill>
                  <a:schemeClr val="accent1"/>
                </a:solidFill>
              </a:rPr>
              <a:t> </a:t>
            </a:r>
            <a:r>
              <a:rPr lang="es-CL" dirty="0" err="1"/>
              <a:t>average</a:t>
            </a:r>
            <a:r>
              <a:rPr lang="es-CL" dirty="0"/>
              <a:t>(</a:t>
            </a:r>
            <a:r>
              <a:rPr lang="es-CL" dirty="0">
                <a:solidFill>
                  <a:schemeClr val="accent1"/>
                </a:solidFill>
              </a:rPr>
              <a:t>int </a:t>
            </a:r>
            <a:r>
              <a:rPr lang="es-CL" dirty="0" err="1"/>
              <a:t>count</a:t>
            </a:r>
            <a:r>
              <a:rPr lang="es-CL" dirty="0"/>
              <a:t>, …) que retorne el promedio de todas las entradas.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2179E-BE8A-4136-37E3-C6FFCFF3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E94AE2-9767-1707-1201-7E3B9437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73EE1A-F306-C63C-030F-E2AEDCB4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9242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7FB91-8554-D60B-80E4-C32408B5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Soluci</a:t>
            </a:r>
            <a:r>
              <a:rPr lang="en-US" dirty="0" err="1"/>
              <a:t>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5A7AA-AB38-98B0-21BA-E7017A37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167" y="638175"/>
            <a:ext cx="8465575" cy="5581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s-ES" sz="20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effectLst/>
                <a:latin typeface="Consolas" panose="020B0609020204030204" pitchFamily="49" charset="0"/>
              </a:rPr>
              <a:t>average</a:t>
            </a:r>
            <a:r>
              <a:rPr lang="es-E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s-ES" sz="20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s-ES" sz="2000" b="0" dirty="0" err="1">
                <a:effectLst/>
                <a:latin typeface="Consolas" panose="020B0609020204030204" pitchFamily="49" charset="0"/>
              </a:rPr>
              <a:t>count</a:t>
            </a:r>
            <a:r>
              <a:rPr lang="es-ES" sz="2000" b="0" dirty="0">
                <a:effectLst/>
                <a:latin typeface="Consolas" panose="020B0609020204030204" pitchFamily="49" charset="0"/>
              </a:rPr>
              <a:t>, ...)</a:t>
            </a:r>
          </a:p>
          <a:p>
            <a:pPr marL="0" indent="0">
              <a:buNone/>
            </a:pPr>
            <a:r>
              <a:rPr lang="es-ES" sz="20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E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s-ES" sz="20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va_list</a:t>
            </a:r>
            <a:r>
              <a:rPr lang="es-ES" sz="20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effectLst/>
                <a:latin typeface="Consolas" panose="020B0609020204030204" pitchFamily="49" charset="0"/>
              </a:rPr>
              <a:t>ap</a:t>
            </a:r>
            <a:r>
              <a:rPr lang="es-ES" sz="20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s-ES" sz="20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2000" b="0" dirty="0">
                <a:effectLst/>
                <a:latin typeface="Consolas" panose="020B0609020204030204" pitchFamily="49" charset="0"/>
              </a:rPr>
              <a:t> j;</a:t>
            </a:r>
          </a:p>
          <a:p>
            <a:pPr marL="0" indent="0">
              <a:buNone/>
            </a:pPr>
            <a:r>
              <a:rPr lang="es-E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s-ES" sz="20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s-ES" sz="20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>
                <a:effectLst/>
                <a:latin typeface="Consolas" panose="020B0609020204030204" pitchFamily="49" charset="0"/>
              </a:rPr>
              <a:t>sum = 0;</a:t>
            </a:r>
          </a:p>
          <a:p>
            <a:pPr marL="0" indent="0">
              <a:buNone/>
            </a:pPr>
            <a:br>
              <a:rPr lang="es-ES" sz="2000" b="0" dirty="0">
                <a:effectLst/>
                <a:latin typeface="Consolas" panose="020B0609020204030204" pitchFamily="49" charset="0"/>
              </a:rPr>
            </a:br>
            <a:r>
              <a:rPr lang="es-E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s-ES" sz="2000" b="0" i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va_start</a:t>
            </a:r>
            <a:r>
              <a:rPr lang="es-ES" sz="2000" b="0" i="1" dirty="0">
                <a:effectLst/>
                <a:latin typeface="Consolas" panose="020B0609020204030204" pitchFamily="49" charset="0"/>
              </a:rPr>
              <a:t>(</a:t>
            </a:r>
            <a:r>
              <a:rPr lang="es-ES" sz="2000" b="0" i="1" dirty="0" err="1">
                <a:effectLst/>
                <a:latin typeface="Consolas" panose="020B0609020204030204" pitchFamily="49" charset="0"/>
              </a:rPr>
              <a:t>ap</a:t>
            </a:r>
            <a:r>
              <a:rPr lang="es-ES" sz="2000" b="0" i="1" dirty="0">
                <a:effectLst/>
                <a:latin typeface="Consolas" panose="020B0609020204030204" pitchFamily="49" charset="0"/>
              </a:rPr>
              <a:t>, </a:t>
            </a:r>
            <a:r>
              <a:rPr lang="es-ES" sz="2000" b="0" i="1" dirty="0" err="1">
                <a:effectLst/>
                <a:latin typeface="Consolas" panose="020B0609020204030204" pitchFamily="49" charset="0"/>
              </a:rPr>
              <a:t>count</a:t>
            </a:r>
            <a:r>
              <a:rPr lang="es-ES" sz="2000" b="0" i="1" dirty="0">
                <a:effectLst/>
                <a:latin typeface="Consolas" panose="020B0609020204030204" pitchFamily="49" charset="0"/>
              </a:rPr>
              <a:t>)</a:t>
            </a:r>
            <a:r>
              <a:rPr lang="es-ES" sz="2000" b="0" dirty="0">
                <a:effectLst/>
                <a:latin typeface="Consolas" panose="020B0609020204030204" pitchFamily="49" charset="0"/>
              </a:rPr>
              <a:t>;</a:t>
            </a:r>
            <a:r>
              <a:rPr lang="es-ES" sz="2000" b="0" i="1" dirty="0"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s-ES" sz="2000" dirty="0"/>
              <a:t>    </a:t>
            </a:r>
            <a:r>
              <a:rPr lang="es-ES" sz="2000" b="0" dirty="0" err="1">
                <a:effectLst/>
                <a:latin typeface="Consolas" panose="020B0609020204030204" pitchFamily="49" charset="0"/>
              </a:rPr>
              <a:t>for</a:t>
            </a:r>
            <a:r>
              <a:rPr lang="es-ES" sz="2000" b="0" dirty="0">
                <a:effectLst/>
                <a:latin typeface="Consolas" panose="020B0609020204030204" pitchFamily="49" charset="0"/>
              </a:rPr>
              <a:t> (j = 0; j &lt; </a:t>
            </a:r>
            <a:r>
              <a:rPr lang="es-ES" sz="2000" b="0" dirty="0" err="1">
                <a:effectLst/>
                <a:latin typeface="Consolas" panose="020B0609020204030204" pitchFamily="49" charset="0"/>
              </a:rPr>
              <a:t>count</a:t>
            </a:r>
            <a:r>
              <a:rPr lang="es-ES" sz="2000" b="0" dirty="0">
                <a:effectLst/>
                <a:latin typeface="Consolas" panose="020B0609020204030204" pitchFamily="49" charset="0"/>
              </a:rPr>
              <a:t>; </a:t>
            </a:r>
            <a:r>
              <a:rPr lang="es-ES" sz="2000" b="0" dirty="0" err="1">
                <a:effectLst/>
                <a:latin typeface="Consolas" panose="020B0609020204030204" pitchFamily="49" charset="0"/>
              </a:rPr>
              <a:t>j++</a:t>
            </a:r>
            <a:r>
              <a:rPr lang="es-ES" sz="2000" b="0" dirty="0"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s-ES" sz="2000" b="0" dirty="0">
                <a:effectLst/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s-ES" sz="2000" b="0" dirty="0">
                <a:effectLst/>
                <a:latin typeface="Consolas" panose="020B0609020204030204" pitchFamily="49" charset="0"/>
              </a:rPr>
              <a:t>        sum += </a:t>
            </a:r>
            <a:r>
              <a:rPr lang="es-ES" sz="2000" b="0" i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va_arg</a:t>
            </a:r>
            <a:r>
              <a:rPr lang="es-ES" sz="2000" b="0" i="1" dirty="0">
                <a:effectLst/>
                <a:latin typeface="Consolas" panose="020B0609020204030204" pitchFamily="49" charset="0"/>
              </a:rPr>
              <a:t>(</a:t>
            </a:r>
            <a:r>
              <a:rPr lang="es-ES" sz="2000" b="0" i="1" dirty="0" err="1">
                <a:effectLst/>
                <a:latin typeface="Consolas" panose="020B0609020204030204" pitchFamily="49" charset="0"/>
              </a:rPr>
              <a:t>ap</a:t>
            </a:r>
            <a:r>
              <a:rPr lang="es-ES" sz="2000" b="0" i="1" dirty="0">
                <a:effectLst/>
                <a:latin typeface="Consolas" panose="020B0609020204030204" pitchFamily="49" charset="0"/>
              </a:rPr>
              <a:t>, </a:t>
            </a:r>
            <a:r>
              <a:rPr lang="es-ES" sz="2000" b="0" i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2000" b="0" i="1" dirty="0">
                <a:effectLst/>
                <a:latin typeface="Consolas" panose="020B0609020204030204" pitchFamily="49" charset="0"/>
              </a:rPr>
              <a:t>)</a:t>
            </a:r>
            <a:r>
              <a:rPr lang="es-ES" sz="2000" b="0" dirty="0">
                <a:effectLst/>
                <a:latin typeface="Consolas" panose="020B0609020204030204" pitchFamily="49" charset="0"/>
              </a:rPr>
              <a:t>;</a:t>
            </a:r>
            <a:r>
              <a:rPr lang="es-ES" sz="2000" b="0" i="1" dirty="0"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s-ES" sz="2000" dirty="0"/>
              <a:t>    </a:t>
            </a:r>
            <a:r>
              <a:rPr lang="es-ES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s-ES" sz="2000" b="0" i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va_end</a:t>
            </a:r>
            <a:r>
              <a:rPr lang="es-ES" sz="2000" b="0" i="1" dirty="0">
                <a:effectLst/>
                <a:latin typeface="Consolas" panose="020B0609020204030204" pitchFamily="49" charset="0"/>
              </a:rPr>
              <a:t>(</a:t>
            </a:r>
            <a:r>
              <a:rPr lang="es-ES" sz="2000" b="0" i="1" dirty="0" err="1">
                <a:effectLst/>
                <a:latin typeface="Consolas" panose="020B0609020204030204" pitchFamily="49" charset="0"/>
              </a:rPr>
              <a:t>ap</a:t>
            </a:r>
            <a:r>
              <a:rPr lang="es-ES" sz="2000" b="0" i="1" dirty="0">
                <a:effectLst/>
                <a:latin typeface="Consolas" panose="020B0609020204030204" pitchFamily="49" charset="0"/>
              </a:rPr>
              <a:t>)</a:t>
            </a:r>
            <a:r>
              <a:rPr lang="es-ES" sz="20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s-ES" sz="2000" b="0" dirty="0">
                <a:effectLst/>
                <a:latin typeface="Consolas" panose="020B0609020204030204" pitchFamily="49" charset="0"/>
              </a:rPr>
            </a:br>
            <a:r>
              <a:rPr lang="es-ES" sz="20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0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2000" b="0" dirty="0">
                <a:effectLst/>
                <a:latin typeface="Consolas" panose="020B0609020204030204" pitchFamily="49" charset="0"/>
              </a:rPr>
              <a:t> sum / </a:t>
            </a:r>
            <a:r>
              <a:rPr lang="es-ES" sz="2000" b="0" dirty="0" err="1">
                <a:effectLst/>
                <a:latin typeface="Consolas" panose="020B0609020204030204" pitchFamily="49" charset="0"/>
              </a:rPr>
              <a:t>count</a:t>
            </a:r>
            <a:r>
              <a:rPr lang="es-ES" sz="20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2000" b="0" dirty="0">
                <a:effectLst/>
                <a:latin typeface="Consolas" panose="020B0609020204030204" pitchFamily="49" charset="0"/>
              </a:rPr>
              <a:t>}</a:t>
            </a:r>
            <a:endParaRPr lang="es-ES" sz="7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628A41-CECE-B90A-5CC9-CDB22559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8C3FCF-6F9D-965F-8959-D3FAB889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740002-01AE-531A-A6FA-C88EB2E8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5427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131B2-7883-2E67-9463-9D379A58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Funciones </a:t>
            </a:r>
            <a:r>
              <a:rPr lang="es-CL" dirty="0" err="1"/>
              <a:t>Variádicas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97F88-F531-6F38-2FF7-E7A2F3AD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75142" cy="4351338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Cree una función llamada 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>
                <a:solidFill>
                  <a:schemeClr val="accent1"/>
                </a:solidFill>
              </a:rPr>
              <a:t> </a:t>
            </a:r>
            <a:r>
              <a:rPr lang="es-CL" dirty="0"/>
              <a:t>*</a:t>
            </a:r>
            <a:r>
              <a:rPr lang="es-CL" dirty="0" err="1"/>
              <a:t>concatenarVariadica</a:t>
            </a:r>
            <a:r>
              <a:rPr lang="es-CL" dirty="0"/>
              <a:t>(</a:t>
            </a:r>
            <a:r>
              <a:rPr lang="es-CL" dirty="0" err="1">
                <a:solidFill>
                  <a:schemeClr val="accent1"/>
                </a:solidFill>
              </a:rPr>
              <a:t>const</a:t>
            </a:r>
            <a:r>
              <a:rPr lang="es-CL" dirty="0">
                <a:solidFill>
                  <a:schemeClr val="accent1"/>
                </a:solidFill>
              </a:rPr>
              <a:t> 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>
                <a:solidFill>
                  <a:schemeClr val="accent1"/>
                </a:solidFill>
              </a:rPr>
              <a:t> </a:t>
            </a:r>
            <a:r>
              <a:rPr lang="es-CL" dirty="0"/>
              <a:t>*</a:t>
            </a:r>
            <a:r>
              <a:rPr lang="es-CL" dirty="0" err="1"/>
              <a:t>separator</a:t>
            </a:r>
            <a:r>
              <a:rPr lang="es-CL" dirty="0"/>
              <a:t>, …) que concatene los </a:t>
            </a:r>
            <a:r>
              <a:rPr lang="es-CL" dirty="0" err="1"/>
              <a:t>Strings</a:t>
            </a:r>
            <a:r>
              <a:rPr lang="es-CL" dirty="0"/>
              <a:t> que reciba con el separador especificado.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24F3F-3FCD-9003-A07C-17FAB365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273250-F4EB-3D97-C7AA-E386F311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38261-7362-F12A-3BB9-F177F0A0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1126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C42FE-1B4F-399A-6123-F7EA91B9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2" y="88490"/>
            <a:ext cx="5343832" cy="727587"/>
          </a:xfrm>
        </p:spPr>
        <p:txBody>
          <a:bodyPr/>
          <a:lstStyle/>
          <a:p>
            <a:r>
              <a:rPr lang="es-CL" dirty="0"/>
              <a:t>Solución parte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3FA8CE-B5A0-73BE-0721-7E4B09502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42" y="1077503"/>
            <a:ext cx="8980122" cy="50715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sz="2000" dirty="0" err="1">
                <a:solidFill>
                  <a:schemeClr val="accent1"/>
                </a:solidFill>
              </a:rPr>
              <a:t>char</a:t>
            </a:r>
            <a:r>
              <a:rPr lang="es-CL" sz="2000" dirty="0">
                <a:solidFill>
                  <a:schemeClr val="accent1"/>
                </a:solidFill>
              </a:rPr>
              <a:t> </a:t>
            </a:r>
            <a:r>
              <a:rPr lang="es-CL" sz="2000" dirty="0"/>
              <a:t>*</a:t>
            </a:r>
            <a:r>
              <a:rPr lang="es-CL" sz="2000" dirty="0" err="1"/>
              <a:t>concatenarVariadica</a:t>
            </a:r>
            <a:r>
              <a:rPr lang="es-CL" sz="2000" dirty="0"/>
              <a:t>(</a:t>
            </a:r>
            <a:r>
              <a:rPr lang="es-CL" sz="2000" dirty="0" err="1"/>
              <a:t>c</a:t>
            </a:r>
            <a:r>
              <a:rPr lang="es-CL" sz="2000" dirty="0" err="1">
                <a:solidFill>
                  <a:schemeClr val="accent1"/>
                </a:solidFill>
              </a:rPr>
              <a:t>onst</a:t>
            </a:r>
            <a:r>
              <a:rPr lang="es-CL" sz="2000" dirty="0">
                <a:solidFill>
                  <a:schemeClr val="accent1"/>
                </a:solidFill>
              </a:rPr>
              <a:t> </a:t>
            </a:r>
            <a:r>
              <a:rPr lang="es-CL" sz="2000" dirty="0" err="1">
                <a:solidFill>
                  <a:schemeClr val="accent1"/>
                </a:solidFill>
              </a:rPr>
              <a:t>char</a:t>
            </a:r>
            <a:r>
              <a:rPr lang="es-CL" sz="2000" dirty="0">
                <a:solidFill>
                  <a:schemeClr val="accent1"/>
                </a:solidFill>
              </a:rPr>
              <a:t> </a:t>
            </a:r>
            <a:r>
              <a:rPr lang="es-CL" sz="2000" dirty="0"/>
              <a:t>*</a:t>
            </a:r>
            <a:r>
              <a:rPr lang="es-CL" sz="2000" dirty="0" err="1"/>
              <a:t>separator</a:t>
            </a:r>
            <a:r>
              <a:rPr lang="es-CL" sz="2000" dirty="0"/>
              <a:t>, ...) {</a:t>
            </a:r>
          </a:p>
          <a:p>
            <a:pPr marL="0" indent="0">
              <a:buNone/>
            </a:pPr>
            <a:r>
              <a:rPr lang="es-CL" sz="2000" dirty="0"/>
              <a:t>       </a:t>
            </a:r>
            <a:r>
              <a:rPr lang="es-CL" sz="2000" dirty="0" err="1">
                <a:solidFill>
                  <a:schemeClr val="accent1"/>
                </a:solidFill>
              </a:rPr>
              <a:t>va_list</a:t>
            </a:r>
            <a:r>
              <a:rPr lang="es-CL" sz="2000" dirty="0">
                <a:solidFill>
                  <a:schemeClr val="accent1"/>
                </a:solidFill>
              </a:rPr>
              <a:t> </a:t>
            </a:r>
            <a:r>
              <a:rPr lang="es-CL" sz="2000" dirty="0" err="1"/>
              <a:t>args</a:t>
            </a:r>
            <a:r>
              <a:rPr lang="es-CL" sz="2000" dirty="0"/>
              <a:t>;</a:t>
            </a:r>
          </a:p>
          <a:p>
            <a:pPr marL="0" indent="0">
              <a:buNone/>
            </a:pPr>
            <a:r>
              <a:rPr lang="es-CL" sz="2000" dirty="0"/>
              <a:t>       </a:t>
            </a:r>
            <a:r>
              <a:rPr lang="es-CL" sz="2000" dirty="0" err="1">
                <a:solidFill>
                  <a:schemeClr val="accent2">
                    <a:lumMod val="50000"/>
                  </a:schemeClr>
                </a:solidFill>
              </a:rPr>
              <a:t>va_start</a:t>
            </a:r>
            <a:r>
              <a:rPr lang="es-CL" sz="2000" dirty="0"/>
              <a:t>(</a:t>
            </a:r>
            <a:r>
              <a:rPr lang="es-CL" sz="2000" dirty="0" err="1"/>
              <a:t>args</a:t>
            </a:r>
            <a:r>
              <a:rPr lang="es-CL" sz="2000" dirty="0"/>
              <a:t>, </a:t>
            </a:r>
            <a:r>
              <a:rPr lang="es-CL" sz="2000" dirty="0" err="1"/>
              <a:t>separator</a:t>
            </a:r>
            <a:r>
              <a:rPr lang="es-CL" sz="2000" dirty="0"/>
              <a:t>);</a:t>
            </a:r>
          </a:p>
          <a:p>
            <a:pPr marL="0" indent="0">
              <a:buNone/>
            </a:pPr>
            <a:r>
              <a:rPr lang="es-CL" sz="2000" dirty="0"/>
              <a:t>   </a:t>
            </a:r>
          </a:p>
          <a:p>
            <a:pPr marL="0" indent="0">
              <a:buNone/>
            </a:pPr>
            <a:r>
              <a:rPr lang="es-CL" sz="2000" dirty="0"/>
              <a:t>      </a:t>
            </a:r>
            <a:r>
              <a:rPr lang="es-CL" sz="2000" dirty="0">
                <a:solidFill>
                  <a:schemeClr val="accent1"/>
                </a:solidFill>
              </a:rPr>
              <a:t> int </a:t>
            </a:r>
            <a:r>
              <a:rPr lang="es-CL" sz="2000" dirty="0" err="1"/>
              <a:t>size</a:t>
            </a:r>
            <a:r>
              <a:rPr lang="es-CL" sz="2000" dirty="0"/>
              <a:t> = 0;</a:t>
            </a:r>
          </a:p>
          <a:p>
            <a:pPr marL="0" indent="0">
              <a:buNone/>
            </a:pPr>
            <a:r>
              <a:rPr lang="es-CL" sz="2000" dirty="0"/>
              <a:t>       </a:t>
            </a:r>
            <a:r>
              <a:rPr lang="es-CL" sz="2000" dirty="0" err="1">
                <a:solidFill>
                  <a:schemeClr val="accent1"/>
                </a:solidFill>
              </a:rPr>
              <a:t>const</a:t>
            </a:r>
            <a:r>
              <a:rPr lang="es-CL" sz="2000" dirty="0">
                <a:solidFill>
                  <a:schemeClr val="accent1"/>
                </a:solidFill>
              </a:rPr>
              <a:t> </a:t>
            </a:r>
            <a:r>
              <a:rPr lang="es-CL" sz="2000" dirty="0" err="1">
                <a:solidFill>
                  <a:schemeClr val="accent1"/>
                </a:solidFill>
              </a:rPr>
              <a:t>char</a:t>
            </a:r>
            <a:r>
              <a:rPr lang="es-CL" sz="2000" dirty="0">
                <a:solidFill>
                  <a:schemeClr val="accent1"/>
                </a:solidFill>
              </a:rPr>
              <a:t> </a:t>
            </a:r>
            <a:r>
              <a:rPr lang="es-CL" sz="2000" dirty="0"/>
              <a:t>*</a:t>
            </a:r>
            <a:r>
              <a:rPr lang="es-CL" sz="2000" dirty="0" err="1"/>
              <a:t>arg</a:t>
            </a:r>
            <a:r>
              <a:rPr lang="es-CL" sz="2000" dirty="0"/>
              <a:t>;</a:t>
            </a:r>
          </a:p>
          <a:p>
            <a:pPr marL="0" indent="0">
              <a:buNone/>
            </a:pPr>
            <a:r>
              <a:rPr lang="es-CL" sz="2000" dirty="0"/>
              <a:t>      </a:t>
            </a:r>
            <a:r>
              <a:rPr lang="es-CL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s-CL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CL" sz="2000" dirty="0"/>
              <a:t>((</a:t>
            </a:r>
            <a:r>
              <a:rPr lang="es-CL" sz="2000" dirty="0" err="1"/>
              <a:t>arg</a:t>
            </a:r>
            <a:r>
              <a:rPr lang="es-CL" sz="2000" dirty="0"/>
              <a:t> = </a:t>
            </a:r>
            <a:r>
              <a:rPr lang="es-CL" sz="2000" dirty="0" err="1">
                <a:solidFill>
                  <a:schemeClr val="accent2">
                    <a:lumMod val="50000"/>
                  </a:schemeClr>
                </a:solidFill>
              </a:rPr>
              <a:t>va_arg</a:t>
            </a:r>
            <a:r>
              <a:rPr lang="es-CL" sz="2000" dirty="0"/>
              <a:t>(</a:t>
            </a:r>
            <a:r>
              <a:rPr lang="es-CL" sz="2000" dirty="0" err="1"/>
              <a:t>args</a:t>
            </a:r>
            <a:r>
              <a:rPr lang="es-CL" sz="2000" dirty="0"/>
              <a:t>, </a:t>
            </a:r>
            <a:r>
              <a:rPr lang="es-CL" sz="2000" dirty="0" err="1">
                <a:solidFill>
                  <a:schemeClr val="accent1"/>
                </a:solidFill>
              </a:rPr>
              <a:t>const</a:t>
            </a:r>
            <a:r>
              <a:rPr lang="es-CL" sz="2000" dirty="0">
                <a:solidFill>
                  <a:schemeClr val="accent1"/>
                </a:solidFill>
              </a:rPr>
              <a:t> </a:t>
            </a:r>
            <a:r>
              <a:rPr lang="es-CL" sz="2000" dirty="0" err="1">
                <a:solidFill>
                  <a:schemeClr val="accent1"/>
                </a:solidFill>
              </a:rPr>
              <a:t>char</a:t>
            </a:r>
            <a:r>
              <a:rPr lang="es-CL" sz="2000" dirty="0">
                <a:solidFill>
                  <a:schemeClr val="accent1"/>
                </a:solidFill>
              </a:rPr>
              <a:t> </a:t>
            </a:r>
            <a:r>
              <a:rPr lang="es-CL" sz="2000" dirty="0"/>
              <a:t>*)) != </a:t>
            </a:r>
            <a:r>
              <a:rPr lang="es-CL" sz="2000" dirty="0">
                <a:solidFill>
                  <a:schemeClr val="accent1"/>
                </a:solidFill>
              </a:rPr>
              <a:t>NULL</a:t>
            </a:r>
            <a:r>
              <a:rPr lang="es-CL" sz="2000" dirty="0"/>
              <a:t>) {</a:t>
            </a:r>
          </a:p>
          <a:p>
            <a:pPr marL="0" indent="0">
              <a:buNone/>
            </a:pPr>
            <a:r>
              <a:rPr lang="es-CL" sz="2000" dirty="0"/>
              <a:t>           </a:t>
            </a:r>
            <a:r>
              <a:rPr lang="es-CL" sz="2000" dirty="0" err="1"/>
              <a:t>size</a:t>
            </a:r>
            <a:r>
              <a:rPr lang="es-CL" sz="2000" dirty="0"/>
              <a:t> += </a:t>
            </a:r>
            <a:r>
              <a:rPr lang="es-CL" sz="2000" dirty="0" err="1"/>
              <a:t>strlen</a:t>
            </a:r>
            <a:r>
              <a:rPr lang="es-CL" sz="2000" dirty="0"/>
              <a:t>(</a:t>
            </a:r>
            <a:r>
              <a:rPr lang="es-CL" sz="2000" dirty="0" err="1"/>
              <a:t>arg</a:t>
            </a:r>
            <a:r>
              <a:rPr lang="es-CL" sz="2000" dirty="0"/>
              <a:t>);</a:t>
            </a:r>
          </a:p>
          <a:p>
            <a:pPr marL="0" indent="0">
              <a:buNone/>
            </a:pPr>
            <a:r>
              <a:rPr lang="es-CL" sz="2000" dirty="0"/>
              <a:t>          </a:t>
            </a:r>
            <a:r>
              <a:rPr lang="es-CL" sz="2000" dirty="0" err="1">
                <a:solidFill>
                  <a:schemeClr val="accent2">
                    <a:lumMod val="50000"/>
                  </a:schemeClr>
                </a:solidFill>
              </a:rPr>
              <a:t>if</a:t>
            </a:r>
            <a:r>
              <a:rPr lang="es-CL" sz="2000" dirty="0"/>
              <a:t> (</a:t>
            </a:r>
            <a:r>
              <a:rPr lang="es-CL" sz="2000" dirty="0" err="1"/>
              <a:t>separator</a:t>
            </a:r>
            <a:r>
              <a:rPr lang="es-CL" sz="2000" dirty="0"/>
              <a:t> != </a:t>
            </a:r>
            <a:r>
              <a:rPr lang="es-CL" sz="2000" dirty="0">
                <a:solidFill>
                  <a:schemeClr val="accent1"/>
                </a:solidFill>
              </a:rPr>
              <a:t>NULL</a:t>
            </a:r>
            <a:r>
              <a:rPr lang="es-CL" sz="2000" dirty="0"/>
              <a:t>) {</a:t>
            </a:r>
          </a:p>
          <a:p>
            <a:pPr marL="0" indent="0">
              <a:buNone/>
            </a:pPr>
            <a:r>
              <a:rPr lang="es-CL" sz="2000" dirty="0"/>
              <a:t>              </a:t>
            </a:r>
            <a:r>
              <a:rPr lang="es-CL" sz="2000" dirty="0" err="1"/>
              <a:t>size</a:t>
            </a:r>
            <a:r>
              <a:rPr lang="es-CL" sz="2000" dirty="0"/>
              <a:t> += </a:t>
            </a:r>
            <a:r>
              <a:rPr lang="es-CL" sz="2000" dirty="0" err="1">
                <a:solidFill>
                  <a:schemeClr val="accent2">
                    <a:lumMod val="50000"/>
                  </a:schemeClr>
                </a:solidFill>
              </a:rPr>
              <a:t>strlen</a:t>
            </a:r>
            <a:r>
              <a:rPr lang="es-CL" sz="2000" dirty="0"/>
              <a:t>(</a:t>
            </a:r>
            <a:r>
              <a:rPr lang="es-CL" sz="2000" dirty="0" err="1"/>
              <a:t>separator</a:t>
            </a:r>
            <a:r>
              <a:rPr lang="es-CL" sz="2000" dirty="0"/>
              <a:t>);</a:t>
            </a:r>
          </a:p>
          <a:p>
            <a:pPr marL="0" indent="0">
              <a:buNone/>
            </a:pPr>
            <a:r>
              <a:rPr lang="es-CL" sz="2000" dirty="0"/>
              <a:t>          }</a:t>
            </a:r>
          </a:p>
          <a:p>
            <a:pPr marL="0" indent="0">
              <a:buNone/>
            </a:pPr>
            <a:r>
              <a:rPr lang="es-CL" sz="2000" dirty="0"/>
              <a:t>      }</a:t>
            </a:r>
          </a:p>
          <a:p>
            <a:pPr marL="0" indent="0">
              <a:buNone/>
            </a:pPr>
            <a:r>
              <a:rPr lang="es-CL" sz="2000" dirty="0"/>
              <a:t>  </a:t>
            </a:r>
          </a:p>
          <a:p>
            <a:pPr marL="0" indent="0">
              <a:buNone/>
            </a:pPr>
            <a:endParaRPr lang="es-CL" sz="20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4B0AD-CBCD-5E4A-903D-DF667793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08E5B6-44CF-08E6-7347-DA782B96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591A79-CDD2-A85A-7F9F-A245BA17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13</a:t>
            </a:fld>
            <a:endParaRPr lang="es-CL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093DD53-50C6-BE5D-35B8-734DFB80F244}"/>
              </a:ext>
            </a:extLst>
          </p:cNvPr>
          <p:cNvSpPr txBox="1">
            <a:spLocks/>
          </p:cNvSpPr>
          <p:nvPr/>
        </p:nvSpPr>
        <p:spPr>
          <a:xfrm>
            <a:off x="8352222" y="271310"/>
            <a:ext cx="3839778" cy="2547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Encabezado: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sz="2000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>
                <a:solidFill>
                  <a:schemeClr val="accent4">
                    <a:lumMod val="75000"/>
                  </a:schemeClr>
                </a:solidFill>
              </a:rPr>
              <a:t>#include </a:t>
            </a:r>
            <a:r>
              <a:rPr lang="es-US" sz="20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s-US" sz="2000" dirty="0" err="1">
                <a:solidFill>
                  <a:schemeClr val="accent5">
                    <a:lumMod val="50000"/>
                  </a:schemeClr>
                </a:solidFill>
              </a:rPr>
              <a:t>stdio.h</a:t>
            </a:r>
            <a:r>
              <a:rPr lang="es-US" sz="20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US" sz="2000" dirty="0">
                <a:solidFill>
                  <a:schemeClr val="accent4">
                    <a:lumMod val="75000"/>
                  </a:schemeClr>
                </a:solidFill>
              </a:rPr>
              <a:t>#include </a:t>
            </a:r>
            <a:r>
              <a:rPr lang="es-US" sz="20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s-US" sz="2000" dirty="0" err="1">
                <a:solidFill>
                  <a:schemeClr val="accent5">
                    <a:lumMod val="50000"/>
                  </a:schemeClr>
                </a:solidFill>
              </a:rPr>
              <a:t>stdarg.h</a:t>
            </a:r>
            <a:r>
              <a:rPr lang="es-US" sz="20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US" sz="2000" dirty="0">
                <a:solidFill>
                  <a:schemeClr val="accent4">
                    <a:lumMod val="75000"/>
                  </a:schemeClr>
                </a:solidFill>
              </a:rPr>
              <a:t>#include </a:t>
            </a:r>
            <a:r>
              <a:rPr lang="es-US" sz="20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s-US" sz="2000" dirty="0" err="1">
                <a:solidFill>
                  <a:schemeClr val="accent5">
                    <a:lumMod val="50000"/>
                  </a:schemeClr>
                </a:solidFill>
              </a:rPr>
              <a:t>string.h</a:t>
            </a:r>
            <a:r>
              <a:rPr lang="es-US" sz="20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US" sz="2000" dirty="0">
                <a:solidFill>
                  <a:schemeClr val="accent4">
                    <a:lumMod val="75000"/>
                  </a:schemeClr>
                </a:solidFill>
              </a:rPr>
              <a:t>#include </a:t>
            </a:r>
            <a:r>
              <a:rPr lang="es-US" sz="20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s-US" sz="2000" dirty="0" err="1">
                <a:solidFill>
                  <a:schemeClr val="accent5">
                    <a:lumMod val="50000"/>
                  </a:schemeClr>
                </a:solidFill>
              </a:rPr>
              <a:t>stdlib.h</a:t>
            </a:r>
            <a:r>
              <a:rPr lang="es-US" sz="20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  <a:endParaRPr lang="es-CL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01218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AC8FA-ECB7-268A-A0F7-AE966D41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 parte 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3A169C-7285-A828-770D-7C201E64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30D73F-AF38-E3B6-51C8-AF027B58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E45A62-0754-4CA1-0B88-0D074597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14</a:t>
            </a:fld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2AACE8A-E8FA-BBF1-71AA-67C9A0AE84C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2435" y="1871663"/>
            <a:ext cx="716472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L" sz="2000" dirty="0"/>
              <a:t>     </a:t>
            </a:r>
            <a:r>
              <a:rPr lang="es-CL" sz="2000" dirty="0">
                <a:solidFill>
                  <a:schemeClr val="accent1"/>
                </a:solidFill>
              </a:rPr>
              <a:t> </a:t>
            </a:r>
            <a:r>
              <a:rPr lang="es-CL" sz="2000" dirty="0" err="1">
                <a:solidFill>
                  <a:schemeClr val="accent1"/>
                </a:solidFill>
              </a:rPr>
              <a:t>char</a:t>
            </a:r>
            <a:r>
              <a:rPr lang="es-CL" sz="2000" dirty="0">
                <a:solidFill>
                  <a:schemeClr val="accent1"/>
                </a:solidFill>
              </a:rPr>
              <a:t> </a:t>
            </a:r>
            <a:r>
              <a:rPr lang="es-CL" sz="2000" dirty="0"/>
              <a:t>*</a:t>
            </a:r>
            <a:r>
              <a:rPr lang="es-CL" sz="2000" dirty="0" err="1"/>
              <a:t>result</a:t>
            </a:r>
            <a:r>
              <a:rPr lang="es-CL" sz="2000" dirty="0"/>
              <a:t> = (</a:t>
            </a:r>
            <a:r>
              <a:rPr lang="es-CL" sz="2000" dirty="0" err="1">
                <a:solidFill>
                  <a:schemeClr val="accent1"/>
                </a:solidFill>
              </a:rPr>
              <a:t>char</a:t>
            </a:r>
            <a:r>
              <a:rPr lang="es-CL" sz="2000" dirty="0">
                <a:solidFill>
                  <a:schemeClr val="accent1"/>
                </a:solidFill>
              </a:rPr>
              <a:t> </a:t>
            </a:r>
            <a:r>
              <a:rPr lang="es-CL" sz="2000" dirty="0"/>
              <a:t>*)</a:t>
            </a:r>
            <a:r>
              <a:rPr lang="es-CL" sz="2000" dirty="0" err="1">
                <a:solidFill>
                  <a:schemeClr val="accent2">
                    <a:lumMod val="50000"/>
                  </a:schemeClr>
                </a:solidFill>
              </a:rPr>
              <a:t>malloc</a:t>
            </a:r>
            <a:r>
              <a:rPr lang="es-CL" sz="2000" dirty="0"/>
              <a:t>(</a:t>
            </a:r>
            <a:r>
              <a:rPr lang="es-CL" sz="2000" dirty="0" err="1"/>
              <a:t>size</a:t>
            </a:r>
            <a:r>
              <a:rPr lang="es-CL" sz="2000" dirty="0"/>
              <a:t> + 1);</a:t>
            </a:r>
          </a:p>
          <a:p>
            <a:pPr marL="0" indent="0">
              <a:buNone/>
            </a:pPr>
            <a:r>
              <a:rPr lang="es-CL" sz="2000" dirty="0"/>
              <a:t>     </a:t>
            </a:r>
            <a:r>
              <a:rPr lang="es-CL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2">
                    <a:lumMod val="50000"/>
                  </a:schemeClr>
                </a:solidFill>
              </a:rPr>
              <a:t>if</a:t>
            </a:r>
            <a:r>
              <a:rPr lang="es-CL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CL" sz="2000" dirty="0"/>
              <a:t>(</a:t>
            </a:r>
            <a:r>
              <a:rPr lang="es-CL" sz="2000" dirty="0" err="1"/>
              <a:t>result</a:t>
            </a:r>
            <a:r>
              <a:rPr lang="es-CL" sz="2000" dirty="0"/>
              <a:t> == </a:t>
            </a:r>
            <a:r>
              <a:rPr lang="es-CL" sz="2000" dirty="0">
                <a:solidFill>
                  <a:schemeClr val="accent1"/>
                </a:solidFill>
              </a:rPr>
              <a:t>NULL</a:t>
            </a:r>
            <a:r>
              <a:rPr lang="es-CL" sz="2000" dirty="0"/>
              <a:t>) {</a:t>
            </a:r>
          </a:p>
          <a:p>
            <a:pPr marL="0" indent="0">
              <a:buNone/>
            </a:pPr>
            <a:r>
              <a:rPr lang="es-CL" sz="2000" dirty="0"/>
              <a:t>          </a:t>
            </a:r>
            <a:r>
              <a:rPr lang="es-CL" sz="2000" dirty="0" err="1"/>
              <a:t>return</a:t>
            </a:r>
            <a:r>
              <a:rPr lang="es-CL" sz="2000" dirty="0"/>
              <a:t> </a:t>
            </a:r>
            <a:r>
              <a:rPr lang="es-CL" sz="2000" dirty="0">
                <a:solidFill>
                  <a:schemeClr val="accent1"/>
                </a:solidFill>
              </a:rPr>
              <a:t>NULL</a:t>
            </a:r>
            <a:r>
              <a:rPr lang="es-CL" sz="2000" dirty="0"/>
              <a:t>; </a:t>
            </a:r>
          </a:p>
          <a:p>
            <a:pPr marL="0" indent="0">
              <a:buNone/>
            </a:pPr>
            <a:r>
              <a:rPr lang="es-CL" sz="2000" dirty="0"/>
              <a:t>      }</a:t>
            </a:r>
          </a:p>
          <a:p>
            <a:pPr marL="0" indent="0">
              <a:buNone/>
            </a:pPr>
            <a:r>
              <a:rPr lang="es-CL" sz="2000" dirty="0"/>
              <a:t>  </a:t>
            </a:r>
          </a:p>
          <a:p>
            <a:pPr marL="0" indent="0">
              <a:buNone/>
            </a:pPr>
            <a:r>
              <a:rPr lang="es-CL" sz="2000" dirty="0"/>
              <a:t>      </a:t>
            </a:r>
            <a:r>
              <a:rPr lang="es-CL" sz="2000" dirty="0" err="1">
                <a:solidFill>
                  <a:schemeClr val="accent2">
                    <a:lumMod val="50000"/>
                  </a:schemeClr>
                </a:solidFill>
              </a:rPr>
              <a:t>va_start</a:t>
            </a:r>
            <a:r>
              <a:rPr lang="es-CL" sz="2000" dirty="0"/>
              <a:t>(</a:t>
            </a:r>
            <a:r>
              <a:rPr lang="es-CL" sz="2000" dirty="0" err="1"/>
              <a:t>args</a:t>
            </a:r>
            <a:r>
              <a:rPr lang="es-CL" sz="2000" dirty="0"/>
              <a:t>, </a:t>
            </a:r>
            <a:r>
              <a:rPr lang="es-CL" sz="2000" dirty="0" err="1"/>
              <a:t>separator</a:t>
            </a:r>
            <a:r>
              <a:rPr lang="es-CL" sz="2000" dirty="0"/>
              <a:t>); </a:t>
            </a:r>
          </a:p>
          <a:p>
            <a:pPr marL="0" indent="0">
              <a:buNone/>
            </a:pPr>
            <a:r>
              <a:rPr lang="es-CL" sz="2000" dirty="0"/>
              <a:t>     </a:t>
            </a:r>
            <a:r>
              <a:rPr lang="es-CL" sz="2000" dirty="0">
                <a:solidFill>
                  <a:schemeClr val="accent1"/>
                </a:solidFill>
              </a:rPr>
              <a:t> </a:t>
            </a:r>
            <a:r>
              <a:rPr lang="es-CL" sz="2000" dirty="0" err="1">
                <a:solidFill>
                  <a:schemeClr val="accent1"/>
                </a:solidFill>
              </a:rPr>
              <a:t>char</a:t>
            </a:r>
            <a:r>
              <a:rPr lang="es-CL" sz="2000" dirty="0">
                <a:solidFill>
                  <a:schemeClr val="accent1"/>
                </a:solidFill>
              </a:rPr>
              <a:t> </a:t>
            </a:r>
            <a:r>
              <a:rPr lang="es-CL" sz="2000" dirty="0"/>
              <a:t>*</a:t>
            </a:r>
            <a:r>
              <a:rPr lang="es-CL" sz="2000" dirty="0" err="1"/>
              <a:t>current</a:t>
            </a:r>
            <a:r>
              <a:rPr lang="es-CL" sz="2000" dirty="0"/>
              <a:t> = </a:t>
            </a:r>
            <a:r>
              <a:rPr lang="es-CL" sz="2000" dirty="0" err="1"/>
              <a:t>result</a:t>
            </a:r>
            <a:r>
              <a:rPr lang="es-CL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42367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86AD4-96BB-6F67-816C-CF32A172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37" y="-297657"/>
            <a:ext cx="10515600" cy="1325563"/>
          </a:xfrm>
        </p:spPr>
        <p:txBody>
          <a:bodyPr/>
          <a:lstStyle/>
          <a:p>
            <a:r>
              <a:rPr lang="es-CL" dirty="0"/>
              <a:t>Solución parte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A917BC-6274-4B8E-B7E1-23E68DD0D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37" y="725246"/>
            <a:ext cx="9392856" cy="55866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L" sz="2800" dirty="0"/>
              <a:t>    </a:t>
            </a:r>
            <a:r>
              <a:rPr lang="es-CL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CL" sz="2800" dirty="0" err="1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s-CL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CL" sz="2800" dirty="0"/>
              <a:t>((</a:t>
            </a:r>
            <a:r>
              <a:rPr lang="es-CL" sz="2800" dirty="0" err="1"/>
              <a:t>arg</a:t>
            </a:r>
            <a:r>
              <a:rPr lang="es-CL" sz="2800" dirty="0"/>
              <a:t> = </a:t>
            </a:r>
            <a:r>
              <a:rPr lang="es-CL" sz="2800" dirty="0" err="1">
                <a:solidFill>
                  <a:schemeClr val="accent2">
                    <a:lumMod val="50000"/>
                  </a:schemeClr>
                </a:solidFill>
              </a:rPr>
              <a:t>va_arg</a:t>
            </a:r>
            <a:r>
              <a:rPr lang="es-CL" sz="2800" dirty="0"/>
              <a:t>(</a:t>
            </a:r>
            <a:r>
              <a:rPr lang="es-CL" sz="2800" dirty="0" err="1"/>
              <a:t>args</a:t>
            </a:r>
            <a:r>
              <a:rPr lang="es-CL" sz="2800" dirty="0"/>
              <a:t>, </a:t>
            </a:r>
            <a:r>
              <a:rPr lang="es-CL" sz="2800" dirty="0" err="1">
                <a:solidFill>
                  <a:schemeClr val="accent1"/>
                </a:solidFill>
              </a:rPr>
              <a:t>const</a:t>
            </a:r>
            <a:r>
              <a:rPr lang="es-CL" sz="2800" dirty="0">
                <a:solidFill>
                  <a:schemeClr val="accent1"/>
                </a:solidFill>
              </a:rPr>
              <a:t> </a:t>
            </a:r>
            <a:r>
              <a:rPr lang="es-CL" sz="2800" dirty="0" err="1">
                <a:solidFill>
                  <a:schemeClr val="accent1"/>
                </a:solidFill>
              </a:rPr>
              <a:t>char</a:t>
            </a:r>
            <a:r>
              <a:rPr lang="es-CL" sz="2800" dirty="0">
                <a:solidFill>
                  <a:schemeClr val="accent1"/>
                </a:solidFill>
              </a:rPr>
              <a:t> </a:t>
            </a:r>
            <a:r>
              <a:rPr lang="es-CL" sz="2800" dirty="0"/>
              <a:t>*)) != </a:t>
            </a:r>
            <a:r>
              <a:rPr lang="es-CL" sz="2800" dirty="0">
                <a:solidFill>
                  <a:schemeClr val="accent1"/>
                </a:solidFill>
              </a:rPr>
              <a:t>NULL</a:t>
            </a:r>
            <a:r>
              <a:rPr lang="es-CL" sz="2800" dirty="0"/>
              <a:t>) {</a:t>
            </a:r>
          </a:p>
          <a:p>
            <a:pPr marL="0" indent="0">
              <a:buNone/>
            </a:pPr>
            <a:r>
              <a:rPr lang="es-CL" sz="2800" dirty="0"/>
              <a:t>          </a:t>
            </a:r>
            <a:r>
              <a:rPr lang="es-CL" sz="2800" dirty="0" err="1">
                <a:solidFill>
                  <a:schemeClr val="accent1"/>
                </a:solidFill>
              </a:rPr>
              <a:t>size_t</a:t>
            </a:r>
            <a:r>
              <a:rPr lang="es-CL" sz="2800" dirty="0">
                <a:solidFill>
                  <a:schemeClr val="accent1"/>
                </a:solidFill>
              </a:rPr>
              <a:t> </a:t>
            </a:r>
            <a:r>
              <a:rPr lang="es-CL" sz="2800" dirty="0" err="1"/>
              <a:t>len</a:t>
            </a:r>
            <a:r>
              <a:rPr lang="es-CL" sz="2800" dirty="0"/>
              <a:t> = </a:t>
            </a:r>
            <a:r>
              <a:rPr lang="es-CL" sz="2800" dirty="0" err="1">
                <a:solidFill>
                  <a:schemeClr val="accent2">
                    <a:lumMod val="50000"/>
                  </a:schemeClr>
                </a:solidFill>
              </a:rPr>
              <a:t>strlen</a:t>
            </a:r>
            <a:r>
              <a:rPr lang="es-CL" sz="2800" dirty="0"/>
              <a:t>(</a:t>
            </a:r>
            <a:r>
              <a:rPr lang="es-CL" sz="2800" dirty="0" err="1"/>
              <a:t>arg</a:t>
            </a:r>
            <a:r>
              <a:rPr lang="es-CL" sz="2800" dirty="0"/>
              <a:t>);</a:t>
            </a:r>
          </a:p>
          <a:p>
            <a:pPr marL="0" indent="0">
              <a:buNone/>
            </a:pPr>
            <a:r>
              <a:rPr lang="es-CL" sz="2800" dirty="0">
                <a:solidFill>
                  <a:schemeClr val="accent2">
                    <a:lumMod val="50000"/>
                  </a:schemeClr>
                </a:solidFill>
              </a:rPr>
              <a:t>          </a:t>
            </a:r>
            <a:r>
              <a:rPr lang="es-CL" sz="2800" dirty="0" err="1">
                <a:solidFill>
                  <a:schemeClr val="accent2">
                    <a:lumMod val="50000"/>
                  </a:schemeClr>
                </a:solidFill>
              </a:rPr>
              <a:t>memcpy</a:t>
            </a:r>
            <a:r>
              <a:rPr lang="es-CL" sz="2800" dirty="0"/>
              <a:t>(</a:t>
            </a:r>
            <a:r>
              <a:rPr lang="es-CL" sz="2800" dirty="0" err="1"/>
              <a:t>current</a:t>
            </a:r>
            <a:r>
              <a:rPr lang="es-CL" sz="2800" dirty="0"/>
              <a:t>, </a:t>
            </a:r>
            <a:r>
              <a:rPr lang="es-CL" sz="2800" dirty="0" err="1"/>
              <a:t>arg</a:t>
            </a:r>
            <a:r>
              <a:rPr lang="es-CL" sz="2800" dirty="0"/>
              <a:t>, </a:t>
            </a:r>
            <a:r>
              <a:rPr lang="es-CL" sz="2800" dirty="0" err="1"/>
              <a:t>len</a:t>
            </a:r>
            <a:r>
              <a:rPr lang="es-CL" sz="2800" dirty="0"/>
              <a:t>);</a:t>
            </a:r>
          </a:p>
          <a:p>
            <a:pPr marL="0" indent="0">
              <a:buNone/>
            </a:pPr>
            <a:r>
              <a:rPr lang="es-CL" sz="2800" dirty="0"/>
              <a:t>          </a:t>
            </a:r>
            <a:r>
              <a:rPr lang="es-CL" sz="2800" dirty="0" err="1"/>
              <a:t>current</a:t>
            </a:r>
            <a:r>
              <a:rPr lang="es-CL" sz="2800" dirty="0"/>
              <a:t> += </a:t>
            </a:r>
            <a:r>
              <a:rPr lang="es-CL" sz="2800" dirty="0" err="1"/>
              <a:t>len</a:t>
            </a:r>
            <a:r>
              <a:rPr lang="es-CL" sz="2800" dirty="0"/>
              <a:t>;</a:t>
            </a:r>
          </a:p>
          <a:p>
            <a:pPr marL="0" indent="0">
              <a:buNone/>
            </a:pPr>
            <a:r>
              <a:rPr lang="es-CL" sz="2800" dirty="0"/>
              <a:t>          </a:t>
            </a:r>
            <a:r>
              <a:rPr lang="es-CL" sz="2800" dirty="0" err="1">
                <a:solidFill>
                  <a:schemeClr val="accent2">
                    <a:lumMod val="50000"/>
                  </a:schemeClr>
                </a:solidFill>
              </a:rPr>
              <a:t>if</a:t>
            </a:r>
            <a:r>
              <a:rPr lang="es-CL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CL" sz="2800" dirty="0"/>
              <a:t>(</a:t>
            </a:r>
            <a:r>
              <a:rPr lang="es-CL" sz="2800" dirty="0" err="1"/>
              <a:t>separator</a:t>
            </a:r>
            <a:r>
              <a:rPr lang="es-CL" sz="2800" dirty="0"/>
              <a:t> != NULL) {</a:t>
            </a:r>
          </a:p>
          <a:p>
            <a:pPr marL="0" indent="0">
              <a:buNone/>
            </a:pPr>
            <a:r>
              <a:rPr lang="es-CL" sz="2800" dirty="0"/>
              <a:t>              </a:t>
            </a:r>
            <a:r>
              <a:rPr lang="es-CL" sz="2800" dirty="0" err="1"/>
              <a:t>len</a:t>
            </a:r>
            <a:r>
              <a:rPr lang="es-CL" sz="2800" dirty="0"/>
              <a:t> = </a:t>
            </a:r>
            <a:r>
              <a:rPr lang="es-CL" sz="2800" dirty="0" err="1">
                <a:solidFill>
                  <a:schemeClr val="accent2">
                    <a:lumMod val="50000"/>
                  </a:schemeClr>
                </a:solidFill>
              </a:rPr>
              <a:t>strlen</a:t>
            </a:r>
            <a:r>
              <a:rPr lang="es-CL" sz="2800" dirty="0"/>
              <a:t>(</a:t>
            </a:r>
            <a:r>
              <a:rPr lang="es-CL" sz="2800" dirty="0" err="1"/>
              <a:t>separator</a:t>
            </a:r>
            <a:r>
              <a:rPr lang="es-CL" sz="2800" dirty="0"/>
              <a:t>);</a:t>
            </a:r>
          </a:p>
          <a:p>
            <a:pPr marL="0" indent="0">
              <a:buNone/>
            </a:pPr>
            <a:r>
              <a:rPr lang="es-CL" sz="2800" dirty="0"/>
              <a:t>              </a:t>
            </a:r>
            <a:r>
              <a:rPr lang="es-CL" sz="2800" dirty="0" err="1">
                <a:solidFill>
                  <a:schemeClr val="accent2">
                    <a:lumMod val="50000"/>
                  </a:schemeClr>
                </a:solidFill>
              </a:rPr>
              <a:t>memcpy</a:t>
            </a:r>
            <a:r>
              <a:rPr lang="es-CL" sz="2800" dirty="0"/>
              <a:t>(</a:t>
            </a:r>
            <a:r>
              <a:rPr lang="es-CL" sz="2800" dirty="0" err="1"/>
              <a:t>current</a:t>
            </a:r>
            <a:r>
              <a:rPr lang="es-CL" sz="2800" dirty="0"/>
              <a:t>, </a:t>
            </a:r>
            <a:r>
              <a:rPr lang="es-CL" sz="2800" dirty="0" err="1"/>
              <a:t>separator</a:t>
            </a:r>
            <a:r>
              <a:rPr lang="es-CL" sz="2800" dirty="0"/>
              <a:t>, </a:t>
            </a:r>
            <a:r>
              <a:rPr lang="es-CL" sz="2800" dirty="0" err="1"/>
              <a:t>len</a:t>
            </a:r>
            <a:r>
              <a:rPr lang="es-CL" sz="2800" dirty="0"/>
              <a:t>);</a:t>
            </a:r>
          </a:p>
          <a:p>
            <a:pPr marL="0" indent="0">
              <a:buNone/>
            </a:pPr>
            <a:r>
              <a:rPr lang="es-CL" sz="2800" dirty="0"/>
              <a:t>              </a:t>
            </a:r>
            <a:r>
              <a:rPr lang="es-CL" sz="2800" dirty="0" err="1"/>
              <a:t>current</a:t>
            </a:r>
            <a:r>
              <a:rPr lang="es-CL" sz="2800" dirty="0"/>
              <a:t> += </a:t>
            </a:r>
            <a:r>
              <a:rPr lang="es-CL" sz="2800" dirty="0" err="1"/>
              <a:t>len</a:t>
            </a:r>
            <a:r>
              <a:rPr lang="es-CL" sz="2800" dirty="0"/>
              <a:t>;</a:t>
            </a:r>
          </a:p>
          <a:p>
            <a:pPr marL="0" indent="0">
              <a:buNone/>
            </a:pPr>
            <a:r>
              <a:rPr lang="es-CL" sz="2800" dirty="0"/>
              <a:t>          }</a:t>
            </a:r>
          </a:p>
          <a:p>
            <a:pPr marL="0" indent="0">
              <a:buNone/>
            </a:pPr>
            <a:r>
              <a:rPr lang="es-CL" sz="2800" dirty="0"/>
              <a:t>      }</a:t>
            </a:r>
          </a:p>
          <a:p>
            <a:pPr marL="0" indent="0">
              <a:buNone/>
            </a:pPr>
            <a:r>
              <a:rPr lang="es-CL" sz="2800" dirty="0"/>
              <a:t>      *</a:t>
            </a:r>
            <a:r>
              <a:rPr lang="es-CL" sz="2800" dirty="0" err="1"/>
              <a:t>current</a:t>
            </a:r>
            <a:r>
              <a:rPr lang="es-CL" sz="2800" dirty="0"/>
              <a:t> = '\0';</a:t>
            </a:r>
          </a:p>
          <a:p>
            <a:pPr marL="0" indent="0">
              <a:buNone/>
            </a:pPr>
            <a:r>
              <a:rPr lang="es-CL" sz="2800" dirty="0"/>
              <a:t>  </a:t>
            </a:r>
          </a:p>
          <a:p>
            <a:pPr marL="0" indent="0">
              <a:buNone/>
            </a:pPr>
            <a:r>
              <a:rPr lang="es-CL" sz="2800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es-CL" sz="2800" dirty="0" err="1">
                <a:solidFill>
                  <a:schemeClr val="accent2">
                    <a:lumMod val="50000"/>
                  </a:schemeClr>
                </a:solidFill>
              </a:rPr>
              <a:t>va_end</a:t>
            </a:r>
            <a:r>
              <a:rPr lang="es-CL" sz="2800" dirty="0"/>
              <a:t>(</a:t>
            </a:r>
            <a:r>
              <a:rPr lang="es-CL" sz="2800" dirty="0" err="1"/>
              <a:t>args</a:t>
            </a:r>
            <a:r>
              <a:rPr lang="es-CL" sz="2800" dirty="0"/>
              <a:t>);</a:t>
            </a:r>
          </a:p>
          <a:p>
            <a:pPr marL="0" indent="0">
              <a:buNone/>
            </a:pPr>
            <a:r>
              <a:rPr lang="es-CL" sz="2800" dirty="0"/>
              <a:t>  </a:t>
            </a:r>
          </a:p>
          <a:p>
            <a:pPr marL="0" indent="0">
              <a:buNone/>
            </a:pPr>
            <a:r>
              <a:rPr lang="es-CL" sz="2800" dirty="0"/>
              <a:t>      </a:t>
            </a:r>
            <a:r>
              <a:rPr lang="es-CL" sz="2800" dirty="0" err="1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es-CL" sz="2800" dirty="0"/>
              <a:t> </a:t>
            </a:r>
            <a:r>
              <a:rPr lang="es-CL" sz="2800" dirty="0" err="1"/>
              <a:t>result</a:t>
            </a:r>
            <a:r>
              <a:rPr lang="es-CL" sz="2800" dirty="0"/>
              <a:t>;</a:t>
            </a:r>
          </a:p>
          <a:p>
            <a:pPr marL="0" indent="0">
              <a:buNone/>
            </a:pPr>
            <a:r>
              <a:rPr lang="es-CL" sz="2800" dirty="0"/>
              <a:t>  }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7BE2C4-7F60-5CF9-FC8A-234555D1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E0203-E2B3-F3A1-CFE0-E674BB8D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E85DAC-28F0-8C69-F3AC-C1B18F3D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15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6952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E46E7-15FF-29C2-F3DC-A9D01EFE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Struct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AEB26-E671-1855-0D38-A764CEBF2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748"/>
            <a:ext cx="4923503" cy="23517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struct</a:t>
            </a:r>
            <a:r>
              <a:rPr lang="en-US" dirty="0"/>
              <a:t> persona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</a:rPr>
              <a:t>int </a:t>
            </a:r>
            <a:r>
              <a:rPr lang="en-US" dirty="0" err="1"/>
              <a:t>edad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</a:rPr>
              <a:t>float </a:t>
            </a:r>
            <a:r>
              <a:rPr lang="en-US" dirty="0" err="1"/>
              <a:t>altura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56C713-20AA-114D-2BBD-7D276BB8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ACCDCD-E5E3-DB2A-D507-5606B043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21F749-4EB4-4457-C257-44654937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16</a:t>
            </a:fld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25D071A-951E-2C95-E069-84D738EA0821}"/>
              </a:ext>
            </a:extLst>
          </p:cNvPr>
          <p:cNvSpPr txBox="1"/>
          <p:nvPr/>
        </p:nvSpPr>
        <p:spPr>
          <a:xfrm>
            <a:off x="5636342" y="2767547"/>
            <a:ext cx="65556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2800" b="0" i="0" dirty="0" err="1">
                <a:solidFill>
                  <a:schemeClr val="accent1"/>
                </a:solidFill>
                <a:effectLst/>
                <a:latin typeface="Söhne Mono"/>
              </a:rPr>
              <a:t>struct</a:t>
            </a:r>
            <a:r>
              <a:rPr lang="es-ES" sz="2800" b="0" i="0" dirty="0">
                <a:solidFill>
                  <a:schemeClr val="accent1"/>
                </a:solidFill>
                <a:effectLst/>
                <a:latin typeface="Söhne Mono"/>
              </a:rPr>
              <a:t> persona </a:t>
            </a:r>
            <a:r>
              <a:rPr lang="es-ES" sz="2800" b="0" i="0" dirty="0">
                <a:effectLst/>
                <a:latin typeface="Söhne Mono"/>
              </a:rPr>
              <a:t>*</a:t>
            </a:r>
            <a:r>
              <a:rPr lang="es-ES" sz="2800" b="0" i="0" dirty="0" err="1">
                <a:effectLst/>
                <a:latin typeface="Söhne Mono"/>
              </a:rPr>
              <a:t>ptrPersona</a:t>
            </a:r>
            <a:r>
              <a:rPr lang="es-ES" sz="2800" b="0" i="0" dirty="0">
                <a:effectLst/>
                <a:latin typeface="Söhne Mono"/>
              </a:rPr>
              <a:t> = &amp;persona1; </a:t>
            </a:r>
            <a:r>
              <a:rPr lang="es-ES" sz="2800" b="0" i="0" dirty="0" err="1">
                <a:effectLst/>
                <a:latin typeface="Söhne Mono"/>
              </a:rPr>
              <a:t>ptrPersona</a:t>
            </a:r>
            <a:r>
              <a:rPr lang="es-ES" sz="2800" b="0" i="0" dirty="0">
                <a:effectLst/>
                <a:latin typeface="Söhne Mono"/>
              </a:rPr>
              <a:t>-&gt;edad = 30;</a:t>
            </a:r>
            <a:endParaRPr lang="es-CL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70A272-3797-86A4-1F2F-A14AD136A60C}"/>
              </a:ext>
            </a:extLst>
          </p:cNvPr>
          <p:cNvSpPr txBox="1"/>
          <p:nvPr/>
        </p:nvSpPr>
        <p:spPr>
          <a:xfrm>
            <a:off x="5636342" y="1014943"/>
            <a:ext cx="61254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L" sz="2800" dirty="0" err="1">
                <a:solidFill>
                  <a:schemeClr val="accent1"/>
                </a:solidFill>
              </a:rPr>
              <a:t>struct</a:t>
            </a:r>
            <a:r>
              <a:rPr lang="es-CL" sz="2800" dirty="0">
                <a:solidFill>
                  <a:schemeClr val="accent1"/>
                </a:solidFill>
              </a:rPr>
              <a:t> persona </a:t>
            </a:r>
            <a:r>
              <a:rPr lang="es-CL" sz="2800" dirty="0"/>
              <a:t>p;</a:t>
            </a:r>
          </a:p>
          <a:p>
            <a:pPr marL="0" indent="0">
              <a:buNone/>
            </a:pPr>
            <a:r>
              <a:rPr lang="es-CL" sz="2800" dirty="0" err="1"/>
              <a:t>p.edad</a:t>
            </a:r>
            <a:r>
              <a:rPr lang="es-CL" sz="2800" dirty="0"/>
              <a:t> = 25;</a:t>
            </a:r>
          </a:p>
          <a:p>
            <a:pPr marL="0" indent="0">
              <a:buNone/>
            </a:pPr>
            <a:r>
              <a:rPr lang="es-CL" sz="2800" dirty="0" err="1"/>
              <a:t>p.altura</a:t>
            </a:r>
            <a:r>
              <a:rPr lang="es-CL" sz="2800" dirty="0"/>
              <a:t> = 1.78;</a:t>
            </a:r>
          </a:p>
        </p:txBody>
      </p:sp>
    </p:spTree>
    <p:extLst>
      <p:ext uri="{BB962C8B-B14F-4D97-AF65-F5344CB8AC3E}">
        <p14:creationId xmlns:p14="http://schemas.microsoft.com/office/powerpoint/2010/main" val="334755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D4884-0F03-FCB3-BFBA-2ED764DD1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58" y="1852299"/>
            <a:ext cx="11656142" cy="2484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 err="1"/>
              <a:t>typedef</a:t>
            </a:r>
            <a:r>
              <a:rPr lang="es-CL" dirty="0"/>
              <a:t> es una palabra reservada (</a:t>
            </a:r>
            <a:r>
              <a:rPr lang="es-CL" dirty="0" err="1"/>
              <a:t>keyword</a:t>
            </a:r>
            <a:r>
              <a:rPr lang="es-CL" dirty="0"/>
              <a:t>) que permite asignarle un alias a un tipo de datos.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5BC3E8-1063-4FFC-7BA8-EB9753DD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2C2F88-D8A4-EC66-2B8B-7E22A1F7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84927-44D9-5841-5E02-6ACB73CA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17</a:t>
            </a:fld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D059677-B303-8F21-9993-FE53A6CB4609}"/>
              </a:ext>
            </a:extLst>
          </p:cNvPr>
          <p:cNvSpPr txBox="1"/>
          <p:nvPr/>
        </p:nvSpPr>
        <p:spPr>
          <a:xfrm>
            <a:off x="6470855" y="3094620"/>
            <a:ext cx="59116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L" sz="2800" dirty="0" err="1"/>
              <a:t>typedef</a:t>
            </a:r>
            <a:r>
              <a:rPr lang="es-CL" sz="2800" dirty="0"/>
              <a:t> </a:t>
            </a:r>
            <a:r>
              <a:rPr lang="es-CL" sz="2800" dirty="0" err="1"/>
              <a:t>struct</a:t>
            </a:r>
            <a:r>
              <a:rPr lang="es-CL" sz="2800" dirty="0"/>
              <a:t> persona {</a:t>
            </a:r>
          </a:p>
          <a:p>
            <a:pPr marL="0" indent="0">
              <a:buNone/>
            </a:pPr>
            <a:r>
              <a:rPr lang="es-CL" sz="2800" dirty="0"/>
              <a:t>    int edad;</a:t>
            </a:r>
          </a:p>
          <a:p>
            <a:pPr marL="0" indent="0">
              <a:buNone/>
            </a:pPr>
            <a:r>
              <a:rPr lang="es-CL" sz="2800" dirty="0"/>
              <a:t>    </a:t>
            </a:r>
            <a:r>
              <a:rPr lang="es-CL" sz="2800" dirty="0" err="1"/>
              <a:t>float</a:t>
            </a:r>
            <a:r>
              <a:rPr lang="es-CL" sz="2800" dirty="0"/>
              <a:t> altura;</a:t>
            </a:r>
          </a:p>
          <a:p>
            <a:pPr marL="0" indent="0">
              <a:buNone/>
            </a:pPr>
            <a:r>
              <a:rPr lang="es-CL" sz="2800" dirty="0"/>
              <a:t>} Persona;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A73BAB-7AEE-9A2F-4A4F-3715DCEBA2D8}"/>
              </a:ext>
            </a:extLst>
          </p:cNvPr>
          <p:cNvSpPr txBox="1"/>
          <p:nvPr/>
        </p:nvSpPr>
        <p:spPr>
          <a:xfrm>
            <a:off x="726358" y="3069450"/>
            <a:ext cx="537947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L" sz="2800" dirty="0" err="1"/>
              <a:t>struct</a:t>
            </a:r>
            <a:r>
              <a:rPr lang="es-CL" sz="2800" dirty="0"/>
              <a:t> persona {</a:t>
            </a:r>
          </a:p>
          <a:p>
            <a:pPr marL="0" indent="0">
              <a:buNone/>
            </a:pPr>
            <a:r>
              <a:rPr lang="es-CL" sz="2800" dirty="0"/>
              <a:t>    int edad;</a:t>
            </a:r>
          </a:p>
          <a:p>
            <a:pPr marL="0" indent="0">
              <a:buNone/>
            </a:pPr>
            <a:r>
              <a:rPr lang="es-CL" sz="2800" dirty="0"/>
              <a:t>    </a:t>
            </a:r>
            <a:r>
              <a:rPr lang="es-CL" sz="2800" dirty="0" err="1"/>
              <a:t>float</a:t>
            </a:r>
            <a:r>
              <a:rPr lang="es-CL" sz="2800" dirty="0"/>
              <a:t> altura;</a:t>
            </a:r>
          </a:p>
          <a:p>
            <a:pPr marL="0" indent="0">
              <a:buNone/>
            </a:pPr>
            <a:r>
              <a:rPr lang="es-CL" sz="2800" dirty="0"/>
              <a:t>};</a:t>
            </a:r>
          </a:p>
          <a:p>
            <a:pPr marL="0" indent="0">
              <a:buNone/>
            </a:pPr>
            <a:r>
              <a:rPr lang="es-CL" sz="2800" dirty="0" err="1"/>
              <a:t>typedef</a:t>
            </a:r>
            <a:r>
              <a:rPr lang="es-CL" sz="2800" dirty="0"/>
              <a:t> </a:t>
            </a:r>
            <a:r>
              <a:rPr lang="es-CL" sz="2800" dirty="0" err="1"/>
              <a:t>struct</a:t>
            </a:r>
            <a:r>
              <a:rPr lang="es-CL" sz="2800" dirty="0"/>
              <a:t> persona </a:t>
            </a:r>
            <a:r>
              <a:rPr lang="es-CL" sz="2800" dirty="0" err="1"/>
              <a:t>Persona</a:t>
            </a:r>
            <a:r>
              <a:rPr lang="es-CL" sz="2800" dirty="0"/>
              <a:t>;</a:t>
            </a:r>
          </a:p>
          <a:p>
            <a:pPr marL="0" indent="0">
              <a:buNone/>
            </a:pPr>
            <a:endParaRPr lang="es-CL" sz="2800" dirty="0"/>
          </a:p>
          <a:p>
            <a:pPr marL="0" indent="0">
              <a:buNone/>
            </a:pPr>
            <a:endParaRPr lang="es-CL" sz="28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A67D05B-F404-536D-C3E5-6A266E87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58" y="397541"/>
            <a:ext cx="10515600" cy="1325563"/>
          </a:xfrm>
        </p:spPr>
        <p:txBody>
          <a:bodyPr/>
          <a:lstStyle/>
          <a:p>
            <a:r>
              <a:rPr lang="es-US" dirty="0" err="1"/>
              <a:t>typedef</a:t>
            </a:r>
            <a:r>
              <a:rPr lang="es-US" dirty="0"/>
              <a:t> </a:t>
            </a:r>
            <a:r>
              <a:rPr lang="es-US" dirty="0" err="1"/>
              <a:t>struct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0692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8F44E687-81FA-A4FE-7311-5972A4B29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64" y="365125"/>
            <a:ext cx="10882592" cy="469690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B6045-9B52-2074-8C37-D04D33BE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0C881F-255B-D053-2EE0-9AA27C87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5652E-002D-59ED-3413-FE1B658B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18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53771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EDF83-9535-EC23-FECB-9F598B0F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 en </a:t>
            </a:r>
            <a:r>
              <a:rPr lang="es-CL" dirty="0" err="1"/>
              <a:t>github</a:t>
            </a:r>
            <a:r>
              <a:rPr lang="es-CL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2BA310-B726-E79B-524F-6B3EF7ADA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Es muy grande para poner aquí ^^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A72479-370F-B8B5-B94B-30C116C7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1ED3A-B679-4BA5-33CA-301C8686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9A2CD9-622E-E0D1-D3F8-4B9B536D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19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8538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6E5F8-4193-7A91-F3A3-F5FECCB6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96" y="0"/>
            <a:ext cx="10515600" cy="1325563"/>
          </a:xfrm>
        </p:spPr>
        <p:txBody>
          <a:bodyPr/>
          <a:lstStyle/>
          <a:p>
            <a:r>
              <a:rPr lang="es-CL" dirty="0"/>
              <a:t>Sintaxis </a:t>
            </a:r>
            <a:r>
              <a:rPr lang="es-CL" dirty="0" err="1"/>
              <a:t>fopen</a:t>
            </a:r>
            <a:r>
              <a:rPr lang="es-CL" dirty="0"/>
              <a:t>() de </a:t>
            </a:r>
            <a:r>
              <a:rPr lang="es-CL" dirty="0" err="1"/>
              <a:t>stdlib.h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E9654-DD44-C5E4-7610-F1A9B21EA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157" y="1325564"/>
            <a:ext cx="10642752" cy="66408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FILE</a:t>
            </a:r>
            <a:r>
              <a:rPr lang="fr-FR" dirty="0"/>
              <a:t> *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fopen</a:t>
            </a:r>
            <a:r>
              <a:rPr lang="fr-FR" dirty="0"/>
              <a:t>(</a:t>
            </a:r>
            <a:r>
              <a:rPr lang="fr-FR" dirty="0" err="1">
                <a:solidFill>
                  <a:schemeClr val="accent1"/>
                </a:solidFill>
              </a:rPr>
              <a:t>const</a:t>
            </a:r>
            <a:r>
              <a:rPr lang="fr-FR" dirty="0">
                <a:solidFill>
                  <a:schemeClr val="accent1"/>
                </a:solidFill>
              </a:rPr>
              <a:t> char </a:t>
            </a:r>
            <a:r>
              <a:rPr lang="fr-FR" dirty="0"/>
              <a:t>*</a:t>
            </a:r>
            <a:r>
              <a:rPr lang="fr-FR" dirty="0" err="1"/>
              <a:t>filename</a:t>
            </a:r>
            <a:r>
              <a:rPr lang="fr-FR" dirty="0"/>
              <a:t>, </a:t>
            </a:r>
            <a:r>
              <a:rPr lang="fr-FR" dirty="0" err="1">
                <a:solidFill>
                  <a:schemeClr val="accent1"/>
                </a:solidFill>
              </a:rPr>
              <a:t>const</a:t>
            </a:r>
            <a:r>
              <a:rPr lang="fr-FR" dirty="0">
                <a:solidFill>
                  <a:schemeClr val="accent1"/>
                </a:solidFill>
              </a:rPr>
              <a:t> char </a:t>
            </a:r>
            <a:r>
              <a:rPr lang="fr-FR" dirty="0"/>
              <a:t>*mode)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s-CL" sz="40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9EF23-96A8-8689-4AB4-D736631B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989305-9433-B1D6-5273-178C10CB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7C3E06-0290-3F0C-61A9-8167CB0B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2</a:t>
            </a:fld>
            <a:endParaRPr lang="es-CL" dirty="0"/>
          </a:p>
        </p:txBody>
      </p:sp>
      <p:pic>
        <p:nvPicPr>
          <p:cNvPr id="10" name="Imagen 9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623A3FA4-21DA-E6E1-2409-9610E915C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13" y="1978866"/>
            <a:ext cx="5330639" cy="41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82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DBF64-E57A-E94E-F3C3-17195BC7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07" y="-37070"/>
            <a:ext cx="10515600" cy="728908"/>
          </a:xfrm>
        </p:spPr>
        <p:txBody>
          <a:bodyPr/>
          <a:lstStyle/>
          <a:p>
            <a:r>
              <a:rPr lang="es-CL" dirty="0"/>
              <a:t>Desafío Macros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8BD992-3070-55A1-6952-B9E4AEF3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02" y="708770"/>
            <a:ext cx="11474195" cy="61492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L" dirty="0"/>
              <a:t>La empresa computines y asociados ha pedido crear un archivo tipo </a:t>
            </a:r>
            <a:r>
              <a:rPr lang="es-CL" dirty="0" err="1"/>
              <a:t>header</a:t>
            </a:r>
            <a:r>
              <a:rPr lang="es-CL" dirty="0"/>
              <a:t>: </a:t>
            </a:r>
            <a:r>
              <a:rPr lang="es-CL" dirty="0" err="1"/>
              <a:t>debug.h</a:t>
            </a:r>
            <a:r>
              <a:rPr lang="es-CL" dirty="0"/>
              <a:t>. Este archivo, mientras se encuentre en la carpeta del código </a:t>
            </a:r>
            <a:r>
              <a:rPr lang="es-CL" dirty="0" err="1"/>
              <a:t>main.c</a:t>
            </a:r>
            <a:r>
              <a:rPr lang="es-CL" dirty="0"/>
              <a:t> podrá ser importado con #include </a:t>
            </a:r>
            <a:r>
              <a:rPr lang="es-US" dirty="0"/>
              <a:t>“</a:t>
            </a:r>
            <a:r>
              <a:rPr lang="es-US" dirty="0" err="1"/>
              <a:t>debug.h</a:t>
            </a:r>
            <a:r>
              <a:rPr lang="es-US" dirty="0"/>
              <a:t>”. Debe poder imprimir mensajes y funcionar como un </a:t>
            </a:r>
            <a:r>
              <a:rPr lang="es-US" dirty="0" err="1"/>
              <a:t>printf</a:t>
            </a:r>
            <a:r>
              <a:rPr lang="es-US" dirty="0"/>
              <a:t>, ósea </a:t>
            </a:r>
            <a:r>
              <a:rPr lang="es-US" dirty="0" err="1"/>
              <a:t>printf</a:t>
            </a:r>
            <a:r>
              <a:rPr lang="es-US" dirty="0"/>
              <a:t>(“STRING” “STRING” “%d\n”, x).</a:t>
            </a:r>
          </a:p>
          <a:p>
            <a:pPr marL="0" indent="0">
              <a:buNone/>
            </a:pPr>
            <a:r>
              <a:rPr lang="es-US" dirty="0"/>
              <a:t>Modo de uso: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 </a:t>
            </a:r>
            <a:r>
              <a:rPr lang="en-US" dirty="0"/>
              <a:t>main()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debug_message</a:t>
            </a:r>
            <a:r>
              <a:rPr lang="en-US" dirty="0"/>
              <a:t>(DEBUG, "This is a debug message.");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debug_message</a:t>
            </a:r>
            <a:r>
              <a:rPr lang="en-US" dirty="0"/>
              <a:t>(INFO, "This is an info message.");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debug_message</a:t>
            </a:r>
            <a:r>
              <a:rPr lang="en-US" dirty="0"/>
              <a:t>(ERROR, "This is an error message.");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s-US" dirty="0"/>
            </a:br>
            <a:br>
              <a:rPr lang="es-CL" dirty="0"/>
            </a:b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FAEFB9-B8B9-2CBE-0D9E-2D26723A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1ED5A3-5649-E665-A854-49F78714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D182F7-8548-1B27-16AA-08A5CAE3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20</a:t>
            </a:fld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228654-BA96-1B69-FA68-8FE5A9EA4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873" y="5318116"/>
            <a:ext cx="9012127" cy="9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48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D663A-24FF-6772-4302-34029CD5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72" y="168634"/>
            <a:ext cx="10515600" cy="52936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US" dirty="0"/>
              <a:t>Para crear el archivo usted dispone de las siguientes herramientas:</a:t>
            </a:r>
          </a:p>
          <a:p>
            <a:pPr marL="0" indent="0">
              <a:buNone/>
            </a:pPr>
            <a:endParaRPr lang="es-US" dirty="0"/>
          </a:p>
          <a:p>
            <a:pPr marL="0" indent="0">
              <a:buNone/>
            </a:pPr>
            <a:r>
              <a:rPr lang="es-US" dirty="0"/>
              <a:t>“Macros Predefinidas”: </a:t>
            </a:r>
            <a:r>
              <a:rPr lang="es-US" dirty="0">
                <a:solidFill>
                  <a:schemeClr val="accent4">
                    <a:lumMod val="75000"/>
                  </a:schemeClr>
                </a:solidFill>
              </a:rPr>
              <a:t>__FILE__</a:t>
            </a:r>
            <a:r>
              <a:rPr lang="es-US" dirty="0"/>
              <a:t>,</a:t>
            </a:r>
            <a:r>
              <a:rPr lang="es-US" dirty="0">
                <a:solidFill>
                  <a:schemeClr val="accent4">
                    <a:lumMod val="75000"/>
                  </a:schemeClr>
                </a:solidFill>
              </a:rPr>
              <a:t> __LINE__</a:t>
            </a:r>
            <a:r>
              <a:rPr lang="es-US" dirty="0"/>
              <a:t>,</a:t>
            </a:r>
            <a:r>
              <a:rPr lang="es-US" dirty="0">
                <a:solidFill>
                  <a:schemeClr val="accent4">
                    <a:lumMod val="75000"/>
                  </a:schemeClr>
                </a:solidFill>
              </a:rPr>
              <a:t> __VA_ARGS__</a:t>
            </a:r>
            <a:r>
              <a:rPr lang="es-US" dirty="0"/>
              <a:t>.</a:t>
            </a:r>
          </a:p>
          <a:p>
            <a:pPr marL="0" indent="0">
              <a:buNone/>
            </a:pPr>
            <a:r>
              <a:rPr lang="es-US" dirty="0"/>
              <a:t>“</a:t>
            </a:r>
            <a:r>
              <a:rPr lang="es-US" dirty="0">
                <a:solidFill>
                  <a:schemeClr val="accent4">
                    <a:lumMod val="75000"/>
                  </a:schemeClr>
                </a:solidFill>
              </a:rPr>
              <a:t>__VA_ARGS__</a:t>
            </a:r>
            <a:r>
              <a:rPr lang="es-US" dirty="0"/>
              <a:t>”: Corresponde a una lista de los argumentos.</a:t>
            </a:r>
          </a:p>
          <a:p>
            <a:pPr marL="0" indent="0">
              <a:buNone/>
            </a:pPr>
            <a:endParaRPr lang="es-US" dirty="0"/>
          </a:p>
          <a:p>
            <a:pPr marL="0" indent="0">
              <a:buNone/>
            </a:pPr>
            <a:r>
              <a:rPr lang="es-US" dirty="0"/>
              <a:t>“Sintaxis especial de macros funcionales” (Peque</a:t>
            </a:r>
            <a:r>
              <a:rPr lang="es-CL" dirty="0" err="1"/>
              <a:t>ño</a:t>
            </a:r>
            <a:r>
              <a:rPr lang="es-CL" dirty="0"/>
              <a:t> spoiler</a:t>
            </a:r>
            <a:r>
              <a:rPr lang="es-US" dirty="0"/>
              <a:t>): </a:t>
            </a:r>
          </a:p>
          <a:p>
            <a:pPr marL="0" indent="0">
              <a:buNone/>
            </a:pPr>
            <a:r>
              <a:rPr lang="es-US" dirty="0" err="1"/>
              <a:t>level</a:t>
            </a:r>
            <a:r>
              <a:rPr lang="es-US" dirty="0"/>
              <a:t>: </a:t>
            </a:r>
            <a:r>
              <a:rPr lang="en-US" dirty="0"/>
              <a:t>DEBUG, INFO o ERROR</a:t>
            </a:r>
          </a:p>
          <a:p>
            <a:pPr marL="0" indent="0">
              <a:buNone/>
            </a:pPr>
            <a:r>
              <a:rPr lang="es-US" dirty="0" err="1"/>
              <a:t>format</a:t>
            </a:r>
            <a:r>
              <a:rPr lang="es-US" dirty="0"/>
              <a:t>: El </a:t>
            </a:r>
            <a:r>
              <a:rPr lang="es-US" dirty="0" err="1"/>
              <a:t>string</a:t>
            </a:r>
            <a:r>
              <a:rPr lang="es-US" dirty="0"/>
              <a:t>/mensaje que el usuario quiere ver</a:t>
            </a:r>
          </a:p>
          <a:p>
            <a:pPr marL="0" indent="0">
              <a:buNone/>
            </a:pPr>
            <a:r>
              <a:rPr lang="da-DK" b="0" i="0" dirty="0">
                <a:solidFill>
                  <a:schemeClr val="accent4">
                    <a:lumMod val="75000"/>
                  </a:schemeClr>
                </a:solidFill>
                <a:effectLst/>
                <a:latin typeface="Söhne Mono"/>
              </a:rPr>
              <a:t>#define </a:t>
            </a:r>
            <a:r>
              <a:rPr lang="da-DK" b="0" i="0" dirty="0">
                <a:solidFill>
                  <a:schemeClr val="accent5">
                    <a:lumMod val="75000"/>
                  </a:schemeClr>
                </a:solidFill>
                <a:effectLst/>
                <a:latin typeface="Söhne Mono"/>
              </a:rPr>
              <a:t>debug_message(level, format, ...) \</a:t>
            </a:r>
          </a:p>
          <a:p>
            <a:pPr marL="0" indent="0">
              <a:buNone/>
            </a:pPr>
            <a:r>
              <a:rPr lang="da-DK" dirty="0">
                <a:solidFill>
                  <a:schemeClr val="accent5">
                    <a:lumMod val="75000"/>
                  </a:schemeClr>
                </a:solidFill>
                <a:latin typeface="Söhne Mono"/>
              </a:rPr>
              <a:t>	//linea 1 \</a:t>
            </a:r>
          </a:p>
          <a:p>
            <a:pPr marL="0" indent="0">
              <a:buNone/>
            </a:pPr>
            <a:r>
              <a:rPr lang="da-DK" dirty="0">
                <a:solidFill>
                  <a:schemeClr val="accent5">
                    <a:lumMod val="75000"/>
                  </a:schemeClr>
                </a:solidFill>
                <a:latin typeface="Söhne Mono"/>
              </a:rPr>
              <a:t>	//linea n \</a:t>
            </a:r>
          </a:p>
          <a:p>
            <a:pPr marL="0" indent="0">
              <a:buNone/>
            </a:pPr>
            <a:r>
              <a:rPr lang="da-DK" dirty="0">
                <a:solidFill>
                  <a:schemeClr val="accent5">
                    <a:lumMod val="75000"/>
                  </a:schemeClr>
                </a:solidFill>
                <a:latin typeface="Söhne Mono"/>
              </a:rPr>
              <a:t>	//ultima linea</a:t>
            </a:r>
          </a:p>
          <a:p>
            <a:pPr marL="0" indent="0">
              <a:buNone/>
            </a:pPr>
            <a:endParaRPr lang="es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0BC814-F1B1-01A8-463D-BAB2534B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B4C599-FDEE-8FF0-2EEA-1DB0F42D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66346-55BB-2D9C-B1AA-554C7DDD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21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75589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93D694-0DAC-FE52-E3EA-39A71D17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19" y="327383"/>
            <a:ext cx="10515600" cy="5729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S" dirty="0"/>
              <a:t>“</a:t>
            </a:r>
            <a:r>
              <a:rPr lang="es-US" dirty="0" err="1"/>
              <a:t>printf</a:t>
            </a:r>
            <a:r>
              <a:rPr lang="es-US" dirty="0"/>
              <a:t>”: Puede llamar a </a:t>
            </a:r>
            <a:r>
              <a:rPr lang="es-US" dirty="0" err="1"/>
              <a:t>printf</a:t>
            </a:r>
            <a:r>
              <a:rPr lang="es-US" dirty="0"/>
              <a:t> en la macro funcional. Plus: </a:t>
            </a:r>
            <a:r>
              <a:rPr lang="es-US" dirty="0" err="1"/>
              <a:t>printf</a:t>
            </a:r>
            <a:r>
              <a:rPr lang="es-US" dirty="0"/>
              <a:t> concatena los </a:t>
            </a:r>
            <a:r>
              <a:rPr lang="es-US" dirty="0" err="1"/>
              <a:t>strings</a:t>
            </a:r>
            <a:r>
              <a:rPr lang="es-US" dirty="0"/>
              <a:t> para imprimirlos en pantalla.</a:t>
            </a:r>
          </a:p>
          <a:p>
            <a:pPr marL="0" indent="0">
              <a:buNone/>
            </a:pPr>
            <a:endParaRPr lang="es-US" dirty="0"/>
          </a:p>
          <a:p>
            <a:pPr marL="0" indent="0">
              <a:buNone/>
            </a:pPr>
            <a:r>
              <a:rPr lang="es-US" dirty="0"/>
              <a:t>“DO-WHILE”: Debe tener cuidado al llamar funciones en las macros. </a:t>
            </a:r>
          </a:p>
          <a:p>
            <a:pPr marL="0" indent="0">
              <a:buNone/>
            </a:pPr>
            <a:endParaRPr lang="es-US" dirty="0"/>
          </a:p>
          <a:p>
            <a:pPr marL="0" indent="0">
              <a:buNone/>
            </a:pPr>
            <a:r>
              <a:rPr lang="es-US" dirty="0"/>
              <a:t>“</a:t>
            </a:r>
            <a:r>
              <a:rPr lang="es-US" dirty="0" err="1"/>
              <a:t>Inclusi</a:t>
            </a:r>
            <a:r>
              <a:rPr lang="en-US" dirty="0" err="1"/>
              <a:t>ón</a:t>
            </a:r>
            <a:r>
              <a:rPr lang="en-US" dirty="0"/>
              <a:t> multiple”: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controlar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.h sea </a:t>
            </a:r>
            <a:r>
              <a:rPr lang="en-US" dirty="0" err="1"/>
              <a:t>llamado</a:t>
            </a:r>
            <a:r>
              <a:rPr lang="en-US" dirty="0"/>
              <a:t> multiples </a:t>
            </a:r>
            <a:r>
              <a:rPr lang="en-US" dirty="0" err="1"/>
              <a:t>veces</a:t>
            </a:r>
            <a:r>
              <a:rPr lang="en-US" dirty="0"/>
              <a:t>. </a:t>
            </a:r>
            <a:r>
              <a:rPr lang="en-US" dirty="0" err="1"/>
              <a:t>Pista</a:t>
            </a:r>
            <a:r>
              <a:rPr lang="en-US" dirty="0"/>
              <a:t>: #ifndef MACRO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72F503-9437-3777-46FE-2309286E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42E14E-3B77-869A-521F-9FE5FE23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4F29A-9FB5-FD46-F030-9B59E63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22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1388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E21FE-3967-C1C0-2F8E-D7435D1D1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949" y="2553211"/>
            <a:ext cx="3495368" cy="875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400" dirty="0"/>
              <a:t>EXITOOOOOO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7C4BA9-63EC-7A66-F840-A953EB14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E621FB-D5E8-8F3C-DFDA-2D233257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81890-1F78-395A-E34B-B00079C4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23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8682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10617-DA42-D168-23B1-951F0459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escritura y lectura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2000EA-2BB1-85AB-F05E-D05446F63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8" y="1690688"/>
            <a:ext cx="483501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L" dirty="0"/>
              <a:t>#include &lt;</a:t>
            </a:r>
            <a:r>
              <a:rPr lang="es-CL" dirty="0" err="1"/>
              <a:t>stdio.h</a:t>
            </a:r>
            <a:r>
              <a:rPr lang="es-CL" dirty="0"/>
              <a:t>&gt;</a:t>
            </a:r>
          </a:p>
          <a:p>
            <a:pPr marL="0" indent="0">
              <a:buNone/>
            </a:pPr>
            <a:r>
              <a:rPr lang="es-CL" dirty="0"/>
              <a:t>#include &lt;</a:t>
            </a:r>
            <a:r>
              <a:rPr lang="es-CL" dirty="0" err="1"/>
              <a:t>stdlib.h</a:t>
            </a:r>
            <a:r>
              <a:rPr lang="es-CL" dirty="0"/>
              <a:t>&gt;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>
                <a:solidFill>
                  <a:schemeClr val="accent1"/>
                </a:solidFill>
              </a:rPr>
              <a:t>int </a:t>
            </a:r>
            <a:r>
              <a:rPr lang="es-CL" dirty="0" err="1">
                <a:solidFill>
                  <a:schemeClr val="accent2">
                    <a:lumMod val="50000"/>
                  </a:schemeClr>
                </a:solidFill>
              </a:rPr>
              <a:t>main</a:t>
            </a:r>
            <a:r>
              <a:rPr lang="es-CL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CL" dirty="0"/>
              <a:t>() {</a:t>
            </a:r>
          </a:p>
          <a:p>
            <a:pPr marL="0" indent="0">
              <a:buNone/>
            </a:pPr>
            <a:r>
              <a:rPr lang="es-CL" dirty="0"/>
              <a:t>   </a:t>
            </a:r>
            <a:r>
              <a:rPr lang="es-CL" dirty="0">
                <a:solidFill>
                  <a:schemeClr val="accent1"/>
                </a:solidFill>
              </a:rPr>
              <a:t>FILE</a:t>
            </a:r>
            <a:r>
              <a:rPr lang="es-CL" dirty="0"/>
              <a:t> * </a:t>
            </a:r>
            <a:r>
              <a:rPr lang="es-CL" dirty="0" err="1"/>
              <a:t>fp</a:t>
            </a:r>
            <a:r>
              <a:rPr lang="es-CL" dirty="0"/>
              <a:t>;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   </a:t>
            </a:r>
            <a:r>
              <a:rPr lang="es-CL" dirty="0" err="1"/>
              <a:t>fp</a:t>
            </a:r>
            <a:r>
              <a:rPr lang="es-CL" dirty="0"/>
              <a:t> = </a:t>
            </a:r>
            <a:r>
              <a:rPr lang="es-CL" dirty="0" err="1">
                <a:solidFill>
                  <a:schemeClr val="accent2">
                    <a:lumMod val="50000"/>
                  </a:schemeClr>
                </a:solidFill>
              </a:rPr>
              <a:t>fopen</a:t>
            </a:r>
            <a:r>
              <a:rPr lang="es-CL" dirty="0"/>
              <a:t>(</a:t>
            </a:r>
            <a:r>
              <a:rPr lang="es-CL" dirty="0">
                <a:solidFill>
                  <a:schemeClr val="accent6">
                    <a:lumMod val="50000"/>
                  </a:schemeClr>
                </a:solidFill>
              </a:rPr>
              <a:t>“file.txt”, “w+”</a:t>
            </a:r>
            <a:r>
              <a:rPr lang="es-CL" dirty="0"/>
              <a:t>);</a:t>
            </a:r>
          </a:p>
          <a:p>
            <a:pPr marL="0" indent="0">
              <a:buNone/>
            </a:pPr>
            <a:r>
              <a:rPr lang="es-CL" dirty="0"/>
              <a:t>   </a:t>
            </a:r>
            <a:r>
              <a:rPr lang="es-CL" dirty="0" err="1">
                <a:solidFill>
                  <a:schemeClr val="accent2">
                    <a:lumMod val="50000"/>
                  </a:schemeClr>
                </a:solidFill>
              </a:rPr>
              <a:t>fprintf</a:t>
            </a:r>
            <a:r>
              <a:rPr lang="es-CL" dirty="0"/>
              <a:t>(</a:t>
            </a:r>
            <a:r>
              <a:rPr lang="es-CL" dirty="0" err="1"/>
              <a:t>fp</a:t>
            </a:r>
            <a:r>
              <a:rPr lang="es-CL" dirty="0"/>
              <a:t>, </a:t>
            </a:r>
            <a:r>
              <a:rPr lang="es-CL" dirty="0">
                <a:solidFill>
                  <a:schemeClr val="accent6">
                    <a:lumMod val="50000"/>
                  </a:schemeClr>
                </a:solidFill>
              </a:rPr>
              <a:t>“%s”</a:t>
            </a:r>
            <a:r>
              <a:rPr lang="es-CL" dirty="0"/>
              <a:t>, </a:t>
            </a:r>
            <a:r>
              <a:rPr lang="es-CL" dirty="0">
                <a:solidFill>
                  <a:schemeClr val="accent6">
                    <a:lumMod val="50000"/>
                  </a:schemeClr>
                </a:solidFill>
              </a:rPr>
              <a:t>“HOLA”</a:t>
            </a:r>
            <a:r>
              <a:rPr lang="es-CL" dirty="0"/>
              <a:t>);</a:t>
            </a:r>
          </a:p>
          <a:p>
            <a:pPr marL="0" indent="0">
              <a:buNone/>
            </a:pPr>
            <a:r>
              <a:rPr lang="es-CL" dirty="0"/>
              <a:t>   </a:t>
            </a:r>
          </a:p>
          <a:p>
            <a:pPr marL="0" indent="0">
              <a:buNone/>
            </a:pPr>
            <a:r>
              <a:rPr lang="es-CL" dirty="0"/>
              <a:t>   </a:t>
            </a:r>
            <a:r>
              <a:rPr lang="es-CL" dirty="0" err="1">
                <a:solidFill>
                  <a:schemeClr val="accent2">
                    <a:lumMod val="50000"/>
                  </a:schemeClr>
                </a:solidFill>
              </a:rPr>
              <a:t>fclose</a:t>
            </a:r>
            <a:r>
              <a:rPr lang="es-CL" dirty="0"/>
              <a:t>(</a:t>
            </a:r>
            <a:r>
              <a:rPr lang="es-CL" dirty="0" err="1"/>
              <a:t>fp</a:t>
            </a:r>
            <a:r>
              <a:rPr lang="es-CL" dirty="0"/>
              <a:t>);</a:t>
            </a:r>
          </a:p>
          <a:p>
            <a:pPr marL="0" indent="0">
              <a:buNone/>
            </a:pPr>
            <a:r>
              <a:rPr lang="es-CL" dirty="0"/>
              <a:t>   </a:t>
            </a:r>
          </a:p>
          <a:p>
            <a:pPr marL="0" indent="0">
              <a:buNone/>
            </a:pPr>
            <a:r>
              <a:rPr lang="es-CL" dirty="0"/>
              <a:t>   </a:t>
            </a:r>
            <a:r>
              <a:rPr lang="es-CL" dirty="0" err="1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es-CL" dirty="0"/>
              <a:t>(0);</a:t>
            </a:r>
          </a:p>
          <a:p>
            <a:pPr marL="0" indent="0">
              <a:buNone/>
            </a:pPr>
            <a:r>
              <a:rPr lang="es-CL" dirty="0"/>
              <a:t>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824A7-F934-60B5-82F5-313A0287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4A4311-89B4-6296-9A2D-C8530BEE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EC06F0-998C-E58C-7C3E-7B672F2C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3</a:t>
            </a:fld>
            <a:endParaRPr lang="es-CL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1D03DC7-5BE4-63C3-0EFF-DD9243681045}"/>
              </a:ext>
            </a:extLst>
          </p:cNvPr>
          <p:cNvSpPr txBox="1">
            <a:spLocks/>
          </p:cNvSpPr>
          <p:nvPr/>
        </p:nvSpPr>
        <p:spPr>
          <a:xfrm>
            <a:off x="5788741" y="1616946"/>
            <a:ext cx="5565059" cy="4694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#include &lt;</a:t>
            </a:r>
            <a:r>
              <a:rPr lang="es-CL" dirty="0" err="1"/>
              <a:t>stdio.h</a:t>
            </a:r>
            <a:r>
              <a:rPr lang="es-CL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#include &lt;</a:t>
            </a:r>
            <a:r>
              <a:rPr lang="es-CL" dirty="0" err="1"/>
              <a:t>stdlib.h</a:t>
            </a:r>
            <a:r>
              <a:rPr lang="es-CL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solidFill>
                  <a:schemeClr val="accent1"/>
                </a:solidFill>
              </a:rPr>
              <a:t>int </a:t>
            </a:r>
            <a:r>
              <a:rPr lang="es-CL" dirty="0" err="1">
                <a:solidFill>
                  <a:schemeClr val="accent2">
                    <a:lumMod val="50000"/>
                  </a:schemeClr>
                </a:solidFill>
              </a:rPr>
              <a:t>main</a:t>
            </a:r>
            <a:r>
              <a:rPr lang="es-CL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CL" dirty="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   </a:t>
            </a:r>
            <a:r>
              <a:rPr lang="es-CL" dirty="0">
                <a:solidFill>
                  <a:schemeClr val="accent1"/>
                </a:solidFill>
              </a:rPr>
              <a:t>FILE</a:t>
            </a:r>
            <a:r>
              <a:rPr lang="es-CL" dirty="0"/>
              <a:t> * </a:t>
            </a:r>
            <a:r>
              <a:rPr lang="es-CL" dirty="0" err="1"/>
              <a:t>fp</a:t>
            </a:r>
            <a:r>
              <a:rPr lang="es-C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   </a:t>
            </a:r>
            <a:r>
              <a:rPr lang="es-CL" dirty="0">
                <a:solidFill>
                  <a:schemeClr val="accent1"/>
                </a:solidFill>
              </a:rPr>
              <a:t>int </a:t>
            </a:r>
            <a:r>
              <a:rPr lang="es-CL" dirty="0"/>
              <a:t>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   </a:t>
            </a:r>
            <a:r>
              <a:rPr lang="es-CL" dirty="0" err="1"/>
              <a:t>fp</a:t>
            </a:r>
            <a:r>
              <a:rPr lang="es-CL" dirty="0"/>
              <a:t> = </a:t>
            </a:r>
            <a:r>
              <a:rPr lang="es-CL" dirty="0" err="1">
                <a:solidFill>
                  <a:schemeClr val="accent2">
                    <a:lumMod val="50000"/>
                  </a:schemeClr>
                </a:solidFill>
              </a:rPr>
              <a:t>fopen</a:t>
            </a:r>
            <a:r>
              <a:rPr lang="es-CL" dirty="0"/>
              <a:t>(</a:t>
            </a:r>
            <a:r>
              <a:rPr lang="es-CL" dirty="0">
                <a:solidFill>
                  <a:schemeClr val="accent6">
                    <a:lumMod val="50000"/>
                  </a:schemeClr>
                </a:solidFill>
              </a:rPr>
              <a:t>“file.txt”</a:t>
            </a:r>
            <a:r>
              <a:rPr lang="es-CL" dirty="0"/>
              <a:t>, </a:t>
            </a:r>
            <a:r>
              <a:rPr lang="es-CL" dirty="0">
                <a:solidFill>
                  <a:schemeClr val="accent6">
                    <a:lumMod val="50000"/>
                  </a:schemeClr>
                </a:solidFill>
              </a:rPr>
              <a:t>“r”</a:t>
            </a:r>
            <a:r>
              <a:rPr lang="es-CL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   </a:t>
            </a:r>
            <a:r>
              <a:rPr lang="es-CL" dirty="0" err="1"/>
              <a:t>while</a:t>
            </a:r>
            <a:r>
              <a:rPr lang="es-CL" dirty="0"/>
              <a:t>((c=</a:t>
            </a:r>
            <a:r>
              <a:rPr lang="es-CL" dirty="0" err="1">
                <a:solidFill>
                  <a:schemeClr val="accent2">
                    <a:lumMod val="50000"/>
                  </a:schemeClr>
                </a:solidFill>
              </a:rPr>
              <a:t>fgetc</a:t>
            </a:r>
            <a:r>
              <a:rPr lang="es-CL" dirty="0"/>
              <a:t>(</a:t>
            </a:r>
            <a:r>
              <a:rPr lang="es-CL" dirty="0" err="1"/>
              <a:t>fp</a:t>
            </a:r>
            <a:r>
              <a:rPr lang="es-CL" dirty="0"/>
              <a:t>)) != EOF)</a:t>
            </a:r>
            <a:br>
              <a:rPr lang="es-CL" dirty="0"/>
            </a:br>
            <a:r>
              <a:rPr lang="es-CL" dirty="0"/>
              <a:t>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       </a:t>
            </a:r>
            <a:r>
              <a:rPr lang="es-CL" dirty="0" err="1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s-CL" dirty="0"/>
              <a:t>(</a:t>
            </a:r>
            <a:r>
              <a:rPr lang="es-CL" dirty="0">
                <a:solidFill>
                  <a:schemeClr val="accent6">
                    <a:lumMod val="50000"/>
                  </a:schemeClr>
                </a:solidFill>
              </a:rPr>
              <a:t>“%c”</a:t>
            </a:r>
            <a:r>
              <a:rPr lang="es-CL" dirty="0"/>
              <a:t>, c);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   </a:t>
            </a:r>
            <a:r>
              <a:rPr lang="es-CL" dirty="0" err="1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s-CL" dirty="0"/>
              <a:t>(</a:t>
            </a:r>
            <a:r>
              <a:rPr lang="es-CL" dirty="0">
                <a:solidFill>
                  <a:schemeClr val="accent6">
                    <a:lumMod val="50000"/>
                  </a:schemeClr>
                </a:solidFill>
              </a:rPr>
              <a:t>“\n”</a:t>
            </a:r>
            <a:r>
              <a:rPr lang="es-CL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   </a:t>
            </a:r>
            <a:r>
              <a:rPr lang="es-CL" dirty="0" err="1">
                <a:solidFill>
                  <a:schemeClr val="accent2">
                    <a:lumMod val="50000"/>
                  </a:schemeClr>
                </a:solidFill>
              </a:rPr>
              <a:t>fclose</a:t>
            </a:r>
            <a:r>
              <a:rPr lang="es-CL" dirty="0"/>
              <a:t>(</a:t>
            </a:r>
            <a:r>
              <a:rPr lang="es-CL" dirty="0" err="1"/>
              <a:t>fp</a:t>
            </a:r>
            <a:r>
              <a:rPr lang="es-CL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   </a:t>
            </a:r>
            <a:r>
              <a:rPr lang="es-CL" dirty="0" err="1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es-CL" dirty="0"/>
              <a:t>(0);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5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AE9A9-63B0-9ABC-5768-24667FEA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Syntaxis</a:t>
            </a:r>
            <a:r>
              <a:rPr lang="es-CL" dirty="0"/>
              <a:t> </a:t>
            </a:r>
            <a:r>
              <a:rPr lang="es-CL" dirty="0" err="1"/>
              <a:t>fread</a:t>
            </a:r>
            <a:r>
              <a:rPr lang="es-CL" dirty="0"/>
              <a:t>() de </a:t>
            </a:r>
            <a:r>
              <a:rPr lang="es-CL" dirty="0" err="1"/>
              <a:t>stdlib.h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0B9BE1-AF93-9CCA-CD7C-88151AD7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326" y="1890867"/>
            <a:ext cx="9151374" cy="484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size_t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fread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void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size_t</a:t>
            </a:r>
            <a:r>
              <a:rPr lang="en-US" sz="2000" dirty="0"/>
              <a:t> size, </a:t>
            </a:r>
            <a:r>
              <a:rPr lang="en-US" sz="2000" dirty="0" err="1">
                <a:solidFill>
                  <a:schemeClr val="accent1"/>
                </a:solidFill>
              </a:rPr>
              <a:t>size_t</a:t>
            </a:r>
            <a:r>
              <a:rPr lang="en-US" sz="2000" dirty="0"/>
              <a:t> </a:t>
            </a:r>
            <a:r>
              <a:rPr lang="en-US" sz="2000" dirty="0" err="1"/>
              <a:t>nmemb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1"/>
                </a:solidFill>
              </a:rPr>
              <a:t>FILE</a:t>
            </a:r>
            <a:r>
              <a:rPr lang="en-US" sz="2000" dirty="0"/>
              <a:t> *stream)</a:t>
            </a:r>
            <a:endParaRPr lang="es-CL" sz="20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8364B-7454-619D-0A4E-FF0ACE59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B7EBC7-9847-D43D-CC0F-DF32E254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276CE9-965E-4899-7CCA-F62B8265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4</a:t>
            </a:fld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3D9189F-E82F-FF2A-7F11-4495A3F3AE19}"/>
              </a:ext>
            </a:extLst>
          </p:cNvPr>
          <p:cNvSpPr txBox="1"/>
          <p:nvPr/>
        </p:nvSpPr>
        <p:spPr>
          <a:xfrm>
            <a:off x="838200" y="2914342"/>
            <a:ext cx="107466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void</a:t>
            </a:r>
            <a:r>
              <a:rPr lang="en-US" sz="2400" dirty="0"/>
              <a:t> *</a:t>
            </a:r>
            <a:r>
              <a:rPr lang="en-US" sz="2400" dirty="0" err="1"/>
              <a:t>ptr</a:t>
            </a:r>
            <a:r>
              <a:rPr lang="es-CL" sz="2400" b="1" dirty="0"/>
              <a:t>:</a:t>
            </a:r>
            <a:r>
              <a:rPr lang="es-CL" sz="2400" dirty="0"/>
              <a:t> Puntero a bloque de memoria con un tamaño mínimo de tamaño*</a:t>
            </a:r>
            <a:r>
              <a:rPr lang="es-CL" sz="2400" dirty="0" err="1"/>
              <a:t>nmemb</a:t>
            </a:r>
            <a:r>
              <a:rPr lang="es-CL" sz="2400" dirty="0"/>
              <a:t> bytes.</a:t>
            </a:r>
          </a:p>
          <a:p>
            <a:r>
              <a:rPr lang="en-US" sz="2400" dirty="0" err="1">
                <a:solidFill>
                  <a:schemeClr val="accent1"/>
                </a:solidFill>
              </a:rPr>
              <a:t>size_t</a:t>
            </a:r>
            <a:r>
              <a:rPr lang="en-US" sz="2400" dirty="0"/>
              <a:t> size: El </a:t>
            </a:r>
            <a:r>
              <a:rPr lang="en-US" sz="2400" dirty="0" err="1"/>
              <a:t>tamaño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bytes de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elemento</a:t>
            </a:r>
            <a:r>
              <a:rPr lang="en-US" sz="2400" dirty="0"/>
              <a:t> a leer.</a:t>
            </a:r>
          </a:p>
          <a:p>
            <a:r>
              <a:rPr lang="en-US" sz="2400" dirty="0" err="1">
                <a:solidFill>
                  <a:schemeClr val="accent1"/>
                </a:solidFill>
              </a:rPr>
              <a:t>size_t</a:t>
            </a:r>
            <a:r>
              <a:rPr lang="en-US" sz="2400" dirty="0"/>
              <a:t> </a:t>
            </a:r>
            <a:r>
              <a:rPr lang="en-US" sz="2400" dirty="0" err="1"/>
              <a:t>nmemb:El</a:t>
            </a:r>
            <a:r>
              <a:rPr lang="en-US" sz="2400" dirty="0"/>
              <a:t> </a:t>
            </a:r>
            <a:r>
              <a:rPr lang="en-US" sz="2400" dirty="0" err="1"/>
              <a:t>número</a:t>
            </a:r>
            <a:r>
              <a:rPr lang="en-US" sz="2400" dirty="0"/>
              <a:t> total de </a:t>
            </a:r>
            <a:r>
              <a:rPr lang="en-US" sz="2400" dirty="0" err="1"/>
              <a:t>elementos</a:t>
            </a:r>
            <a:r>
              <a:rPr lang="en-US" sz="2400" dirty="0"/>
              <a:t>, </a:t>
            </a:r>
            <a:r>
              <a:rPr lang="en-US" sz="2400" dirty="0" err="1"/>
              <a:t>cada</a:t>
            </a:r>
            <a:r>
              <a:rPr lang="en-US" sz="2400" dirty="0"/>
              <a:t> uno de </a:t>
            </a:r>
            <a:r>
              <a:rPr lang="en-US" sz="2400" dirty="0" err="1"/>
              <a:t>tamaño</a:t>
            </a:r>
            <a:r>
              <a:rPr lang="en-US" sz="2400" dirty="0"/>
              <a:t> “size” bytes.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FILE</a:t>
            </a:r>
            <a:r>
              <a:rPr lang="en-US" sz="2400" dirty="0"/>
              <a:t> *stream: </a:t>
            </a:r>
            <a:r>
              <a:rPr lang="en-US" sz="2400" dirty="0" err="1"/>
              <a:t>Puntero</a:t>
            </a:r>
            <a:r>
              <a:rPr lang="en-US" sz="2400" dirty="0"/>
              <a:t> al </a:t>
            </a:r>
            <a:r>
              <a:rPr lang="en-US" sz="2400" dirty="0" err="1"/>
              <a:t>objeto</a:t>
            </a:r>
            <a:r>
              <a:rPr lang="en-US" sz="2400" dirty="0"/>
              <a:t> FILE.</a:t>
            </a:r>
            <a:endParaRPr lang="es-CL" sz="2400" b="1" dirty="0"/>
          </a:p>
        </p:txBody>
      </p:sp>
    </p:spTree>
    <p:extLst>
      <p:ext uri="{BB962C8B-B14F-4D97-AF65-F5344CB8AC3E}">
        <p14:creationId xmlns:p14="http://schemas.microsoft.com/office/powerpoint/2010/main" val="103633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1DD17-7C08-853D-6706-A8795BFA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31" y="161970"/>
            <a:ext cx="4949651" cy="1325563"/>
          </a:xfrm>
        </p:spPr>
        <p:txBody>
          <a:bodyPr/>
          <a:lstStyle/>
          <a:p>
            <a:r>
              <a:rPr lang="es-CL" dirty="0"/>
              <a:t>Ejemplo </a:t>
            </a:r>
            <a:r>
              <a:rPr lang="es-CL" dirty="0" err="1"/>
              <a:t>fread</a:t>
            </a:r>
            <a:r>
              <a:rPr lang="es-CL" dirty="0"/>
              <a:t>()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90BFF-73F3-3147-2666-99CF7EDD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CF83AD-2447-D9D9-34C0-2B06453A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EFFB4E-7472-4C36-6532-7B8B49D4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5</a:t>
            </a:fld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8E54EC7-D296-FDA4-0124-FEC6DAE58FF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81725" y="227157"/>
            <a:ext cx="6076364" cy="5762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L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s-CL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s-CL" sz="1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s-CL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CL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s-CL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s-CL" sz="1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string.h</a:t>
            </a:r>
            <a:r>
              <a:rPr lang="es-CL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ctr">
              <a:buNone/>
            </a:pPr>
            <a:endParaRPr lang="es-CL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int </a:t>
            </a:r>
            <a:r>
              <a:rPr lang="es-CL" sz="1400" dirty="0" err="1">
                <a:latin typeface="Consolas" panose="020B0609020204030204" pitchFamily="49" charset="0"/>
              </a:rPr>
              <a:t>main</a:t>
            </a:r>
            <a:r>
              <a:rPr lang="es-CL" sz="1400" dirty="0"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s-CL" sz="1400" dirty="0">
                <a:latin typeface="Consolas" panose="020B0609020204030204" pitchFamily="49" charset="0"/>
              </a:rPr>
              <a:t>   </a:t>
            </a:r>
            <a:r>
              <a:rPr lang="es-CL" sz="1400" dirty="0">
                <a:solidFill>
                  <a:schemeClr val="accent1"/>
                </a:solidFill>
                <a:latin typeface="Consolas" panose="020B0609020204030204" pitchFamily="49" charset="0"/>
              </a:rPr>
              <a:t>FILE </a:t>
            </a:r>
            <a:r>
              <a:rPr lang="es-CL" sz="1400" dirty="0">
                <a:latin typeface="Consolas" panose="020B0609020204030204" pitchFamily="49" charset="0"/>
              </a:rPr>
              <a:t>*</a:t>
            </a:r>
            <a:r>
              <a:rPr lang="es-CL" sz="1400" dirty="0" err="1">
                <a:latin typeface="Consolas" panose="020B0609020204030204" pitchFamily="49" charset="0"/>
              </a:rPr>
              <a:t>fp</a:t>
            </a:r>
            <a:r>
              <a:rPr lang="es-CL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CL" sz="1400" dirty="0">
                <a:latin typeface="Consolas" panose="020B0609020204030204" pitchFamily="49" charset="0"/>
              </a:rPr>
              <a:t>   </a:t>
            </a:r>
            <a:r>
              <a:rPr lang="es-CL" sz="1400" dirty="0" err="1">
                <a:latin typeface="Consolas" panose="020B0609020204030204" pitchFamily="49" charset="0"/>
              </a:rPr>
              <a:t>fp</a:t>
            </a:r>
            <a:r>
              <a:rPr lang="es-CL" sz="1400" dirty="0">
                <a:latin typeface="Consolas" panose="020B0609020204030204" pitchFamily="49" charset="0"/>
              </a:rPr>
              <a:t> =</a:t>
            </a:r>
            <a:r>
              <a:rPr lang="es-CL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fopen</a:t>
            </a:r>
            <a:r>
              <a:rPr lang="es-CL" sz="1400" dirty="0">
                <a:latin typeface="Consolas" panose="020B0609020204030204" pitchFamily="49" charset="0"/>
              </a:rPr>
              <a:t>(</a:t>
            </a:r>
            <a:r>
              <a:rPr lang="es-CL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"file.txt"</a:t>
            </a:r>
            <a:r>
              <a:rPr lang="es-CL" sz="1400" dirty="0">
                <a:latin typeface="Consolas" panose="020B0609020204030204" pitchFamily="49" charset="0"/>
              </a:rPr>
              <a:t>, </a:t>
            </a:r>
            <a:r>
              <a:rPr lang="es-CL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"r"</a:t>
            </a:r>
            <a:r>
              <a:rPr lang="es-CL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fseek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fp</a:t>
            </a:r>
            <a:r>
              <a:rPr lang="en-US" sz="1400" dirty="0">
                <a:latin typeface="Consolas" panose="020B0609020204030204" pitchFamily="49" charset="0"/>
              </a:rPr>
              <a:t>, 0, SEEK_END);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</a:rPr>
              <a:t>file_size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ftell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fp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fseek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fp</a:t>
            </a:r>
            <a:r>
              <a:rPr lang="en-US" sz="1400" dirty="0">
                <a:latin typeface="Consolas" panose="020B0609020204030204" pitchFamily="49" charset="0"/>
              </a:rPr>
              <a:t>, 0, SEEK_SET);</a:t>
            </a:r>
            <a:endParaRPr lang="es-CL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400" dirty="0">
                <a:latin typeface="Consolas" panose="020B0609020204030204" pitchFamily="49" charset="0"/>
              </a:rPr>
              <a:t>  </a:t>
            </a:r>
            <a:r>
              <a:rPr lang="es-CL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char</a:t>
            </a:r>
            <a:r>
              <a:rPr lang="es-CL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>
                <a:latin typeface="Consolas" panose="020B0609020204030204" pitchFamily="49" charset="0"/>
              </a:rPr>
              <a:t>*</a:t>
            </a:r>
            <a:r>
              <a:rPr lang="es-CL" sz="1400" dirty="0" err="1">
                <a:latin typeface="Consolas" panose="020B0609020204030204" pitchFamily="49" charset="0"/>
              </a:rPr>
              <a:t>string</a:t>
            </a:r>
            <a:r>
              <a:rPr lang="es-CL" sz="1400" dirty="0">
                <a:latin typeface="Consolas" panose="020B0609020204030204" pitchFamily="49" charset="0"/>
              </a:rPr>
              <a:t> = </a:t>
            </a:r>
            <a:r>
              <a:rPr lang="es-CL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malloc</a:t>
            </a:r>
            <a:r>
              <a:rPr lang="es-CL" sz="1400" dirty="0">
                <a:latin typeface="Consolas" panose="020B0609020204030204" pitchFamily="49" charset="0"/>
              </a:rPr>
              <a:t>(</a:t>
            </a:r>
            <a:r>
              <a:rPr lang="es-CL" sz="1400" dirty="0" err="1">
                <a:latin typeface="Consolas" panose="020B0609020204030204" pitchFamily="49" charset="0"/>
              </a:rPr>
              <a:t>file_size</a:t>
            </a:r>
            <a:r>
              <a:rPr lang="es-CL" sz="1400" dirty="0">
                <a:latin typeface="Consolas" panose="020B0609020204030204" pitchFamily="49" charset="0"/>
              </a:rPr>
              <a:t> * </a:t>
            </a:r>
            <a:r>
              <a:rPr lang="es-CL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s-CL" sz="1400" dirty="0">
                <a:latin typeface="Consolas" panose="020B0609020204030204" pitchFamily="49" charset="0"/>
              </a:rPr>
              <a:t>(</a:t>
            </a:r>
            <a:r>
              <a:rPr lang="es-CL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char</a:t>
            </a:r>
            <a:r>
              <a:rPr lang="es-CL" sz="14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s-CL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400" dirty="0">
                <a:latin typeface="Consolas" panose="020B0609020204030204" pitchFamily="49" charset="0"/>
              </a:rPr>
              <a:t>  </a:t>
            </a:r>
            <a:r>
              <a:rPr lang="es-CL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fread</a:t>
            </a:r>
            <a:r>
              <a:rPr lang="es-CL" sz="1400" dirty="0">
                <a:latin typeface="Consolas" panose="020B0609020204030204" pitchFamily="49" charset="0"/>
              </a:rPr>
              <a:t>(</a:t>
            </a:r>
            <a:r>
              <a:rPr lang="es-CL" sz="1400" dirty="0" err="1">
                <a:latin typeface="Consolas" panose="020B0609020204030204" pitchFamily="49" charset="0"/>
              </a:rPr>
              <a:t>string</a:t>
            </a:r>
            <a:r>
              <a:rPr lang="es-CL" sz="1400" dirty="0">
                <a:latin typeface="Consolas" panose="020B0609020204030204" pitchFamily="49" charset="0"/>
              </a:rPr>
              <a:t>, </a:t>
            </a:r>
            <a:r>
              <a:rPr lang="es-CL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s-CL" sz="1400" dirty="0">
                <a:latin typeface="Consolas" panose="020B0609020204030204" pitchFamily="49" charset="0"/>
              </a:rPr>
              <a:t>(</a:t>
            </a:r>
            <a:r>
              <a:rPr lang="es-CL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char</a:t>
            </a:r>
            <a:r>
              <a:rPr lang="es-CL" sz="1400" dirty="0">
                <a:latin typeface="Consolas" panose="020B0609020204030204" pitchFamily="49" charset="0"/>
              </a:rPr>
              <a:t>), </a:t>
            </a:r>
            <a:r>
              <a:rPr lang="es-CL" sz="1400" dirty="0" err="1">
                <a:latin typeface="Consolas" panose="020B0609020204030204" pitchFamily="49" charset="0"/>
              </a:rPr>
              <a:t>file_size</a:t>
            </a:r>
            <a:r>
              <a:rPr lang="es-CL" sz="1400" dirty="0">
                <a:latin typeface="Consolas" panose="020B0609020204030204" pitchFamily="49" charset="0"/>
              </a:rPr>
              <a:t>, </a:t>
            </a:r>
            <a:r>
              <a:rPr lang="es-CL" sz="1400" dirty="0" err="1">
                <a:latin typeface="Consolas" panose="020B0609020204030204" pitchFamily="49" charset="0"/>
              </a:rPr>
              <a:t>fp</a:t>
            </a:r>
            <a:r>
              <a:rPr lang="es-CL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CL" sz="14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s-CL" sz="1400" dirty="0">
                <a:latin typeface="Consolas" panose="020B0609020204030204" pitchFamily="49" charset="0"/>
              </a:rPr>
              <a:t>   </a:t>
            </a:r>
            <a:r>
              <a:rPr lang="es-CL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s-CL" sz="1400" dirty="0">
                <a:latin typeface="Consolas" panose="020B0609020204030204" pitchFamily="49" charset="0"/>
              </a:rPr>
              <a:t>(</a:t>
            </a:r>
            <a:r>
              <a:rPr lang="es-CL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"%s\n"</a:t>
            </a:r>
            <a:r>
              <a:rPr lang="es-CL" sz="1400" dirty="0">
                <a:latin typeface="Consolas" panose="020B0609020204030204" pitchFamily="49" charset="0"/>
              </a:rPr>
              <a:t>, </a:t>
            </a:r>
            <a:r>
              <a:rPr lang="es-CL" sz="1400" dirty="0" err="1">
                <a:latin typeface="Consolas" panose="020B0609020204030204" pitchFamily="49" charset="0"/>
              </a:rPr>
              <a:t>string</a:t>
            </a:r>
            <a:r>
              <a:rPr lang="es-CL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CL" sz="1400" dirty="0">
                <a:latin typeface="Consolas" panose="020B0609020204030204" pitchFamily="49" charset="0"/>
              </a:rPr>
              <a:t>   </a:t>
            </a:r>
            <a:r>
              <a:rPr lang="es-CL" sz="1400" dirty="0" err="1">
                <a:latin typeface="Consolas" panose="020B0609020204030204" pitchFamily="49" charset="0"/>
              </a:rPr>
              <a:t>fclose</a:t>
            </a:r>
            <a:r>
              <a:rPr lang="es-CL" sz="1400" dirty="0">
                <a:latin typeface="Consolas" panose="020B0609020204030204" pitchFamily="49" charset="0"/>
              </a:rPr>
              <a:t>(</a:t>
            </a:r>
            <a:r>
              <a:rPr lang="es-CL" sz="1400" dirty="0" err="1">
                <a:latin typeface="Consolas" panose="020B0609020204030204" pitchFamily="49" charset="0"/>
              </a:rPr>
              <a:t>fp</a:t>
            </a:r>
            <a:r>
              <a:rPr lang="es-CL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CL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s-CL" sz="1400" dirty="0">
                <a:latin typeface="Consolas" panose="020B0609020204030204" pitchFamily="49" charset="0"/>
              </a:rPr>
              <a:t>   </a:t>
            </a:r>
            <a:r>
              <a:rPr lang="es-CL" sz="1400" dirty="0" err="1">
                <a:latin typeface="Consolas" panose="020B0609020204030204" pitchFamily="49" charset="0"/>
              </a:rPr>
              <a:t>return</a:t>
            </a:r>
            <a:r>
              <a:rPr lang="es-CL" sz="1400" dirty="0"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s-CL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80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0DC55-54F5-429A-97D2-D2276FFF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58" y="248443"/>
            <a:ext cx="10515600" cy="1325563"/>
          </a:xfrm>
        </p:spPr>
        <p:txBody>
          <a:bodyPr/>
          <a:lstStyle/>
          <a:p>
            <a:r>
              <a:rPr lang="es-US" dirty="0"/>
              <a:t>Macros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5C1C76-56B0-4A8C-AC04-4985E8D1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58" y="15954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US" dirty="0"/>
              <a:t>Cree 2 macros </a:t>
            </a:r>
            <a:r>
              <a:rPr lang="es-US" dirty="0">
                <a:solidFill>
                  <a:schemeClr val="accent5">
                    <a:lumMod val="50000"/>
                  </a:schemeClr>
                </a:solidFill>
              </a:rPr>
              <a:t>EOC</a:t>
            </a:r>
            <a:r>
              <a:rPr lang="es-US" dirty="0"/>
              <a:t> y </a:t>
            </a:r>
            <a:r>
              <a:rPr lang="es-US" dirty="0">
                <a:solidFill>
                  <a:schemeClr val="accent5">
                    <a:lumMod val="50000"/>
                  </a:schemeClr>
                </a:solidFill>
              </a:rPr>
              <a:t>ISNUM</a:t>
            </a:r>
            <a:r>
              <a:rPr lang="es-US" dirty="0"/>
              <a:t> que reciban un argumento y retornen:</a:t>
            </a:r>
          </a:p>
          <a:p>
            <a:pPr marL="0" indent="0">
              <a:buNone/>
            </a:pPr>
            <a:endParaRPr lang="es-US" dirty="0"/>
          </a:p>
          <a:p>
            <a:pPr marL="0" indent="0">
              <a:buNone/>
            </a:pPr>
            <a:r>
              <a:rPr lang="es-US" dirty="0" err="1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s-US" dirty="0" err="1"/>
              <a:t>nd</a:t>
            </a:r>
            <a:r>
              <a:rPr lang="es-US" dirty="0"/>
              <a:t> </a:t>
            </a:r>
            <a:r>
              <a:rPr lang="es-US" dirty="0" err="1">
                <a:solidFill>
                  <a:schemeClr val="accent5">
                    <a:lumMod val="50000"/>
                  </a:schemeClr>
                </a:solidFill>
              </a:rPr>
              <a:t>O</a:t>
            </a:r>
            <a:r>
              <a:rPr lang="es-US" dirty="0" err="1"/>
              <a:t>f</a:t>
            </a:r>
            <a:r>
              <a:rPr lang="es-US" dirty="0"/>
              <a:t> </a:t>
            </a:r>
            <a:r>
              <a:rPr lang="es-US" dirty="0" err="1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s-US" dirty="0" err="1"/>
              <a:t>tring</a:t>
            </a:r>
            <a:r>
              <a:rPr lang="es-US" dirty="0"/>
              <a:t>: 1 si </a:t>
            </a:r>
            <a:r>
              <a:rPr lang="es-US" dirty="0" err="1"/>
              <a:t>est</a:t>
            </a:r>
            <a:r>
              <a:rPr lang="en-US" dirty="0"/>
              <a:t>á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último</a:t>
            </a:r>
            <a:r>
              <a:rPr lang="en-US" dirty="0"/>
              <a:t> char del string, 0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NUM</a:t>
            </a:r>
            <a:r>
              <a:rPr lang="en-US" dirty="0" err="1"/>
              <a:t>ber</a:t>
            </a:r>
            <a:r>
              <a:rPr lang="en-US" dirty="0"/>
              <a:t>: El char </a:t>
            </a:r>
            <a:r>
              <a:rPr lang="en-US" dirty="0" err="1"/>
              <a:t>transformado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entero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char </a:t>
            </a:r>
            <a:r>
              <a:rPr lang="en-US" dirty="0" err="1"/>
              <a:t>corresponde</a:t>
            </a:r>
            <a:r>
              <a:rPr lang="en-US" dirty="0"/>
              <a:t> a un </a:t>
            </a:r>
            <a:r>
              <a:rPr lang="en-US" dirty="0" err="1"/>
              <a:t>carácter</a:t>
            </a:r>
            <a:r>
              <a:rPr lang="en-US" dirty="0"/>
              <a:t>  </a:t>
            </a:r>
            <a:r>
              <a:rPr lang="en-US" dirty="0" err="1"/>
              <a:t>numérico</a:t>
            </a:r>
            <a:r>
              <a:rPr lang="en-US" dirty="0"/>
              <a:t>, 0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.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7BF957-247B-BAA0-0A60-03582384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FA0A1-DE3C-CD2C-00BA-2BCBA775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2AC520-9312-928A-1A6D-613E7AC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0578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2BC03-CFA7-26D2-D757-AA8AB186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Soluci</a:t>
            </a:r>
            <a:r>
              <a:rPr lang="en-US" dirty="0" err="1"/>
              <a:t>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5A820E-E38B-F5CA-7FA0-F59B6B858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5936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#define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EOC(x) (((x) != '\0') ? 1 : 0)</a:t>
            </a:r>
          </a:p>
          <a:p>
            <a:pPr marL="0" indent="0">
              <a:buNone/>
            </a:pPr>
            <a:r>
              <a:rPr lang="es-CL" dirty="0">
                <a:solidFill>
                  <a:schemeClr val="accent4">
                    <a:lumMod val="75000"/>
                  </a:schemeClr>
                </a:solidFill>
              </a:rPr>
              <a:t>#define </a:t>
            </a:r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ISNUM(c) (((c) &gt;= '0' &amp;&amp; (c) &lt;= '9') ? \</a:t>
            </a:r>
          </a:p>
          <a:p>
            <a:pPr marL="0" indent="0">
              <a:buNone/>
            </a:pPr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							(c) - '0' : 999)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4A475-EB68-DE6C-1024-39B842D2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61D3A-6C52-22BB-98B8-96BDC117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AA5AE-4F4F-9BD2-96CD-C7A9D7A4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7064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530DB-DF7F-FE65-32F5-F7142846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Macro Funcional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EEC4A6-D8AB-0FCD-4350-45853146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0696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Cree una macro funcional que realice un </a:t>
            </a:r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SWAP</a:t>
            </a:r>
            <a:r>
              <a:rPr lang="es-CL" dirty="0"/>
              <a:t> a 2 variables de cualquier tipo.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E112ED-D275-B749-B1EC-D4C4252B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3E102A-26B7-7BC9-8F37-4C9E3299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4296E1-458A-6995-4038-D6A5084A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3114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304C1-6711-0706-3DC1-598949E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E2918D-B22A-8EDC-CA3B-D58CA6FA5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3500"/>
            <a:ext cx="12061723" cy="4433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0" i="0" dirty="0">
                <a:solidFill>
                  <a:schemeClr val="accent4">
                    <a:lumMod val="75000"/>
                  </a:schemeClr>
                </a:solidFill>
                <a:effectLst/>
                <a:latin typeface="Söhne Mono"/>
              </a:rPr>
              <a:t>#define </a:t>
            </a:r>
            <a:r>
              <a:rPr lang="es-ES" b="0" i="0" dirty="0">
                <a:solidFill>
                  <a:schemeClr val="accent5">
                    <a:lumMod val="75000"/>
                  </a:schemeClr>
                </a:solidFill>
                <a:effectLst/>
                <a:latin typeface="Söhne Mono"/>
              </a:rPr>
              <a:t>SWAP(x, y, T) \</a:t>
            </a:r>
          </a:p>
          <a:p>
            <a:pPr marL="0" indent="0">
              <a:buNone/>
            </a:pPr>
            <a:r>
              <a:rPr lang="es-ES" b="0" i="0" dirty="0">
                <a:solidFill>
                  <a:schemeClr val="accent5">
                    <a:lumMod val="75000"/>
                  </a:schemeClr>
                </a:solidFill>
                <a:effectLst/>
                <a:latin typeface="Söhne Mono"/>
              </a:rPr>
              <a:t>	do { \</a:t>
            </a:r>
          </a:p>
          <a:p>
            <a:pPr marL="914400" lvl="2" indent="0">
              <a:buNone/>
            </a:pPr>
            <a:r>
              <a:rPr lang="es-ES" sz="2800" b="0" i="0" dirty="0">
                <a:solidFill>
                  <a:schemeClr val="accent5">
                    <a:lumMod val="75000"/>
                  </a:schemeClr>
                </a:solidFill>
                <a:effectLst/>
                <a:latin typeface="Söhne Mono"/>
              </a:rPr>
              <a:t>	 T </a:t>
            </a:r>
            <a:r>
              <a:rPr lang="es-ES" sz="28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Söhne Mono"/>
              </a:rPr>
              <a:t>temp</a:t>
            </a:r>
            <a:r>
              <a:rPr lang="es-ES" sz="2800" b="0" i="0" dirty="0">
                <a:solidFill>
                  <a:schemeClr val="accent5">
                    <a:lumMod val="75000"/>
                  </a:schemeClr>
                </a:solidFill>
                <a:effectLst/>
                <a:latin typeface="Söhne Mono"/>
              </a:rPr>
              <a:t> = x; \</a:t>
            </a:r>
          </a:p>
          <a:p>
            <a:pPr marL="914400" lvl="2" indent="0">
              <a:buNone/>
            </a:pPr>
            <a:r>
              <a:rPr lang="es-ES" sz="2800" dirty="0">
                <a:solidFill>
                  <a:schemeClr val="accent5">
                    <a:lumMod val="75000"/>
                  </a:schemeClr>
                </a:solidFill>
                <a:latin typeface="Söhne Mono"/>
              </a:rPr>
              <a:t>	</a:t>
            </a:r>
            <a:r>
              <a:rPr lang="es-ES" sz="2800" b="0" i="0" dirty="0">
                <a:solidFill>
                  <a:schemeClr val="accent5">
                    <a:lumMod val="75000"/>
                  </a:schemeClr>
                </a:solidFill>
                <a:effectLst/>
                <a:latin typeface="Söhne Mono"/>
              </a:rPr>
              <a:t> x = y; \</a:t>
            </a:r>
          </a:p>
          <a:p>
            <a:pPr marL="914400" lvl="2" indent="0">
              <a:buNone/>
            </a:pPr>
            <a:r>
              <a:rPr lang="es-ES" sz="2800" b="0" i="0" dirty="0">
                <a:solidFill>
                  <a:schemeClr val="accent5">
                    <a:lumMod val="75000"/>
                  </a:schemeClr>
                </a:solidFill>
                <a:effectLst/>
                <a:latin typeface="Söhne Mono"/>
              </a:rPr>
              <a:t>	y = </a:t>
            </a:r>
            <a:r>
              <a:rPr lang="es-ES" sz="28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Söhne Mono"/>
              </a:rPr>
              <a:t>temp</a:t>
            </a:r>
            <a:r>
              <a:rPr lang="es-ES" sz="2800" b="0" i="0" dirty="0">
                <a:solidFill>
                  <a:schemeClr val="accent5">
                    <a:lumMod val="75000"/>
                  </a:schemeClr>
                </a:solidFill>
                <a:effectLst/>
                <a:latin typeface="Söhne Mono"/>
              </a:rPr>
              <a:t>; \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Söhne Mono"/>
              </a:rPr>
              <a:t>	</a:t>
            </a:r>
            <a:r>
              <a:rPr lang="es-ES" b="0" i="0" dirty="0">
                <a:solidFill>
                  <a:schemeClr val="accent5">
                    <a:lumMod val="75000"/>
                  </a:schemeClr>
                </a:solidFill>
                <a:effectLst/>
                <a:latin typeface="Söhne Mono"/>
              </a:rPr>
              <a:t>} </a:t>
            </a:r>
            <a:r>
              <a:rPr lang="es-E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Söhne Mono"/>
              </a:rPr>
              <a:t>while</a:t>
            </a:r>
            <a:r>
              <a:rPr lang="es-ES" b="0" i="0" dirty="0">
                <a:solidFill>
                  <a:schemeClr val="accent5">
                    <a:lumMod val="75000"/>
                  </a:schemeClr>
                </a:solidFill>
                <a:effectLst/>
                <a:latin typeface="Söhne Mono"/>
              </a:rPr>
              <a:t> (0)</a:t>
            </a:r>
            <a:endParaRPr lang="es-C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8CE63-63D5-1ECE-D510-3C2FB80A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39D-38FF-46C9-B809-BB7752C0352A}" type="datetime1">
              <a:rPr lang="es-CL" smtClean="0"/>
              <a:t>16-10-2023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70F02D-A67B-1239-0ACA-AEFD6006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3E8B25-DC3B-3FBD-DD6B-A11E1761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7B8F-950D-4FD9-99B7-0E8941D2F24E}" type="slidenum">
              <a:rPr lang="es-CL" smtClean="0"/>
              <a:pPr/>
              <a:t>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1928134"/>
      </p:ext>
    </p:extLst>
  </p:cSld>
  <p:clrMapOvr>
    <a:masterClrMapping/>
  </p:clrMapOvr>
</p:sld>
</file>

<file path=ppt/theme/theme1.xml><?xml version="1.0" encoding="utf-8"?>
<a:theme xmlns:a="http://schemas.openxmlformats.org/drawingml/2006/main" name="Ayudantia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yudantiaTheme" id="{6CD0FDE2-342A-447F-83C9-4D02B9314667}" vid="{B83FEA90-C8F5-4426-9552-164C0DAACBB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AyudantiaTheme</Template>
  <TotalTime>514</TotalTime>
  <Words>1394</Words>
  <Application>Microsoft Office PowerPoint</Application>
  <PresentationFormat>Panorámica</PresentationFormat>
  <Paragraphs>239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Söhne Mono</vt:lpstr>
      <vt:lpstr>AyudantiaTheme</vt:lpstr>
      <vt:lpstr>Programación de software de sistemas  Ayudantía 4</vt:lpstr>
      <vt:lpstr>Sintaxis fopen() de stdlib.h</vt:lpstr>
      <vt:lpstr>Ejemplo escritura y lectura</vt:lpstr>
      <vt:lpstr>Syntaxis fread() de stdlib.h</vt:lpstr>
      <vt:lpstr>Ejemplo fread()</vt:lpstr>
      <vt:lpstr>Macros</vt:lpstr>
      <vt:lpstr>Solución</vt:lpstr>
      <vt:lpstr>Macro Funcional</vt:lpstr>
      <vt:lpstr>Solución</vt:lpstr>
      <vt:lpstr>Funciones Variádicas</vt:lpstr>
      <vt:lpstr>Solución</vt:lpstr>
      <vt:lpstr>Funciones Variádicas</vt:lpstr>
      <vt:lpstr>Solución parte 1</vt:lpstr>
      <vt:lpstr>Solución parte 2</vt:lpstr>
      <vt:lpstr>Solución parte 3</vt:lpstr>
      <vt:lpstr>Struct</vt:lpstr>
      <vt:lpstr>typedef struct</vt:lpstr>
      <vt:lpstr>Presentación de PowerPoint</vt:lpstr>
      <vt:lpstr>Solución en github.</vt:lpstr>
      <vt:lpstr>Desafío Macros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#</dc:title>
  <dc:creator>NICOLAS MARCELO ARAYA PONCE</dc:creator>
  <cp:lastModifiedBy>NICOLAS MARCELO ARAYA PONCE</cp:lastModifiedBy>
  <cp:revision>8</cp:revision>
  <dcterms:created xsi:type="dcterms:W3CDTF">2023-09-10T22:35:36Z</dcterms:created>
  <dcterms:modified xsi:type="dcterms:W3CDTF">2023-10-17T01:56:43Z</dcterms:modified>
</cp:coreProperties>
</file>