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2" r:id="rId3"/>
    <p:sldId id="275" r:id="rId4"/>
    <p:sldId id="277" r:id="rId5"/>
    <p:sldId id="271" r:id="rId6"/>
    <p:sldId id="273" r:id="rId7"/>
    <p:sldId id="278" r:id="rId8"/>
    <p:sldId id="279" r:id="rId9"/>
    <p:sldId id="274" r:id="rId10"/>
    <p:sldId id="276" r:id="rId11"/>
    <p:sldId id="257" r:id="rId12"/>
    <p:sldId id="258" r:id="rId13"/>
    <p:sldId id="259" r:id="rId14"/>
    <p:sldId id="260" r:id="rId15"/>
    <p:sldId id="28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37" autoAdjust="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9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6597-600F-46BA-97BD-BCBCDC34B96F}" type="datetimeFigureOut">
              <a:rPr lang="es-CL" smtClean="0"/>
              <a:t>11-09-2023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903D8-DD07-4CE4-9F0F-028EBB4A29D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371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0688C-5A40-AB20-4BDF-4FC9940BD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5D177-D0F1-F5AA-C6D2-82E844480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E95C8-6727-B4EE-E5EE-BB4C6759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0C13-A086-4758-8437-306D91E1FE0D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8C79B-7936-C728-54B6-74036DF2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52AEB-B275-63CA-EA14-9F9CA2B9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5062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AFF1-7902-9B70-7954-33C540EA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C9874F-3157-F57B-9A66-31C1FD0A0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8B715D-02A0-2309-846F-DFBF4920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C562-0FFB-418C-86A4-9ED75E91FD09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87CF30-4FFA-E562-78E1-E594B4FA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F5EE4-094D-5E0A-5BCE-F9B3CBA2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913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6385D5-1724-0806-8E3C-FFFB7F0C7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E315EE-95AE-F243-5826-43ECE06D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D4BC0C-6FF1-67A1-264B-608AC9D7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6425-F8AE-426C-B766-2BFEF845FFA0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C47F0-1E8A-6890-1F61-6443AEC5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767F05-4284-2FEE-793D-17132BEF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95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2317F-BE48-FEAC-DEB9-0FE6FDC1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3BFD6-D687-2C03-5A6C-E118DD2E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54580-71BC-B990-BE3F-7BD41190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CF801-ABEA-26D2-9CDE-5654C5A9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29CE2A-2EBD-6C43-6982-BD2E501B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CFD7B8F-950D-4FD9-99B7-0E8941D2F24E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577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898E8-7B58-9CEF-D803-66183AC0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62376E-9E98-F932-C081-7F3BD8970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D712A-A7BB-84B3-D99A-BD3255AD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3A5F-F641-4FDA-89B8-CA3B5FC1EF6D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AA679-08F4-BB1A-62A8-70D3679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014AB-537D-20CE-AF47-0FEDBA2E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930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7BA07-8792-DFC6-4AE8-F400A24E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E05B55-1C12-6BD8-ACAB-44CF8748D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7F3955-F195-D916-748F-9884CF05D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A282CE-A2B2-D147-FABA-CF9E59F6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126-2FC2-4922-8BFF-ED7649A4E374}" type="datetime1">
              <a:rPr lang="es-CL" smtClean="0"/>
              <a:t>11-09-2023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CC86D0-6802-496A-683D-A18BD7D3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2C2D88-9987-1C60-5610-1C94D87A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425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AC496-4975-514B-E1B2-7908D749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654DA1-1695-94CA-093D-AA54D8B0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D841AF-765F-F223-C397-90499C5AD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13C06A-4ECB-F056-4D93-C4F9BC244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2EF06E-940B-BCE5-AA5A-534305DD4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2F33C4-9B8F-BF3A-997D-E4629D7F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0000-C7FA-41C4-9128-E754F7023ACB}" type="datetime1">
              <a:rPr lang="es-CL" smtClean="0"/>
              <a:t>11-09-2023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90B816-B797-A4B2-44CD-1EE8B238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238169-C18D-E4E7-2E8C-80FE381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680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D7942-F5BD-C5EB-47AE-581A14C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499FDB-1B2C-A213-5005-ABBD1842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9A5E-F38D-4722-8787-3BED9DB4AAE1}" type="datetime1">
              <a:rPr lang="es-CL" smtClean="0"/>
              <a:t>11-09-2023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030E13-304A-0B0A-C464-641570BE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FB6562-396E-ACB6-A3F1-4BDB37FD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139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B6D8FA-A56F-2B5D-732C-A7EC9DBE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025A-C3FE-4F3E-804E-5920300EC141}" type="datetime1">
              <a:rPr lang="es-CL" smtClean="0"/>
              <a:t>11-09-2023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6C6DB8-62DA-7143-BD2A-A6540DF5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524C5C-46F0-C986-3A1E-56C0E60F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290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84B5E-1B48-C410-CF70-3BDE92E6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5AFF1-3183-28CB-540F-C1C6E0F5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5B043B-1055-33B7-CD1D-3AF65873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6E3D9A-326A-7088-F1B2-D5D7904A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9F86-96F6-4CC0-84A7-6E82FA350095}" type="datetime1">
              <a:rPr lang="es-CL" smtClean="0"/>
              <a:t>11-09-2023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D5E0C8-6C27-0958-FB31-021C703B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AAB9E-3178-FBC9-CFE7-BF8EDAAF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337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EF3AA-C4B0-75FE-8D01-99F432B5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BFB2A7-73BB-56C5-BF8C-C60591E2E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EB309B-B8FB-C7A4-6BE2-E213CE26B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D7C146-023A-A009-6549-AD6AE70C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FAFC-CDEA-4660-B7D1-AE9693BE8B94}" type="datetime1">
              <a:rPr lang="es-CL" smtClean="0"/>
              <a:t>11-09-2023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48237B-B062-42B7-8247-E516815E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6A4FA6-2270-099D-94CF-CE8E2CC9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6000" contrast="7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A51FA6-19AE-0065-DB8B-15FD81FB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576DD6-9C33-0EDC-DAAB-1D5A5E58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6A833B-7104-1537-62DA-0FB463DE2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2052" y="6311900"/>
            <a:ext cx="2743200" cy="180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C9F80010-5053-4AC1-9195-1AF718A6C45A}" type="datetime1">
              <a:rPr lang="es-CL" smtClean="0"/>
              <a:pPr/>
              <a:t>11-09-2023</a:t>
            </a:fld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EE48C-7546-81E0-8193-0A5A60618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8579B7-3118-EA16-D6DD-5D4E560EE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1458" y="9884"/>
            <a:ext cx="1140542" cy="317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6CFD7B8F-950D-4FD9-99B7-0E8941D2F24E}" type="slidenum">
              <a:rPr lang="es-CL" smtClean="0"/>
              <a:pPr/>
              <a:t>‹Nº›</a:t>
            </a:fld>
            <a:endParaRPr lang="es-CL" dirty="0"/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1708E23F-301D-BBD0-D1DF-55D9A2B913C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03" y="5279923"/>
            <a:ext cx="2007229" cy="10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6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03319-0256-5192-B94A-8381445D3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179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L" dirty="0"/>
              <a:t>Programación de software de sistemas</a:t>
            </a:r>
            <a:br>
              <a:rPr lang="es-CL" dirty="0"/>
            </a:br>
            <a:br>
              <a:rPr lang="es-CL" dirty="0"/>
            </a:br>
            <a:r>
              <a:rPr lang="es-C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Ayudantía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E9F184-0834-A013-B69F-05F50D9C5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5700" y="4319877"/>
            <a:ext cx="4565073" cy="1001134"/>
          </a:xfrm>
        </p:spPr>
        <p:txBody>
          <a:bodyPr/>
          <a:lstStyle/>
          <a:p>
            <a:pPr algn="l"/>
            <a:r>
              <a:rPr lang="es-C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Profesor: Rodrigo Verschae</a:t>
            </a:r>
          </a:p>
          <a:p>
            <a:pPr algn="l"/>
            <a:r>
              <a:rPr lang="es-C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Ayudante: Nicolás Araya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88A06-5F1C-7452-9A15-94874823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40BA-5A8E-4315-B231-17B94B6B1630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AB6A5A-6B32-9C7B-D53A-361EFEF7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:cd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72843-6B5D-8E07-A269-F91D0E3C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704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4719C-4058-323E-677E-22DB8D10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1727B-E446-0676-AEC2-2DA186C2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52" y="1385671"/>
            <a:ext cx="6570518" cy="48357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L" dirty="0"/>
              <a:t>#include </a:t>
            </a:r>
            <a:r>
              <a:rPr lang="es-US" dirty="0"/>
              <a:t>&lt;</a:t>
            </a:r>
            <a:r>
              <a:rPr lang="es-US" dirty="0" err="1"/>
              <a:t>stdio.h</a:t>
            </a:r>
            <a:r>
              <a:rPr lang="es-US" dirty="0"/>
              <a:t>&gt;</a:t>
            </a:r>
          </a:p>
          <a:p>
            <a:endParaRPr lang="es-US" dirty="0"/>
          </a:p>
          <a:p>
            <a:pPr marL="0" indent="0">
              <a:buNone/>
            </a:pPr>
            <a:r>
              <a:rPr lang="es-US" dirty="0">
                <a:solidFill>
                  <a:schemeClr val="accent1"/>
                </a:solidFill>
              </a:rPr>
              <a:t>int </a:t>
            </a:r>
            <a:r>
              <a:rPr lang="es-US" dirty="0" err="1"/>
              <a:t>main</a:t>
            </a:r>
            <a:r>
              <a:rPr lang="es-US" dirty="0"/>
              <a:t>()</a:t>
            </a:r>
          </a:p>
          <a:p>
            <a:pPr marL="0" indent="0">
              <a:buNone/>
            </a:pPr>
            <a:r>
              <a:rPr lang="es-US" dirty="0"/>
              <a:t>{</a:t>
            </a:r>
          </a:p>
          <a:p>
            <a:pPr marL="0" indent="0">
              <a:buNone/>
            </a:pPr>
            <a:r>
              <a:rPr lang="es-US" dirty="0"/>
              <a:t>	</a:t>
            </a:r>
            <a:r>
              <a:rPr lang="es-US" dirty="0">
                <a:solidFill>
                  <a:schemeClr val="accent1"/>
                </a:solidFill>
              </a:rPr>
              <a:t>int </a:t>
            </a:r>
            <a:r>
              <a:rPr lang="es-US" dirty="0"/>
              <a:t>c;</a:t>
            </a:r>
          </a:p>
          <a:p>
            <a:pPr marL="0" indent="0">
              <a:buNone/>
            </a:pPr>
            <a:r>
              <a:rPr lang="es-US" dirty="0"/>
              <a:t>	</a:t>
            </a:r>
            <a:r>
              <a:rPr lang="es-US" dirty="0">
                <a:solidFill>
                  <a:schemeClr val="accent1"/>
                </a:solidFill>
              </a:rPr>
              <a:t>int </a:t>
            </a:r>
            <a:r>
              <a:rPr lang="es-US" dirty="0"/>
              <a:t>a = 0;</a:t>
            </a:r>
          </a:p>
          <a:p>
            <a:pPr marL="0" indent="0">
              <a:buNone/>
            </a:pPr>
            <a:r>
              <a:rPr lang="es-US" dirty="0"/>
              <a:t>	</a:t>
            </a:r>
            <a:r>
              <a:rPr lang="es-US" dirty="0" err="1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es-US" dirty="0"/>
              <a:t>((c=</a:t>
            </a:r>
            <a:r>
              <a:rPr lang="es-US" dirty="0" err="1"/>
              <a:t>getchar</a:t>
            </a:r>
            <a:r>
              <a:rPr lang="es-US" dirty="0"/>
              <a:t>()) != EOF)</a:t>
            </a:r>
          </a:p>
          <a:p>
            <a:pPr marL="0" indent="0">
              <a:buNone/>
            </a:pPr>
            <a:r>
              <a:rPr lang="es-US" dirty="0"/>
              <a:t>	{</a:t>
            </a:r>
          </a:p>
          <a:p>
            <a:pPr marL="0" indent="0">
              <a:buNone/>
            </a:pPr>
            <a:r>
              <a:rPr lang="es-US" dirty="0"/>
              <a:t>		</a:t>
            </a:r>
            <a:r>
              <a:rPr lang="es-US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s-US" dirty="0"/>
              <a:t>(c == ‘a’)</a:t>
            </a:r>
          </a:p>
          <a:p>
            <a:pPr marL="0" indent="0">
              <a:buNone/>
            </a:pPr>
            <a:r>
              <a:rPr lang="es-US" dirty="0"/>
              <a:t>		{</a:t>
            </a:r>
          </a:p>
          <a:p>
            <a:pPr marL="0" indent="0">
              <a:buNone/>
            </a:pPr>
            <a:r>
              <a:rPr lang="es-US" dirty="0"/>
              <a:t>			a++;</a:t>
            </a:r>
          </a:p>
          <a:p>
            <a:pPr marL="0" indent="0">
              <a:buNone/>
            </a:pPr>
            <a:r>
              <a:rPr lang="es-US" dirty="0"/>
              <a:t>		}</a:t>
            </a:r>
          </a:p>
          <a:p>
            <a:pPr marL="0" indent="0">
              <a:buNone/>
            </a:pPr>
            <a:r>
              <a:rPr lang="es-US" dirty="0"/>
              <a:t>	}</a:t>
            </a:r>
          </a:p>
          <a:p>
            <a:pPr marL="0" indent="0">
              <a:buNone/>
            </a:pPr>
            <a:r>
              <a:rPr lang="es-US" dirty="0"/>
              <a:t>	</a:t>
            </a:r>
            <a:r>
              <a:rPr lang="es-US" dirty="0" err="1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s-US" dirty="0"/>
              <a:t>(“%</a:t>
            </a:r>
            <a:r>
              <a:rPr lang="es-US" dirty="0" err="1"/>
              <a:t>d”,a</a:t>
            </a:r>
            <a:r>
              <a:rPr lang="es-US" dirty="0"/>
              <a:t>);</a:t>
            </a:r>
          </a:p>
          <a:p>
            <a:pPr marL="0" indent="0">
              <a:buNone/>
            </a:pPr>
            <a:r>
              <a:rPr lang="es-US" dirty="0"/>
              <a:t>}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24E377-03D6-54AD-0CE8-277F3FF2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433BA-2C40-0112-46EB-876D3B78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DF1022-A93D-D836-188E-0670EC66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462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3D9C4-7FB7-BA40-F158-5042422B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Calentamiento con XOR ^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5DC0D-A38F-4EA5-5F4C-A90A7BA7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6957"/>
          </a:xfrm>
        </p:spPr>
        <p:txBody>
          <a:bodyPr/>
          <a:lstStyle/>
          <a:p>
            <a:pPr marL="0" indent="0">
              <a:buNone/>
            </a:pPr>
            <a:r>
              <a:rPr lang="es-US" dirty="0">
                <a:solidFill>
                  <a:schemeClr val="accent1"/>
                </a:solidFill>
              </a:rPr>
              <a:t>int</a:t>
            </a:r>
            <a:r>
              <a:rPr lang="es-US" dirty="0"/>
              <a:t> 222 =&gt; 1 1 0 1 1 1 1 0</a:t>
            </a:r>
          </a:p>
          <a:p>
            <a:pPr marL="0" indent="0">
              <a:buNone/>
            </a:pPr>
            <a:r>
              <a:rPr lang="es-US" dirty="0">
                <a:solidFill>
                  <a:schemeClr val="accent1"/>
                </a:solidFill>
              </a:rPr>
              <a:t>int</a:t>
            </a:r>
            <a:r>
              <a:rPr lang="es-US" dirty="0"/>
              <a:t> 111 =&gt; 0 1 1 0 1 1 1 1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F1F4B8-D833-9F2F-9396-6BC7CAD0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1DB2-7F39-48B1-8784-F5CB81CD9D88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57ADB9-524A-3BF1-B61C-645CF10E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55FD18-082E-0905-1062-9533C3CC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11</a:t>
            </a:fld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EE462B9-201A-1705-5F32-3B9DF4D3F662}"/>
              </a:ext>
            </a:extLst>
          </p:cNvPr>
          <p:cNvSpPr txBox="1"/>
          <p:nvPr/>
        </p:nvSpPr>
        <p:spPr>
          <a:xfrm>
            <a:off x="838200" y="3311568"/>
            <a:ext cx="81178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US" sz="2800" dirty="0">
                <a:latin typeface="Consolas" panose="020B0609020204030204" pitchFamily="49" charset="0"/>
              </a:rPr>
              <a:t>---------------------------</a:t>
            </a:r>
          </a:p>
          <a:p>
            <a:pPr marL="0" indent="0">
              <a:buNone/>
            </a:pPr>
            <a:r>
              <a:rPr lang="es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s-US" sz="2800" dirty="0">
                <a:latin typeface="Consolas" panose="020B0609020204030204" pitchFamily="49" charset="0"/>
              </a:rPr>
              <a:t> 177 =&gt; 1 0 1 1 0 0 0 1</a:t>
            </a:r>
            <a:endParaRPr lang="es-CL" sz="2800" dirty="0">
              <a:latin typeface="Consolas" panose="020B0609020204030204" pitchFamily="49" charset="0"/>
            </a:endParaRPr>
          </a:p>
        </p:txBody>
      </p:sp>
      <p:pic>
        <p:nvPicPr>
          <p:cNvPr id="10" name="Imagen 9" descr="Un hombre con un texto en blanco&#10;&#10;Descripción generada automáticamente con confianza media">
            <a:extLst>
              <a:ext uri="{FF2B5EF4-FFF2-40B4-BE49-F238E27FC236}">
                <a16:creationId xmlns:a16="http://schemas.microsoft.com/office/drawing/2014/main" id="{C8962490-7458-7633-B1D2-F8E5FC39E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66" y="1825625"/>
            <a:ext cx="4017881" cy="24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0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0C509-FF3F-4157-8E60-9CF6BA5B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Pregunta 3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20BB5-7A5A-C4CB-77B0-C0365936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Programe la función “</a:t>
            </a:r>
            <a:r>
              <a:rPr lang="es-US" dirty="0">
                <a:solidFill>
                  <a:schemeClr val="accent1"/>
                </a:solidFill>
              </a:rPr>
              <a:t>int </a:t>
            </a:r>
            <a:r>
              <a:rPr lang="es-US" dirty="0"/>
              <a:t>XOR(</a:t>
            </a:r>
            <a:r>
              <a:rPr lang="es-US" dirty="0">
                <a:solidFill>
                  <a:schemeClr val="accent1"/>
                </a:solidFill>
              </a:rPr>
              <a:t>int </a:t>
            </a:r>
            <a:r>
              <a:rPr lang="es-US" dirty="0"/>
              <a:t>n, </a:t>
            </a:r>
            <a:r>
              <a:rPr lang="es-US" dirty="0">
                <a:solidFill>
                  <a:schemeClr val="accent1"/>
                </a:solidFill>
              </a:rPr>
              <a:t>int</a:t>
            </a:r>
            <a:r>
              <a:rPr lang="es-US" dirty="0"/>
              <a:t> m)” que retorna “n XOR m”.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/>
              <a:t>Hint</a:t>
            </a:r>
            <a:r>
              <a:rPr lang="es-CL" dirty="0"/>
              <a:t>: Puede descubrir la formula utilizando una tabla de verdad.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1C8D36-5A13-3115-13FE-BE2F32E5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8A855-3C84-0CD5-4B27-913164B1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479A6F-AB9F-9355-A5D7-04F2DB40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6313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44F8D-DE77-534D-FF17-3CB2BCC5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B48C5-25B0-C56C-D4AD-ED1CA333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dirty="0"/>
              <a:t>XOR(</a:t>
            </a:r>
            <a:r>
              <a:rPr lang="es-CL" dirty="0">
                <a:solidFill>
                  <a:schemeClr val="accent1"/>
                </a:solidFill>
              </a:rPr>
              <a:t>int</a:t>
            </a:r>
            <a:r>
              <a:rPr lang="es-CL" dirty="0"/>
              <a:t> n, </a:t>
            </a:r>
            <a:r>
              <a:rPr lang="es-CL" dirty="0">
                <a:solidFill>
                  <a:schemeClr val="accent1"/>
                </a:solidFill>
              </a:rPr>
              <a:t>int</a:t>
            </a:r>
            <a:r>
              <a:rPr lang="es-CL" dirty="0"/>
              <a:t> m)</a:t>
            </a:r>
          </a:p>
          <a:p>
            <a:pPr marL="0" indent="0">
              <a:buNone/>
            </a:pPr>
            <a:r>
              <a:rPr lang="es-US" dirty="0">
                <a:solidFill>
                  <a:schemeClr val="accent6"/>
                </a:solidFill>
              </a:rPr>
              <a:t>{</a:t>
            </a:r>
          </a:p>
          <a:p>
            <a:pPr marL="0" indent="0">
              <a:buNone/>
            </a:pPr>
            <a:r>
              <a:rPr lang="es-US" dirty="0">
                <a:solidFill>
                  <a:schemeClr val="accent1"/>
                </a:solidFill>
              </a:rPr>
              <a:t>	</a:t>
            </a:r>
            <a:r>
              <a:rPr lang="es-US" dirty="0" err="1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es-US" dirty="0">
                <a:solidFill>
                  <a:schemeClr val="accent1"/>
                </a:solidFill>
              </a:rPr>
              <a:t> </a:t>
            </a:r>
            <a:r>
              <a:rPr lang="es-US" dirty="0"/>
              <a:t>(~n &amp; m) | (n &amp; ~m);</a:t>
            </a:r>
          </a:p>
          <a:p>
            <a:pPr marL="0" indent="0">
              <a:buNone/>
            </a:pPr>
            <a:r>
              <a:rPr lang="es-US" dirty="0">
                <a:solidFill>
                  <a:schemeClr val="accent6"/>
                </a:solidFill>
              </a:rPr>
              <a:t>}</a:t>
            </a:r>
          </a:p>
          <a:p>
            <a:pPr marL="0" indent="0">
              <a:buNone/>
            </a:pPr>
            <a:endParaRPr lang="es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dirty="0"/>
              <a:t>XOR(</a:t>
            </a:r>
            <a:r>
              <a:rPr lang="es-CL" dirty="0">
                <a:solidFill>
                  <a:schemeClr val="accent1"/>
                </a:solidFill>
              </a:rPr>
              <a:t>int</a:t>
            </a:r>
            <a:r>
              <a:rPr lang="es-CL" dirty="0"/>
              <a:t> n, </a:t>
            </a:r>
            <a:r>
              <a:rPr lang="es-CL" dirty="0">
                <a:solidFill>
                  <a:schemeClr val="accent1"/>
                </a:solidFill>
              </a:rPr>
              <a:t>int</a:t>
            </a:r>
            <a:r>
              <a:rPr lang="es-CL" dirty="0"/>
              <a:t> m)</a:t>
            </a:r>
          </a:p>
          <a:p>
            <a:pPr marL="0" indent="0">
              <a:buNone/>
            </a:pPr>
            <a:r>
              <a:rPr lang="es-US" dirty="0">
                <a:solidFill>
                  <a:schemeClr val="accent6"/>
                </a:solidFill>
              </a:rPr>
              <a:t>{</a:t>
            </a:r>
          </a:p>
          <a:p>
            <a:pPr marL="0" indent="0">
              <a:buNone/>
            </a:pPr>
            <a:r>
              <a:rPr lang="es-US" dirty="0">
                <a:solidFill>
                  <a:schemeClr val="accent1"/>
                </a:solidFill>
              </a:rPr>
              <a:t>	</a:t>
            </a:r>
            <a:r>
              <a:rPr lang="es-US" dirty="0" err="1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es-US" dirty="0">
                <a:solidFill>
                  <a:schemeClr val="accent1"/>
                </a:solidFill>
              </a:rPr>
              <a:t> </a:t>
            </a:r>
            <a:r>
              <a:rPr lang="es-US" dirty="0"/>
              <a:t>~(n &amp; m) &amp; (n | m);</a:t>
            </a:r>
          </a:p>
          <a:p>
            <a:pPr marL="0" indent="0">
              <a:buNone/>
            </a:pPr>
            <a:r>
              <a:rPr lang="es-US" dirty="0">
                <a:solidFill>
                  <a:schemeClr val="accent6"/>
                </a:solidFill>
              </a:rPr>
              <a:t>}</a:t>
            </a:r>
            <a:endParaRPr lang="es-CL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s-CL" dirty="0">
              <a:solidFill>
                <a:schemeClr val="accent1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87668-9313-401F-5212-B6BA0EFD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405279-19B5-A51E-E7A2-7F305C4A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3BD4C-877F-F676-4BEA-397C631C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8497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5568C-665E-E95A-697A-0E7E955A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Bit más</a:t>
            </a:r>
            <a:r>
              <a:rPr lang="es-CL" dirty="0"/>
              <a:t> significativo.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A9D775-7581-0900-4A6C-B40BCBEAA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7" y="1829279"/>
            <a:ext cx="10515600" cy="1499467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¿Cuál sería el bit más significativo del entero 14?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>
                <a:solidFill>
                  <a:schemeClr val="accent1"/>
                </a:solidFill>
              </a:rPr>
              <a:t>int</a:t>
            </a:r>
            <a:r>
              <a:rPr lang="es-CL" dirty="0"/>
              <a:t> 14 =</a:t>
            </a:r>
            <a:r>
              <a:rPr lang="es-US" dirty="0"/>
              <a:t>&gt; 1 1 1 0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D0F04-F4FE-3493-BDE2-6862680F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57129D-C902-0735-3E3E-B1166443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155B33-3E83-9B50-674C-1560F488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14</a:t>
            </a:fld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EC7AAB2-ED60-94B8-C9AD-084A05D5B13B}"/>
              </a:ext>
            </a:extLst>
          </p:cNvPr>
          <p:cNvSpPr/>
          <p:nvPr/>
        </p:nvSpPr>
        <p:spPr>
          <a:xfrm>
            <a:off x="2441865" y="2840518"/>
            <a:ext cx="332509" cy="48822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7A63D8-36A6-8DE8-E9DE-8C6A027C7AD0}"/>
              </a:ext>
            </a:extLst>
          </p:cNvPr>
          <p:cNvSpPr txBox="1"/>
          <p:nvPr/>
        </p:nvSpPr>
        <p:spPr>
          <a:xfrm>
            <a:off x="2330134" y="3351897"/>
            <a:ext cx="33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/>
              <a:t>2^3 </a:t>
            </a:r>
            <a:r>
              <a:rPr lang="es-US" dirty="0"/>
              <a:t>2^2 2^1 2^0 = 8 + 4 + 2 = 14</a:t>
            </a:r>
            <a:endParaRPr lang="es-CL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33C4ECF-C3AA-E706-B372-7BD3B794F551}"/>
              </a:ext>
            </a:extLst>
          </p:cNvPr>
          <p:cNvSpPr txBox="1">
            <a:spLocks/>
          </p:cNvSpPr>
          <p:nvPr/>
        </p:nvSpPr>
        <p:spPr>
          <a:xfrm>
            <a:off x="453737" y="5359289"/>
            <a:ext cx="9552708" cy="6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¿Cómo contamos los bits en C? ¿</a:t>
            </a:r>
            <a:r>
              <a:rPr lang="es-CL" dirty="0">
                <a:solidFill>
                  <a:schemeClr val="accent1"/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int_size</a:t>
            </a:r>
            <a:r>
              <a:rPr lang="es-CL" dirty="0"/>
              <a:t>(</a:t>
            </a:r>
            <a:r>
              <a:rPr lang="es-CL" dirty="0">
                <a:solidFill>
                  <a:schemeClr val="accent1"/>
                </a:solidFill>
              </a:rPr>
              <a:t>int</a:t>
            </a:r>
            <a:r>
              <a:rPr lang="es-CL" dirty="0"/>
              <a:t> n)?</a:t>
            </a:r>
          </a:p>
        </p:txBody>
      </p:sp>
    </p:spTree>
    <p:extLst>
      <p:ext uri="{BB962C8B-B14F-4D97-AF65-F5344CB8AC3E}">
        <p14:creationId xmlns:p14="http://schemas.microsoft.com/office/powerpoint/2010/main" val="225598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FAB96-930E-1DD2-E8B1-F537D1FA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</a:t>
            </a:r>
            <a:r>
              <a:rPr lang="es-CL" dirty="0" err="1"/>
              <a:t>áscara</a:t>
            </a:r>
            <a:r>
              <a:rPr lang="es-CL" dirty="0"/>
              <a:t> de bits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8ECD0B-7835-3499-DBEF-B5C54EC0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Una máscara de bits corresponde a una cadena de bits utilizada para modificar otra cadena de bits de manera controlada mediante operaciones lógicas como AND, OR, XOR, NOT, etc.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/>
              <a:t>Number</a:t>
            </a:r>
            <a:r>
              <a:rPr lang="es-CL" dirty="0"/>
              <a:t> =&gt; 10 =&gt; 000…0110</a:t>
            </a:r>
          </a:p>
          <a:p>
            <a:pPr marL="0" indent="0">
              <a:buNone/>
            </a:pPr>
            <a:r>
              <a:rPr lang="es-CL" dirty="0" err="1"/>
              <a:t>Mask</a:t>
            </a:r>
            <a:r>
              <a:rPr lang="es-CL" dirty="0"/>
              <a:t> =</a:t>
            </a:r>
            <a:r>
              <a:rPr lang="en-US" dirty="0"/>
              <a:t>&gt; ~10 =&gt; 111…1001</a:t>
            </a:r>
          </a:p>
          <a:p>
            <a:pPr marL="0" indent="0">
              <a:buNone/>
            </a:pPr>
            <a:r>
              <a:rPr lang="en-US" dirty="0"/>
              <a:t>Number &amp; Mask =&gt;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C0C166-E76F-8E80-4E87-FD19BED7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AFB4C8-64AF-6992-C589-843A68EB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3D78EA-02F8-5D8E-4A77-98B3A62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388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13AD-0DCF-80FC-8857-A91300AE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Pregunta 4.1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18B8A-06A6-C0A0-43D0-1D7F9AC9E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4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Cree la </a:t>
            </a:r>
            <a:r>
              <a:rPr lang="es-US" sz="2400" dirty="0" err="1"/>
              <a:t>funci</a:t>
            </a:r>
            <a:r>
              <a:rPr lang="es-CL" sz="2400" dirty="0" err="1"/>
              <a:t>ón</a:t>
            </a:r>
            <a:r>
              <a:rPr lang="es-CL" sz="2400" dirty="0"/>
              <a:t> “</a:t>
            </a:r>
            <a:r>
              <a:rPr lang="es-CL" sz="2400" dirty="0" err="1">
                <a:solidFill>
                  <a:schemeClr val="accent1"/>
                </a:solidFill>
              </a:rPr>
              <a:t>unsigned</a:t>
            </a:r>
            <a:r>
              <a:rPr lang="es-CL" sz="2400" dirty="0">
                <a:solidFill>
                  <a:schemeClr val="accent1"/>
                </a:solidFill>
              </a:rPr>
              <a:t> int </a:t>
            </a:r>
            <a:r>
              <a:rPr lang="es-CL" sz="2400" dirty="0" err="1"/>
              <a:t>bit_mas_significativo</a:t>
            </a:r>
            <a:r>
              <a:rPr lang="es-CL" sz="2400" dirty="0"/>
              <a:t>(</a:t>
            </a:r>
            <a:r>
              <a:rPr lang="es-CL" sz="2400" dirty="0" err="1">
                <a:solidFill>
                  <a:schemeClr val="accent1"/>
                </a:solidFill>
              </a:rPr>
              <a:t>unsigned</a:t>
            </a:r>
            <a:r>
              <a:rPr lang="es-CL" sz="2400" dirty="0">
                <a:solidFill>
                  <a:schemeClr val="accent1"/>
                </a:solidFill>
              </a:rPr>
              <a:t> int</a:t>
            </a:r>
            <a:r>
              <a:rPr lang="es-CL" sz="2400" dirty="0"/>
              <a:t> n)” que retorna una máscara de bits con ceros, salvo en la posición donde está el bit más significativo de n.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r>
              <a:rPr lang="es-CL" sz="2400" dirty="0"/>
              <a:t>Si n == 0110101 entonces </a:t>
            </a:r>
            <a:r>
              <a:rPr lang="es-CL" sz="2400" dirty="0" err="1"/>
              <a:t>mask</a:t>
            </a:r>
            <a:r>
              <a:rPr lang="es-CL" sz="2400" dirty="0"/>
              <a:t> = 0100000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A6ECC-29C0-6C5E-0DAC-8BD77AA5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9B1828-236A-7EAC-1A4A-C3E4E6E5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1E77F-FC63-5BCC-24CC-DCA71842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6260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DE6C-7990-C53E-3705-079E4F70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5C85D-A7C9-10E9-8647-68E2ECB54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827"/>
            <a:ext cx="4004970" cy="45679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L" sz="2100" dirty="0">
                <a:solidFill>
                  <a:schemeClr val="accent1"/>
                </a:solidFill>
              </a:rPr>
              <a:t>int </a:t>
            </a:r>
            <a:r>
              <a:rPr lang="es-CL" sz="2100" dirty="0" err="1"/>
              <a:t>int_size</a:t>
            </a:r>
            <a:r>
              <a:rPr lang="es-CL" sz="2100" dirty="0"/>
              <a:t>(int n)</a:t>
            </a:r>
          </a:p>
          <a:p>
            <a:pPr marL="0" indent="0">
              <a:buNone/>
            </a:pPr>
            <a:r>
              <a:rPr lang="es-CL" sz="2100" dirty="0"/>
              <a:t>{</a:t>
            </a:r>
          </a:p>
          <a:p>
            <a:pPr marL="0" indent="0">
              <a:buNone/>
            </a:pPr>
            <a:r>
              <a:rPr lang="es-CL" sz="2100" dirty="0"/>
              <a:t>	</a:t>
            </a:r>
            <a:r>
              <a:rPr lang="es-CL" sz="2100" dirty="0">
                <a:solidFill>
                  <a:schemeClr val="accent1"/>
                </a:solidFill>
              </a:rPr>
              <a:t>int</a:t>
            </a:r>
            <a:r>
              <a:rPr lang="es-CL" sz="2100" dirty="0"/>
              <a:t> c = 0;</a:t>
            </a:r>
          </a:p>
          <a:p>
            <a:pPr marL="0" indent="0">
              <a:buNone/>
            </a:pPr>
            <a:r>
              <a:rPr lang="es-CL" sz="2100" dirty="0"/>
              <a:t>	</a:t>
            </a:r>
          </a:p>
          <a:p>
            <a:pPr marL="0" indent="0">
              <a:buNone/>
            </a:pPr>
            <a:r>
              <a:rPr lang="es-CL" sz="2100" dirty="0"/>
              <a:t>	</a:t>
            </a:r>
            <a:r>
              <a:rPr lang="es-CL" sz="2100" dirty="0" err="1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s-CL" sz="2100" dirty="0"/>
              <a:t>(n)</a:t>
            </a:r>
          </a:p>
          <a:p>
            <a:pPr marL="0" indent="0">
              <a:buNone/>
            </a:pPr>
            <a:r>
              <a:rPr lang="es-CL" sz="2100" dirty="0"/>
              <a:t>	{</a:t>
            </a:r>
          </a:p>
          <a:p>
            <a:pPr marL="0" indent="0">
              <a:buNone/>
            </a:pPr>
            <a:r>
              <a:rPr lang="es-CL" sz="2100" dirty="0"/>
              <a:t>		n = n </a:t>
            </a:r>
            <a:r>
              <a:rPr lang="es-US" sz="2100" dirty="0"/>
              <a:t>&gt;&gt; 1;</a:t>
            </a:r>
          </a:p>
          <a:p>
            <a:pPr marL="0" indent="0">
              <a:buNone/>
            </a:pPr>
            <a:r>
              <a:rPr lang="es-CL" sz="2100" dirty="0"/>
              <a:t>		</a:t>
            </a:r>
            <a:r>
              <a:rPr lang="es-CL" sz="2100" dirty="0" err="1"/>
              <a:t>c++</a:t>
            </a:r>
            <a:r>
              <a:rPr lang="es-CL" sz="2100" dirty="0"/>
              <a:t>;</a:t>
            </a:r>
          </a:p>
          <a:p>
            <a:pPr marL="0" indent="0">
              <a:buNone/>
            </a:pPr>
            <a:r>
              <a:rPr lang="es-CL" sz="2100" dirty="0"/>
              <a:t>	}</a:t>
            </a:r>
          </a:p>
          <a:p>
            <a:pPr marL="0" indent="0">
              <a:buNone/>
            </a:pPr>
            <a:r>
              <a:rPr lang="es-CL" sz="2100" dirty="0"/>
              <a:t>	</a:t>
            </a:r>
          </a:p>
          <a:p>
            <a:pPr marL="0" indent="0">
              <a:buNone/>
            </a:pPr>
            <a:r>
              <a:rPr lang="es-CL" sz="2100" dirty="0"/>
              <a:t>	</a:t>
            </a:r>
            <a:r>
              <a:rPr lang="es-CL" sz="2100" dirty="0" err="1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es-CL" sz="2100" dirty="0"/>
              <a:t> c;</a:t>
            </a:r>
          </a:p>
          <a:p>
            <a:pPr marL="0" indent="0">
              <a:buNone/>
            </a:pPr>
            <a:r>
              <a:rPr lang="es-CL" sz="2100" dirty="0"/>
              <a:t>}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36B016-018A-7673-5DF7-E0EFB4A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A14E7-6DCF-D2FE-CB2C-8E6024AC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E6B019-C7EB-4B51-9B72-01D60E6C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17</a:t>
            </a:fld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BBDA63B-6782-2509-FA17-FC8F4D4561CF}"/>
              </a:ext>
            </a:extLst>
          </p:cNvPr>
          <p:cNvSpPr txBox="1"/>
          <p:nvPr/>
        </p:nvSpPr>
        <p:spPr>
          <a:xfrm>
            <a:off x="5377799" y="1626827"/>
            <a:ext cx="65106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L" dirty="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es-CL" dirty="0">
                <a:solidFill>
                  <a:schemeClr val="accent1"/>
                </a:solidFill>
                <a:latin typeface="Consolas" panose="020B0609020204030204" pitchFamily="49" charset="0"/>
              </a:rPr>
              <a:t> int </a:t>
            </a:r>
            <a:r>
              <a:rPr lang="es-CL" dirty="0" err="1">
                <a:latin typeface="Consolas" panose="020B0609020204030204" pitchFamily="49" charset="0"/>
              </a:rPr>
              <a:t>bit_mas_significativo</a:t>
            </a:r>
            <a:r>
              <a:rPr lang="es-CL" dirty="0">
                <a:latin typeface="Consolas" panose="020B0609020204030204" pitchFamily="49" charset="0"/>
              </a:rPr>
              <a:t>(</a:t>
            </a:r>
            <a:r>
              <a:rPr lang="es-CL" dirty="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es-CL" dirty="0">
                <a:solidFill>
                  <a:schemeClr val="accent1"/>
                </a:solidFill>
                <a:latin typeface="Consolas" panose="020B0609020204030204" pitchFamily="49" charset="0"/>
              </a:rPr>
              <a:t> int </a:t>
            </a:r>
            <a:r>
              <a:rPr lang="es-CL" dirty="0">
                <a:latin typeface="Consolas" panose="020B0609020204030204" pitchFamily="49" charset="0"/>
              </a:rPr>
              <a:t>n)</a:t>
            </a:r>
          </a:p>
          <a:p>
            <a:pPr marL="0" indent="0">
              <a:buNone/>
            </a:pPr>
            <a:r>
              <a:rPr lang="es-CL" dirty="0">
                <a:latin typeface="Consolas" panose="020B0609020204030204" pitchFamily="49" charset="0"/>
              </a:rPr>
              <a:t>{</a:t>
            </a:r>
          </a:p>
          <a:p>
            <a:r>
              <a:rPr lang="es-CL" dirty="0">
                <a:latin typeface="Consolas" panose="020B0609020204030204" pitchFamily="49" charset="0"/>
              </a:rPr>
              <a:t>	</a:t>
            </a:r>
            <a:r>
              <a:rPr lang="es-CL" dirty="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es-CL" dirty="0">
                <a:solidFill>
                  <a:schemeClr val="accent1"/>
                </a:solidFill>
                <a:latin typeface="Consolas" panose="020B0609020204030204" pitchFamily="49" charset="0"/>
              </a:rPr>
              <a:t> int </a:t>
            </a:r>
            <a:r>
              <a:rPr lang="es-CL" dirty="0" err="1">
                <a:latin typeface="Consolas" panose="020B0609020204030204" pitchFamily="49" charset="0"/>
              </a:rPr>
              <a:t>mask</a:t>
            </a:r>
            <a:r>
              <a:rPr lang="es-CL" dirty="0">
                <a:latin typeface="Consolas" panose="020B0609020204030204" pitchFamily="49" charset="0"/>
              </a:rPr>
              <a:t> = n &gt;&gt; </a:t>
            </a:r>
            <a:r>
              <a:rPr lang="es-CL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int_size</a:t>
            </a:r>
            <a:r>
              <a:rPr lang="es-CL" dirty="0">
                <a:latin typeface="Consolas" panose="020B0609020204030204" pitchFamily="49" charset="0"/>
              </a:rPr>
              <a:t>(n)-1;</a:t>
            </a:r>
          </a:p>
          <a:p>
            <a:endParaRPr lang="es-C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dirty="0">
                <a:latin typeface="Consolas" panose="020B0609020204030204" pitchFamily="49" charset="0"/>
              </a:rPr>
              <a:t>	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s-CL" dirty="0">
                <a:latin typeface="Consolas" panose="020B0609020204030204" pitchFamily="49" charset="0"/>
              </a:rPr>
              <a:t> </a:t>
            </a:r>
            <a:r>
              <a:rPr lang="es-CL" dirty="0" err="1">
                <a:latin typeface="Consolas" panose="020B0609020204030204" pitchFamily="49" charset="0"/>
              </a:rPr>
              <a:t>mask</a:t>
            </a:r>
            <a:r>
              <a:rPr lang="es-CL" dirty="0">
                <a:latin typeface="Consolas" panose="020B0609020204030204" pitchFamily="49" charset="0"/>
              </a:rPr>
              <a:t> &lt;&lt; </a:t>
            </a:r>
            <a:r>
              <a:rPr lang="es-CL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int_size</a:t>
            </a:r>
            <a:r>
              <a:rPr lang="es-CL" dirty="0">
                <a:latin typeface="Consolas" panose="020B0609020204030204" pitchFamily="49" charset="0"/>
              </a:rPr>
              <a:t>(n)-1;</a:t>
            </a:r>
          </a:p>
          <a:p>
            <a:pPr marL="0" indent="0">
              <a:buNone/>
            </a:pPr>
            <a:r>
              <a:rPr lang="es-CL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868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6EB4-3478-D04B-9296-F9BD080B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Pregunta 4.2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3A8BE-C2FC-69B5-8F3E-72F331B34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03946"/>
          </a:xfrm>
        </p:spPr>
        <p:txBody>
          <a:bodyPr/>
          <a:lstStyle/>
          <a:p>
            <a:pPr marL="0" indent="0">
              <a:buNone/>
            </a:pPr>
            <a:r>
              <a:rPr lang="es-US" dirty="0"/>
              <a:t>Usando la </a:t>
            </a:r>
            <a:r>
              <a:rPr lang="es-US" dirty="0" err="1"/>
              <a:t>funci</a:t>
            </a:r>
            <a:r>
              <a:rPr lang="es-CL" dirty="0" err="1"/>
              <a:t>ón</a:t>
            </a:r>
            <a:r>
              <a:rPr lang="es-CL" dirty="0"/>
              <a:t> anterior, programe “</a:t>
            </a:r>
            <a:r>
              <a:rPr lang="es-CL" dirty="0" err="1">
                <a:solidFill>
                  <a:schemeClr val="accent1"/>
                </a:solidFill>
              </a:rPr>
              <a:t>unsigned</a:t>
            </a:r>
            <a:r>
              <a:rPr lang="es-CL" dirty="0">
                <a:solidFill>
                  <a:schemeClr val="accent1"/>
                </a:solidFill>
              </a:rPr>
              <a:t> int </a:t>
            </a:r>
            <a:r>
              <a:rPr lang="es-CL" dirty="0"/>
              <a:t>unset1(</a:t>
            </a:r>
            <a:r>
              <a:rPr lang="es-CL" dirty="0" err="1">
                <a:solidFill>
                  <a:schemeClr val="accent1"/>
                </a:solidFill>
              </a:rPr>
              <a:t>unsigned</a:t>
            </a:r>
            <a:r>
              <a:rPr lang="es-CL" dirty="0">
                <a:solidFill>
                  <a:schemeClr val="accent1"/>
                </a:solidFill>
              </a:rPr>
              <a:t> int </a:t>
            </a:r>
            <a:r>
              <a:rPr lang="es-CL" dirty="0"/>
              <a:t>n)” que cambia a 0 el bit más significativo de n.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sz="2800" dirty="0"/>
              <a:t>Si n == 0110101 entonces n = 0010101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91FBB-86B3-373C-C707-C6192CDA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44DA9C-1200-3FF7-4E0D-D4EEA684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D73A28-E2BD-D2E0-76C7-9B777F26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844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411FB-7E22-16EF-63EF-72B7E8E2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4962"/>
            <a:ext cx="10515600" cy="1690687"/>
          </a:xfrm>
        </p:spPr>
        <p:txBody>
          <a:bodyPr/>
          <a:lstStyle/>
          <a:p>
            <a:r>
              <a:rPr lang="es-CL" dirty="0" err="1"/>
              <a:t>Nah</a:t>
            </a:r>
            <a:r>
              <a:rPr lang="es-CL" dirty="0"/>
              <a:t>, aquí 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3B7B5-F587-5D16-0B01-911D16BB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err="1">
                <a:solidFill>
                  <a:schemeClr val="accent1"/>
                </a:solidFill>
              </a:rPr>
              <a:t>unsigned</a:t>
            </a:r>
            <a:r>
              <a:rPr lang="es-CL" sz="2400" dirty="0">
                <a:solidFill>
                  <a:schemeClr val="accent1"/>
                </a:solidFill>
              </a:rPr>
              <a:t> int</a:t>
            </a:r>
            <a:r>
              <a:rPr lang="es-CL" sz="2400" dirty="0"/>
              <a:t> unset1(</a:t>
            </a:r>
            <a:r>
              <a:rPr lang="es-CL" sz="2400" dirty="0" err="1">
                <a:solidFill>
                  <a:schemeClr val="accent1"/>
                </a:solidFill>
              </a:rPr>
              <a:t>unsigned</a:t>
            </a:r>
            <a:r>
              <a:rPr lang="es-CL" sz="2400" dirty="0">
                <a:solidFill>
                  <a:schemeClr val="accent1"/>
                </a:solidFill>
              </a:rPr>
              <a:t> int </a:t>
            </a:r>
            <a:r>
              <a:rPr lang="es-CL" sz="2400" dirty="0"/>
              <a:t>n)</a:t>
            </a:r>
          </a:p>
          <a:p>
            <a:pPr marL="0" indent="0">
              <a:buNone/>
            </a:pPr>
            <a:r>
              <a:rPr lang="es-CL" sz="2400" dirty="0"/>
              <a:t>{</a:t>
            </a:r>
          </a:p>
          <a:p>
            <a:pPr marL="0" indent="0">
              <a:buNone/>
            </a:pPr>
            <a:r>
              <a:rPr lang="es-CL" sz="2400" dirty="0"/>
              <a:t>	</a:t>
            </a:r>
            <a:r>
              <a:rPr lang="es-CL" sz="2400" dirty="0" err="1">
                <a:solidFill>
                  <a:schemeClr val="accent1"/>
                </a:solidFill>
              </a:rPr>
              <a:t>unsigned</a:t>
            </a:r>
            <a:r>
              <a:rPr lang="es-CL" sz="2400" dirty="0">
                <a:solidFill>
                  <a:schemeClr val="accent1"/>
                </a:solidFill>
              </a:rPr>
              <a:t> int</a:t>
            </a:r>
            <a:r>
              <a:rPr lang="es-CL" sz="2400" dirty="0"/>
              <a:t> significativo = </a:t>
            </a:r>
            <a:r>
              <a:rPr lang="es-CL" sz="2400" dirty="0" err="1">
                <a:solidFill>
                  <a:schemeClr val="accent2">
                    <a:lumMod val="50000"/>
                  </a:schemeClr>
                </a:solidFill>
              </a:rPr>
              <a:t>bit_mas_significativo</a:t>
            </a:r>
            <a:r>
              <a:rPr lang="es-CL" sz="2400" dirty="0"/>
              <a:t>(n);</a:t>
            </a:r>
          </a:p>
          <a:p>
            <a:pPr marL="0" indent="0">
              <a:buNone/>
            </a:pPr>
            <a:r>
              <a:rPr lang="es-CL" sz="2400" dirty="0"/>
              <a:t>	</a:t>
            </a:r>
          </a:p>
          <a:p>
            <a:pPr marL="0" indent="0">
              <a:buNone/>
            </a:pPr>
            <a:r>
              <a:rPr lang="es-CL" sz="2400" dirty="0"/>
              <a:t>	</a:t>
            </a:r>
            <a:r>
              <a:rPr lang="es-CL" sz="2400" dirty="0" err="1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es-CL" sz="2400" dirty="0"/>
              <a:t> ~significativo &amp; n;</a:t>
            </a:r>
          </a:p>
          <a:p>
            <a:pPr marL="0" indent="0">
              <a:buNone/>
            </a:pPr>
            <a:r>
              <a:rPr lang="es-CL" sz="2400" dirty="0"/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652D6-6364-E006-BA31-D3F4E859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DF360-F331-80A6-273F-B7B775E3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1B1C53-4762-722E-ADDC-CD2E389A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19</a:t>
            </a:fld>
            <a:endParaRPr lang="es-CL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7AF9C53-28C3-7AE2-0117-EDB19927E2E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s-CL" dirty="0"/>
              <a:t>No les doy solución :P</a:t>
            </a:r>
          </a:p>
        </p:txBody>
      </p:sp>
    </p:spTree>
    <p:extLst>
      <p:ext uri="{BB962C8B-B14F-4D97-AF65-F5344CB8AC3E}">
        <p14:creationId xmlns:p14="http://schemas.microsoft.com/office/powerpoint/2010/main" val="3742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Icono&#10;&#10;Descripción generada automáticamente">
            <a:extLst>
              <a:ext uri="{FF2B5EF4-FFF2-40B4-BE49-F238E27FC236}">
                <a16:creationId xmlns:a16="http://schemas.microsoft.com/office/drawing/2014/main" id="{77E4BF40-D357-8118-9D1A-6C762B74B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9732">
            <a:off x="709073" y="514706"/>
            <a:ext cx="2463502" cy="1478101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C2C0BB-641C-0307-AACE-B0F880D1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E55E6B-A3FC-C632-F1B7-2A609B6B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C5655B-1312-F0E7-4CF2-43056A73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2</a:t>
            </a:fld>
            <a:endParaRPr lang="es-CL" dirty="0"/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B31BFF27-DAA9-5E28-4ACC-D4E6D882A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7679">
            <a:off x="8108598" y="560949"/>
            <a:ext cx="2463854" cy="2463854"/>
          </a:xfrm>
          <a:prstGeom prst="rect">
            <a:avLst/>
          </a:prstGeom>
        </p:spPr>
      </p:pic>
      <p:pic>
        <p:nvPicPr>
          <p:cNvPr id="12" name="Imagen 11" descr="Icono&#10;&#10;Descripción generada automáticamente con confianza media">
            <a:extLst>
              <a:ext uri="{FF2B5EF4-FFF2-40B4-BE49-F238E27FC236}">
                <a16:creationId xmlns:a16="http://schemas.microsoft.com/office/drawing/2014/main" id="{0CFF8D35-A53F-019C-FF72-89FF0E5E6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743">
            <a:off x="961059" y="2890305"/>
            <a:ext cx="3091396" cy="3091396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0179FA66-3C06-AE74-AB02-01E916E61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831" y="179343"/>
            <a:ext cx="1806745" cy="1806745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0874F289-0F27-CFAF-FE00-1CC772D987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831" y="1986088"/>
            <a:ext cx="1806746" cy="1806746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4FA6C188-472E-B577-56E1-5E762BF90D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862" y="3440881"/>
            <a:ext cx="4887191" cy="1721971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98C42399-746C-E01F-9868-0AD35A644D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78" y="3792833"/>
            <a:ext cx="1789198" cy="17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78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FC28-4F7D-5822-8FAC-D1189271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A19CA-DF10-BD0D-1EDB-48F548A3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/>
              <a:t>Programe la función “</a:t>
            </a:r>
            <a:r>
              <a:rPr lang="es-CL" sz="2400" dirty="0" err="1">
                <a:solidFill>
                  <a:schemeClr val="accent1"/>
                </a:solidFill>
              </a:rPr>
              <a:t>unsigned</a:t>
            </a:r>
            <a:r>
              <a:rPr lang="es-CL" sz="2400" dirty="0">
                <a:solidFill>
                  <a:schemeClr val="accent1"/>
                </a:solidFill>
              </a:rPr>
              <a:t> </a:t>
            </a:r>
            <a:r>
              <a:rPr lang="es-CL" sz="2400" dirty="0" err="1">
                <a:solidFill>
                  <a:schemeClr val="accent1"/>
                </a:solidFill>
              </a:rPr>
              <a:t>char</a:t>
            </a:r>
            <a:r>
              <a:rPr lang="es-CL" sz="2400" dirty="0">
                <a:solidFill>
                  <a:schemeClr val="accent1"/>
                </a:solidFill>
              </a:rPr>
              <a:t> </a:t>
            </a:r>
            <a:r>
              <a:rPr lang="es-CL" sz="2400" dirty="0" err="1"/>
              <a:t>rotate_right</a:t>
            </a:r>
            <a:r>
              <a:rPr lang="es-CL" sz="2400" dirty="0"/>
              <a:t>(</a:t>
            </a:r>
            <a:r>
              <a:rPr lang="es-CL" sz="2400" dirty="0" err="1">
                <a:solidFill>
                  <a:schemeClr val="accent1"/>
                </a:solidFill>
              </a:rPr>
              <a:t>unsigned</a:t>
            </a:r>
            <a:r>
              <a:rPr lang="es-CL" sz="2400" dirty="0">
                <a:solidFill>
                  <a:schemeClr val="accent1"/>
                </a:solidFill>
              </a:rPr>
              <a:t> </a:t>
            </a:r>
            <a:r>
              <a:rPr lang="es-CL" sz="2400" dirty="0" err="1">
                <a:solidFill>
                  <a:schemeClr val="accent1"/>
                </a:solidFill>
              </a:rPr>
              <a:t>char</a:t>
            </a:r>
            <a:r>
              <a:rPr lang="es-CL" sz="2400" dirty="0">
                <a:solidFill>
                  <a:schemeClr val="accent1"/>
                </a:solidFill>
              </a:rPr>
              <a:t> </a:t>
            </a:r>
            <a:r>
              <a:rPr lang="es-CL" sz="2400" dirty="0"/>
              <a:t>n, </a:t>
            </a:r>
            <a:r>
              <a:rPr lang="es-CL" sz="2400" dirty="0" err="1">
                <a:solidFill>
                  <a:schemeClr val="accent1"/>
                </a:solidFill>
              </a:rPr>
              <a:t>unsigned</a:t>
            </a:r>
            <a:r>
              <a:rPr lang="es-CL" sz="2400" dirty="0">
                <a:solidFill>
                  <a:schemeClr val="accent1"/>
                </a:solidFill>
              </a:rPr>
              <a:t> </a:t>
            </a:r>
            <a:r>
              <a:rPr lang="es-CL" sz="2400" dirty="0" err="1">
                <a:solidFill>
                  <a:schemeClr val="accent1"/>
                </a:solidFill>
              </a:rPr>
              <a:t>char</a:t>
            </a:r>
            <a:r>
              <a:rPr lang="es-CL" sz="2400" dirty="0">
                <a:solidFill>
                  <a:schemeClr val="accent1"/>
                </a:solidFill>
              </a:rPr>
              <a:t> </a:t>
            </a:r>
            <a:r>
              <a:rPr lang="es-CL" sz="2400" dirty="0"/>
              <a:t>k)” la cual realizará un </a:t>
            </a:r>
            <a:r>
              <a:rPr lang="es-CL" sz="2400" dirty="0" err="1"/>
              <a:t>shifteo</a:t>
            </a:r>
            <a:r>
              <a:rPr lang="es-CL" sz="2400" dirty="0"/>
              <a:t> y enviará el bit menos significativo de n y lo transformará en más significativo.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r>
              <a:rPr lang="es-CL" sz="2400" dirty="0"/>
              <a:t>Si n == 01011</a:t>
            </a:r>
            <a:r>
              <a:rPr lang="es-CL" sz="2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s-CL" sz="2400" dirty="0">
                <a:solidFill>
                  <a:srgbClr val="C00000"/>
                </a:solidFill>
              </a:rPr>
              <a:t>01</a:t>
            </a:r>
            <a:r>
              <a:rPr lang="es-CL" sz="2400" dirty="0"/>
              <a:t> y k == 2 entonces:</a:t>
            </a:r>
          </a:p>
          <a:p>
            <a:pPr marL="0" indent="0">
              <a:buNone/>
            </a:pPr>
            <a:r>
              <a:rPr lang="es-CL" sz="2400" dirty="0"/>
              <a:t>	1. </a:t>
            </a:r>
            <a:r>
              <a:rPr lang="es-CL" sz="2400" dirty="0">
                <a:solidFill>
                  <a:srgbClr val="C00000"/>
                </a:solidFill>
              </a:rPr>
              <a:t>1</a:t>
            </a:r>
            <a:r>
              <a:rPr lang="es-CL" sz="2400" dirty="0"/>
              <a:t>01011</a:t>
            </a:r>
            <a:r>
              <a:rPr lang="es-CL" sz="2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s-CL" sz="2400" dirty="0">
                <a:solidFill>
                  <a:srgbClr val="C00000"/>
                </a:solidFill>
              </a:rPr>
              <a:t>0</a:t>
            </a:r>
          </a:p>
          <a:p>
            <a:pPr marL="0" indent="0">
              <a:buNone/>
            </a:pPr>
            <a:r>
              <a:rPr lang="es-CL" sz="2400" dirty="0"/>
              <a:t>	2. </a:t>
            </a:r>
            <a:r>
              <a:rPr lang="es-CL" sz="2400" dirty="0">
                <a:solidFill>
                  <a:srgbClr val="C00000"/>
                </a:solidFill>
              </a:rPr>
              <a:t>01</a:t>
            </a:r>
            <a:r>
              <a:rPr lang="es-CL" sz="2400" dirty="0"/>
              <a:t>01011</a:t>
            </a:r>
            <a:r>
              <a:rPr lang="es-CL" sz="24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  <a:p>
            <a:pPr marL="0" indent="0">
              <a:buNone/>
            </a:pPr>
            <a:endParaRPr lang="es-CL" sz="24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12EC4-23D2-581D-4A01-0A4E0425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A019CB-67FC-69CE-8104-E3EB5149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101A3F-9859-FD59-5682-F514E7CD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20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3101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DC48C-C542-09E7-33F6-7349941C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39" y="-213305"/>
            <a:ext cx="2743200" cy="1325563"/>
          </a:xfrm>
        </p:spPr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3C746-8273-5440-0A32-3816EE98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39" y="814602"/>
            <a:ext cx="8489372" cy="54972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900" b="0" dirty="0" err="1">
                <a:solidFill>
                  <a:schemeClr val="accent1"/>
                </a:solidFill>
                <a:effectLst/>
              </a:rPr>
              <a:t>unsigned</a:t>
            </a:r>
            <a:r>
              <a:rPr lang="es-ES" sz="1900" b="0" dirty="0">
                <a:solidFill>
                  <a:schemeClr val="accent1"/>
                </a:solidFill>
                <a:effectLst/>
              </a:rPr>
              <a:t> </a:t>
            </a:r>
            <a:r>
              <a:rPr lang="es-ES" sz="1900" b="0" dirty="0" err="1">
                <a:solidFill>
                  <a:schemeClr val="accent1"/>
                </a:solidFill>
                <a:effectLst/>
              </a:rPr>
              <a:t>char</a:t>
            </a:r>
            <a:r>
              <a:rPr lang="es-ES" sz="1900" b="0" dirty="0">
                <a:solidFill>
                  <a:schemeClr val="accent1"/>
                </a:solidFill>
                <a:effectLst/>
              </a:rPr>
              <a:t> </a:t>
            </a:r>
            <a:r>
              <a:rPr lang="es-ES" sz="1900" b="0" dirty="0" err="1">
                <a:effectLst/>
              </a:rPr>
              <a:t>rotate_right</a:t>
            </a:r>
            <a:r>
              <a:rPr lang="es-ES" sz="1900" b="0" dirty="0">
                <a:effectLst/>
              </a:rPr>
              <a:t>(</a:t>
            </a:r>
            <a:r>
              <a:rPr lang="es-ES" sz="1900" b="0" dirty="0" err="1">
                <a:solidFill>
                  <a:schemeClr val="accent1"/>
                </a:solidFill>
                <a:effectLst/>
              </a:rPr>
              <a:t>unsigned</a:t>
            </a:r>
            <a:r>
              <a:rPr lang="es-ES" sz="1900" b="0" dirty="0">
                <a:solidFill>
                  <a:schemeClr val="accent1"/>
                </a:solidFill>
                <a:effectLst/>
              </a:rPr>
              <a:t> </a:t>
            </a:r>
            <a:r>
              <a:rPr lang="es-ES" sz="1900" b="0" dirty="0" err="1">
                <a:solidFill>
                  <a:schemeClr val="accent1"/>
                </a:solidFill>
                <a:effectLst/>
              </a:rPr>
              <a:t>char</a:t>
            </a:r>
            <a:r>
              <a:rPr lang="es-ES" sz="1900" b="0" dirty="0">
                <a:effectLst/>
              </a:rPr>
              <a:t> n, </a:t>
            </a:r>
            <a:r>
              <a:rPr lang="es-ES" sz="1900" b="0" dirty="0" err="1">
                <a:solidFill>
                  <a:schemeClr val="accent1"/>
                </a:solidFill>
                <a:effectLst/>
              </a:rPr>
              <a:t>unsigned</a:t>
            </a:r>
            <a:r>
              <a:rPr lang="es-ES" sz="1900" b="0" dirty="0">
                <a:solidFill>
                  <a:schemeClr val="accent1"/>
                </a:solidFill>
                <a:effectLst/>
              </a:rPr>
              <a:t> </a:t>
            </a:r>
            <a:r>
              <a:rPr lang="es-ES" sz="1900" b="0" dirty="0" err="1">
                <a:solidFill>
                  <a:schemeClr val="accent1"/>
                </a:solidFill>
                <a:effectLst/>
              </a:rPr>
              <a:t>char</a:t>
            </a:r>
            <a:r>
              <a:rPr lang="es-ES" sz="1900" b="0" dirty="0">
                <a:solidFill>
                  <a:schemeClr val="accent1"/>
                </a:solidFill>
                <a:effectLst/>
              </a:rPr>
              <a:t> </a:t>
            </a:r>
            <a:r>
              <a:rPr lang="es-ES" sz="1900" b="0" dirty="0">
                <a:effectLst/>
              </a:rPr>
              <a:t>k)</a:t>
            </a:r>
          </a:p>
          <a:p>
            <a:pPr marL="0" indent="0">
              <a:buNone/>
            </a:pPr>
            <a:r>
              <a:rPr lang="es-ES" sz="1900" b="0" dirty="0">
                <a:effectLst/>
              </a:rPr>
              <a:t>{</a:t>
            </a:r>
          </a:p>
          <a:p>
            <a:pPr marL="0" indent="0">
              <a:buNone/>
            </a:pPr>
            <a:r>
              <a:rPr lang="es-ES" sz="1900" b="0" dirty="0">
                <a:effectLst/>
              </a:rPr>
              <a:t>    </a:t>
            </a:r>
            <a:r>
              <a:rPr lang="es-ES" sz="1900" b="0" dirty="0" err="1">
                <a:solidFill>
                  <a:schemeClr val="accent1"/>
                </a:solidFill>
                <a:effectLst/>
              </a:rPr>
              <a:t>unsigned</a:t>
            </a:r>
            <a:r>
              <a:rPr lang="es-ES" sz="1900" b="0" dirty="0">
                <a:solidFill>
                  <a:schemeClr val="accent1"/>
                </a:solidFill>
                <a:effectLst/>
              </a:rPr>
              <a:t> </a:t>
            </a:r>
            <a:r>
              <a:rPr lang="es-ES" sz="1900" b="0" dirty="0" err="1">
                <a:solidFill>
                  <a:schemeClr val="accent1"/>
                </a:solidFill>
                <a:effectLst/>
              </a:rPr>
              <a:t>char</a:t>
            </a:r>
            <a:r>
              <a:rPr lang="es-ES" sz="1900" b="0" dirty="0">
                <a:solidFill>
                  <a:schemeClr val="accent1"/>
                </a:solidFill>
                <a:effectLst/>
              </a:rPr>
              <a:t> </a:t>
            </a:r>
            <a:r>
              <a:rPr lang="es-ES" sz="1900" b="0" dirty="0">
                <a:effectLst/>
              </a:rPr>
              <a:t>bit; </a:t>
            </a:r>
          </a:p>
          <a:p>
            <a:pPr marL="0" indent="0">
              <a:buNone/>
            </a:pPr>
            <a:r>
              <a:rPr lang="es-ES" sz="1900" b="0" dirty="0">
                <a:effectLst/>
              </a:rPr>
              <a:t>    </a:t>
            </a:r>
            <a:r>
              <a:rPr lang="es-ES" sz="1900" b="0" dirty="0" err="1">
                <a:solidFill>
                  <a:schemeClr val="accent1"/>
                </a:solidFill>
                <a:effectLst/>
              </a:rPr>
              <a:t>unsigned</a:t>
            </a:r>
            <a:r>
              <a:rPr lang="es-ES" sz="1900" b="0" dirty="0">
                <a:solidFill>
                  <a:schemeClr val="accent1"/>
                </a:solidFill>
                <a:effectLst/>
              </a:rPr>
              <a:t> int </a:t>
            </a:r>
            <a:r>
              <a:rPr lang="es-ES" sz="1900" b="0" dirty="0" err="1">
                <a:effectLst/>
              </a:rPr>
              <a:t>mask</a:t>
            </a:r>
            <a:r>
              <a:rPr lang="es-ES" sz="1900" b="0" dirty="0">
                <a:effectLst/>
              </a:rPr>
              <a:t> = 1;</a:t>
            </a:r>
          </a:p>
          <a:p>
            <a:pPr marL="0" indent="0">
              <a:buNone/>
            </a:pPr>
            <a:r>
              <a:rPr lang="es-ES" sz="1900" dirty="0"/>
              <a:t>    </a:t>
            </a:r>
            <a:r>
              <a:rPr lang="es-ES" sz="1900" dirty="0">
                <a:solidFill>
                  <a:schemeClr val="accent1"/>
                </a:solidFill>
              </a:rPr>
              <a:t>int </a:t>
            </a:r>
            <a:r>
              <a:rPr lang="es-ES" sz="1900" dirty="0" err="1"/>
              <a:t>len</a:t>
            </a:r>
            <a:r>
              <a:rPr lang="es-ES" sz="1900" dirty="0"/>
              <a:t> = 8;</a:t>
            </a:r>
            <a:endParaRPr lang="es-ES" sz="1900" b="0" dirty="0">
              <a:effectLst/>
            </a:endParaRPr>
          </a:p>
          <a:p>
            <a:pPr marL="0" indent="0">
              <a:buNone/>
            </a:pPr>
            <a:r>
              <a:rPr lang="es-ES" sz="1900" b="0" dirty="0">
                <a:effectLst/>
              </a:rPr>
              <a:t>    </a:t>
            </a:r>
            <a:r>
              <a:rPr lang="es-ES" sz="1900" b="0" dirty="0" err="1">
                <a:solidFill>
                  <a:schemeClr val="accent2">
                    <a:lumMod val="50000"/>
                  </a:schemeClr>
                </a:solidFill>
                <a:effectLst/>
              </a:rPr>
              <a:t>while</a:t>
            </a:r>
            <a:r>
              <a:rPr lang="es-ES" sz="1900" b="0" dirty="0">
                <a:effectLst/>
              </a:rPr>
              <a:t>(k)</a:t>
            </a:r>
          </a:p>
          <a:p>
            <a:pPr marL="0" indent="0">
              <a:buNone/>
            </a:pPr>
            <a:r>
              <a:rPr lang="es-ES" sz="1900" b="0" dirty="0">
                <a:effectLst/>
              </a:rPr>
              <a:t>    {</a:t>
            </a:r>
            <a:br>
              <a:rPr lang="es-ES" sz="1900" b="0" dirty="0">
                <a:effectLst/>
              </a:rPr>
            </a:br>
            <a:r>
              <a:rPr lang="es-ES" sz="1900" b="0" dirty="0">
                <a:effectLst/>
              </a:rPr>
              <a:t>        k--;</a:t>
            </a:r>
          </a:p>
          <a:p>
            <a:pPr marL="0" indent="0">
              <a:buNone/>
            </a:pPr>
            <a:br>
              <a:rPr lang="es-ES" sz="1900" b="0" dirty="0">
                <a:effectLst/>
              </a:rPr>
            </a:br>
            <a:r>
              <a:rPr lang="es-ES" sz="1900" b="0" dirty="0">
                <a:effectLst/>
              </a:rPr>
              <a:t>        bit = (n &amp; </a:t>
            </a:r>
            <a:r>
              <a:rPr lang="es-ES" sz="1900" b="0" dirty="0" err="1">
                <a:effectLst/>
              </a:rPr>
              <a:t>mask</a:t>
            </a:r>
            <a:r>
              <a:rPr lang="es-ES" sz="1900" b="0" dirty="0">
                <a:effectLst/>
              </a:rPr>
              <a:t>) &lt;&lt; (</a:t>
            </a:r>
            <a:r>
              <a:rPr lang="es-ES" sz="1900" b="0" dirty="0" err="1">
                <a:effectLst/>
              </a:rPr>
              <a:t>len</a:t>
            </a:r>
            <a:r>
              <a:rPr lang="es-ES" sz="1900" b="0" dirty="0">
                <a:effectLst/>
              </a:rPr>
              <a:t> - 1</a:t>
            </a:r>
            <a:r>
              <a:rPr lang="es-ES" sz="1900" b="0" i="1" dirty="0">
                <a:effectLst/>
              </a:rPr>
              <a:t>)</a:t>
            </a:r>
            <a:r>
              <a:rPr lang="es-ES" sz="1900" b="0" dirty="0">
                <a:effectLst/>
              </a:rPr>
              <a:t>;</a:t>
            </a:r>
          </a:p>
          <a:p>
            <a:pPr marL="0" indent="0">
              <a:buNone/>
            </a:pPr>
            <a:r>
              <a:rPr lang="es-ES" sz="1900" b="0" dirty="0">
                <a:effectLst/>
              </a:rPr>
              <a:t>        n = n &gt;&gt; 1;</a:t>
            </a:r>
          </a:p>
          <a:p>
            <a:pPr marL="0" indent="0">
              <a:buNone/>
            </a:pPr>
            <a:br>
              <a:rPr lang="es-ES" sz="1900" b="0" dirty="0">
                <a:effectLst/>
              </a:rPr>
            </a:br>
            <a:r>
              <a:rPr lang="es-ES" sz="1900" b="0" dirty="0">
                <a:effectLst/>
              </a:rPr>
              <a:t>        n = (n | bit);         </a:t>
            </a:r>
          </a:p>
          <a:p>
            <a:pPr marL="0" indent="0">
              <a:buNone/>
            </a:pPr>
            <a:r>
              <a:rPr lang="es-ES" sz="1900" b="0" dirty="0">
                <a:effectLst/>
              </a:rPr>
              <a:t>    }</a:t>
            </a:r>
          </a:p>
          <a:p>
            <a:pPr marL="0" indent="0">
              <a:buNone/>
            </a:pPr>
            <a:r>
              <a:rPr lang="es-ES" sz="1900" b="0" dirty="0">
                <a:effectLst/>
              </a:rPr>
              <a:t>   </a:t>
            </a:r>
            <a:r>
              <a:rPr lang="es-ES" sz="1900" b="0" dirty="0">
                <a:solidFill>
                  <a:schemeClr val="accent2">
                    <a:lumMod val="50000"/>
                  </a:schemeClr>
                </a:solidFill>
                <a:effectLst/>
              </a:rPr>
              <a:t> </a:t>
            </a:r>
            <a:r>
              <a:rPr lang="es-ES" sz="1900" b="0" dirty="0" err="1">
                <a:solidFill>
                  <a:schemeClr val="accent2">
                    <a:lumMod val="50000"/>
                  </a:schemeClr>
                </a:solidFill>
                <a:effectLst/>
              </a:rPr>
              <a:t>return</a:t>
            </a:r>
            <a:r>
              <a:rPr lang="es-ES" sz="1900" b="0" dirty="0">
                <a:solidFill>
                  <a:schemeClr val="accent2">
                    <a:lumMod val="50000"/>
                  </a:schemeClr>
                </a:solidFill>
                <a:effectLst/>
              </a:rPr>
              <a:t> </a:t>
            </a:r>
            <a:r>
              <a:rPr lang="es-ES" sz="1900" b="0" dirty="0">
                <a:effectLst/>
              </a:rPr>
              <a:t>n;</a:t>
            </a:r>
          </a:p>
          <a:p>
            <a:pPr marL="0" indent="0">
              <a:buNone/>
            </a:pPr>
            <a:r>
              <a:rPr lang="es-ES" sz="1900" b="0" dirty="0">
                <a:effectLst/>
              </a:rPr>
              <a:t>}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B992EB-CD0F-73E7-023E-FC683B8D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CEE2C3-F71A-C289-9114-A499EDF6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9D897-7EE5-325E-E103-C6380B39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42" y="9884"/>
            <a:ext cx="1140542" cy="317500"/>
          </a:xfrm>
        </p:spPr>
        <p:txBody>
          <a:bodyPr/>
          <a:lstStyle/>
          <a:p>
            <a:fld id="{6CFD7B8F-950D-4FD9-99B7-0E8941D2F24E}" type="slidenum">
              <a:rPr lang="es-CL" smtClean="0"/>
              <a:pPr/>
              <a:t>21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6511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38101-1704-537B-0D16-318E608D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Pregunta 5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E792BA-F92A-F9E0-D426-E49521EB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3591" cy="4325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dirty="0"/>
              <a:t>Programe la </a:t>
            </a:r>
            <a:r>
              <a:rPr lang="es-US" dirty="0" err="1"/>
              <a:t>func</a:t>
            </a:r>
            <a:r>
              <a:rPr lang="es-CL" dirty="0" err="1"/>
              <a:t>ión</a:t>
            </a:r>
            <a:r>
              <a:rPr lang="es-CL" dirty="0"/>
              <a:t> “</a:t>
            </a:r>
            <a:r>
              <a:rPr lang="es-CL" dirty="0" err="1">
                <a:solidFill>
                  <a:schemeClr val="accent1"/>
                </a:solidFill>
              </a:rPr>
              <a:t>void</a:t>
            </a:r>
            <a:r>
              <a:rPr lang="es-CL" dirty="0"/>
              <a:t> </a:t>
            </a:r>
            <a:r>
              <a:rPr lang="es-CL" dirty="0" err="1"/>
              <a:t>show_bits</a:t>
            </a:r>
            <a:r>
              <a:rPr lang="es-CL" dirty="0"/>
              <a:t>(</a:t>
            </a: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dirty="0"/>
              <a:t>n)” la cual recibe un número e imprime cada bit que contiene en la consola de forma ordenada.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/>
              <a:t>Hint</a:t>
            </a:r>
            <a:r>
              <a:rPr lang="es-CL" dirty="0"/>
              <a:t>: Utilizar máscaras, la operación shift y </a:t>
            </a:r>
            <a:r>
              <a:rPr lang="es-CL" dirty="0" err="1"/>
              <a:t>putchar</a:t>
            </a:r>
            <a:r>
              <a:rPr lang="es-CL" dirty="0"/>
              <a:t>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1255BE-DDCC-FE5E-BF7B-A0AB3C50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0E1E6C-E3E7-6543-C7A1-E6187106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016D5-AD57-4A85-0145-232B2478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22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36485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E3A7E-775D-6660-8044-B4A7C2AA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EE8470-76F5-FA51-FC30-267380F20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57" y="1389207"/>
            <a:ext cx="7153415" cy="47726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L" dirty="0" err="1">
                <a:solidFill>
                  <a:schemeClr val="accent1"/>
                </a:solidFill>
              </a:rPr>
              <a:t>void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 err="1"/>
              <a:t>show_bits</a:t>
            </a:r>
            <a:r>
              <a:rPr lang="es-CL" dirty="0"/>
              <a:t>(int n)</a:t>
            </a:r>
          </a:p>
          <a:p>
            <a:pPr marL="0" indent="0">
              <a:buNone/>
            </a:pPr>
            <a:r>
              <a:rPr lang="es-CL" dirty="0"/>
              <a:t>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dirty="0" err="1"/>
              <a:t>bit_size</a:t>
            </a:r>
            <a:r>
              <a:rPr lang="es-CL" dirty="0"/>
              <a:t> = </a:t>
            </a:r>
            <a:r>
              <a:rPr lang="es-CL" dirty="0" err="1"/>
              <a:t>int_size</a:t>
            </a:r>
            <a:r>
              <a:rPr lang="es-CL" dirty="0"/>
              <a:t>(n);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1"/>
                </a:solidFill>
              </a:rPr>
              <a:t>unsigned</a:t>
            </a:r>
            <a:r>
              <a:rPr lang="es-CL" dirty="0">
                <a:solidFill>
                  <a:schemeClr val="accent1"/>
                </a:solidFill>
              </a:rPr>
              <a:t> int </a:t>
            </a:r>
            <a:r>
              <a:rPr lang="es-CL" dirty="0" err="1"/>
              <a:t>mask</a:t>
            </a:r>
            <a:r>
              <a:rPr lang="es-CL" dirty="0"/>
              <a:t> = 1;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CL" dirty="0"/>
              <a:t>(</a:t>
            </a: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dirty="0"/>
              <a:t>i = </a:t>
            </a:r>
            <a:r>
              <a:rPr lang="es-CL" dirty="0" err="1"/>
              <a:t>bit_size</a:t>
            </a:r>
            <a:r>
              <a:rPr lang="es-CL" dirty="0"/>
              <a:t>; i </a:t>
            </a:r>
            <a:r>
              <a:rPr lang="es-US" dirty="0"/>
              <a:t>&gt;= 0; i--)</a:t>
            </a:r>
          </a:p>
          <a:p>
            <a:pPr marL="0" indent="0">
              <a:buNone/>
            </a:pPr>
            <a:r>
              <a:rPr lang="es-US" dirty="0"/>
              <a:t>	{	</a:t>
            </a:r>
          </a:p>
          <a:p>
            <a:pPr marL="0" indent="0">
              <a:buNone/>
            </a:pPr>
            <a:r>
              <a:rPr lang="es-US" dirty="0"/>
              <a:t>		</a:t>
            </a:r>
            <a:r>
              <a:rPr lang="es-US" dirty="0">
                <a:solidFill>
                  <a:schemeClr val="accent1"/>
                </a:solidFill>
              </a:rPr>
              <a:t>int </a:t>
            </a:r>
            <a:r>
              <a:rPr lang="es-US" dirty="0"/>
              <a:t>bit = (n &gt;&gt; i) &amp; </a:t>
            </a:r>
            <a:r>
              <a:rPr lang="es-US" dirty="0" err="1"/>
              <a:t>mask</a:t>
            </a:r>
            <a:r>
              <a:rPr lang="es-US" dirty="0"/>
              <a:t>;</a:t>
            </a:r>
          </a:p>
          <a:p>
            <a:pPr marL="0" indent="0">
              <a:buNone/>
            </a:pPr>
            <a:r>
              <a:rPr lang="es-US" dirty="0"/>
              <a:t>		</a:t>
            </a:r>
            <a:r>
              <a:rPr lang="es-US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s-US" dirty="0"/>
              <a:t>(bit)</a:t>
            </a:r>
          </a:p>
          <a:p>
            <a:pPr marL="0" indent="0">
              <a:buNone/>
            </a:pPr>
            <a:r>
              <a:rPr lang="es-US" dirty="0"/>
              <a:t>			</a:t>
            </a:r>
            <a:r>
              <a:rPr lang="es-US" dirty="0" err="1">
                <a:solidFill>
                  <a:schemeClr val="accent2">
                    <a:lumMod val="50000"/>
                  </a:schemeClr>
                </a:solidFill>
              </a:rPr>
              <a:t>putchar</a:t>
            </a:r>
            <a:r>
              <a:rPr lang="es-US" dirty="0"/>
              <a:t>(‘1’);</a:t>
            </a:r>
          </a:p>
          <a:p>
            <a:pPr marL="0" indent="0">
              <a:buNone/>
            </a:pPr>
            <a:r>
              <a:rPr lang="es-US" dirty="0"/>
              <a:t>		</a:t>
            </a:r>
            <a:r>
              <a:rPr lang="es-US" dirty="0" err="1">
                <a:solidFill>
                  <a:schemeClr val="accent6">
                    <a:lumMod val="75000"/>
                  </a:schemeClr>
                </a:solidFill>
              </a:rPr>
              <a:t>else</a:t>
            </a:r>
            <a:endParaRPr lang="es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US" dirty="0"/>
              <a:t>			</a:t>
            </a:r>
            <a:r>
              <a:rPr lang="es-US" dirty="0" err="1">
                <a:solidFill>
                  <a:schemeClr val="accent2">
                    <a:lumMod val="50000"/>
                  </a:schemeClr>
                </a:solidFill>
              </a:rPr>
              <a:t>putchar</a:t>
            </a:r>
            <a:r>
              <a:rPr lang="es-US" dirty="0"/>
              <a:t>(‘0’);</a:t>
            </a:r>
          </a:p>
          <a:p>
            <a:pPr marL="0" indent="0">
              <a:buNone/>
            </a:pPr>
            <a:r>
              <a:rPr lang="es-US" dirty="0"/>
              <a:t>	}</a:t>
            </a:r>
          </a:p>
          <a:p>
            <a:pPr marL="0" indent="0">
              <a:buNone/>
            </a:pPr>
            <a:r>
              <a:rPr lang="es-US" dirty="0"/>
              <a:t>	</a:t>
            </a:r>
            <a:r>
              <a:rPr lang="es-US" dirty="0" err="1">
                <a:solidFill>
                  <a:schemeClr val="accent2">
                    <a:lumMod val="50000"/>
                  </a:schemeClr>
                </a:solidFill>
              </a:rPr>
              <a:t>putchar</a:t>
            </a:r>
            <a:r>
              <a:rPr lang="es-US" dirty="0"/>
              <a:t>(‘\n’);</a:t>
            </a:r>
          </a:p>
          <a:p>
            <a:pPr marL="0" indent="0">
              <a:buNone/>
            </a:pPr>
            <a:r>
              <a:rPr lang="es-CL" dirty="0"/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4850EF-0A92-038B-8159-57A81282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5989D-7492-FACD-8A4E-5A3DC047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27407E-097A-CE4D-5BA4-E8D647B5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23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08019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68B91-5036-43BF-704B-3FA091D6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Last</a:t>
            </a:r>
            <a:r>
              <a:rPr lang="es-US" dirty="0"/>
              <a:t> </a:t>
            </a:r>
            <a:r>
              <a:rPr lang="es-US" dirty="0" err="1"/>
              <a:t>Question</a:t>
            </a:r>
            <a:r>
              <a:rPr lang="es-US" dirty="0"/>
              <a:t>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F7BCA-E80E-B466-1021-B1394408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Programar </a:t>
            </a:r>
            <a:r>
              <a:rPr lang="es-US" dirty="0" err="1"/>
              <a:t>funci</a:t>
            </a:r>
            <a:r>
              <a:rPr lang="es-CL" dirty="0" err="1"/>
              <a:t>ón</a:t>
            </a:r>
            <a:r>
              <a:rPr lang="es-CL" dirty="0"/>
              <a:t> “</a:t>
            </a: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dirty="0" err="1"/>
              <a:t>posicionBits</a:t>
            </a:r>
            <a:r>
              <a:rPr lang="es-CL" dirty="0"/>
              <a:t>(</a:t>
            </a: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u="sng" dirty="0"/>
              <a:t>bits</a:t>
            </a:r>
            <a:r>
              <a:rPr lang="es-CL" dirty="0"/>
              <a:t>, </a:t>
            </a: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u="sng" dirty="0" err="1"/>
              <a:t>subset_bits</a:t>
            </a:r>
            <a:r>
              <a:rPr lang="es-CL" dirty="0"/>
              <a:t>, </a:t>
            </a: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u="sng" dirty="0" err="1"/>
              <a:t>size_subset</a:t>
            </a:r>
            <a:r>
              <a:rPr lang="es-CL" dirty="0"/>
              <a:t>)” la cual busca el patrón </a:t>
            </a:r>
            <a:r>
              <a:rPr lang="es-CL" u="sng" dirty="0" err="1"/>
              <a:t>subset_bits</a:t>
            </a:r>
            <a:r>
              <a:rPr lang="es-CL" dirty="0"/>
              <a:t> de largo </a:t>
            </a:r>
            <a:r>
              <a:rPr lang="es-CL" u="sng" dirty="0" err="1"/>
              <a:t>size_subset</a:t>
            </a:r>
            <a:r>
              <a:rPr lang="es-CL" dirty="0"/>
              <a:t> en bits.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-Retorna la posición si encuentra al patrón. </a:t>
            </a:r>
          </a:p>
          <a:p>
            <a:pPr marL="0" indent="0">
              <a:buNone/>
            </a:pPr>
            <a:r>
              <a:rPr lang="es-CL" dirty="0"/>
              <a:t>-Retorna -1 si no lo encuentra.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F9489-56A5-6932-A07B-D171306F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A20C3-3065-B4D8-51F1-3864A227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29BE31-401E-52FC-97E2-A6FA55AF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24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09465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BA909-7D24-85B8-1A13-07FBDB6C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F64C30-D923-C6FB-19F4-2806DF18F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334"/>
            <a:ext cx="10515600" cy="466725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ES" sz="49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s-ES" sz="4900" b="0" dirty="0" err="1">
                <a:effectLst/>
                <a:latin typeface="Consolas" panose="020B0609020204030204" pitchFamily="49" charset="0"/>
              </a:rPr>
              <a:t>posicionBits</a:t>
            </a:r>
            <a:r>
              <a:rPr lang="es-ES" sz="4900" b="0" dirty="0">
                <a:effectLst/>
                <a:latin typeface="Consolas" panose="020B0609020204030204" pitchFamily="49" charset="0"/>
              </a:rPr>
              <a:t>(</a:t>
            </a:r>
            <a:r>
              <a:rPr lang="es-ES" sz="49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s-ES" sz="4900" b="0" dirty="0">
                <a:effectLst/>
                <a:latin typeface="Consolas" panose="020B0609020204030204" pitchFamily="49" charset="0"/>
              </a:rPr>
              <a:t>bits, </a:t>
            </a:r>
            <a:r>
              <a:rPr lang="es-ES" sz="49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s-ES" sz="4900" b="0" dirty="0" err="1">
                <a:effectLst/>
                <a:latin typeface="Consolas" panose="020B0609020204030204" pitchFamily="49" charset="0"/>
              </a:rPr>
              <a:t>subset_bits</a:t>
            </a:r>
            <a:r>
              <a:rPr lang="es-ES" sz="4900" b="0" dirty="0">
                <a:effectLst/>
                <a:latin typeface="Consolas" panose="020B0609020204030204" pitchFamily="49" charset="0"/>
              </a:rPr>
              <a:t>, </a:t>
            </a:r>
            <a:r>
              <a:rPr lang="es-ES" sz="49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s-ES" sz="4900" b="0" dirty="0" err="1">
                <a:effectLst/>
                <a:latin typeface="Consolas" panose="020B0609020204030204" pitchFamily="49" charset="0"/>
              </a:rPr>
              <a:t>size_subset</a:t>
            </a:r>
            <a:r>
              <a:rPr lang="es-ES" sz="49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49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ES" sz="4900" b="0" dirty="0">
                <a:effectLst/>
                <a:latin typeface="Consolas" panose="020B0609020204030204" pitchFamily="49" charset="0"/>
              </a:rPr>
              <a:t>    </a:t>
            </a:r>
            <a:r>
              <a:rPr lang="es-ES" sz="49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s-ES" sz="4900" b="0" dirty="0" err="1">
                <a:effectLst/>
                <a:latin typeface="Consolas" panose="020B0609020204030204" pitchFamily="49" charset="0"/>
              </a:rPr>
              <a:t>size</a:t>
            </a:r>
            <a:r>
              <a:rPr lang="es-ES" sz="4900" b="0" dirty="0">
                <a:effectLst/>
                <a:latin typeface="Consolas" panose="020B0609020204030204" pitchFamily="49" charset="0"/>
              </a:rPr>
              <a:t> = </a:t>
            </a:r>
            <a:r>
              <a:rPr lang="es-ES" sz="4900" b="0" dirty="0" err="1">
                <a:effectLst/>
                <a:latin typeface="Consolas" panose="020B0609020204030204" pitchFamily="49" charset="0"/>
              </a:rPr>
              <a:t>int_size</a:t>
            </a:r>
            <a:r>
              <a:rPr lang="es-ES" sz="4900" b="0" dirty="0">
                <a:effectLst/>
                <a:latin typeface="Consolas" panose="020B0609020204030204" pitchFamily="49" charset="0"/>
              </a:rPr>
              <a:t>(bits);</a:t>
            </a:r>
          </a:p>
          <a:p>
            <a:pPr marL="0" indent="0">
              <a:buNone/>
            </a:pPr>
            <a:r>
              <a:rPr lang="es-ES" sz="4900" b="0" dirty="0">
                <a:effectLst/>
                <a:latin typeface="Consolas" panose="020B0609020204030204" pitchFamily="49" charset="0"/>
              </a:rPr>
              <a:t>    </a:t>
            </a:r>
            <a:r>
              <a:rPr lang="es-ES" sz="49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s-ES" sz="4900" b="0" dirty="0" err="1">
                <a:effectLst/>
                <a:latin typeface="Consolas" panose="020B0609020204030204" pitchFamily="49" charset="0"/>
              </a:rPr>
              <a:t>mask</a:t>
            </a:r>
            <a:r>
              <a:rPr lang="es-ES" sz="4900" b="0" dirty="0">
                <a:effectLst/>
                <a:latin typeface="Consolas" panose="020B0609020204030204" pitchFamily="49" charset="0"/>
              </a:rPr>
              <a:t> = ~(~0 &lt;&lt; </a:t>
            </a:r>
            <a:r>
              <a:rPr lang="es-ES" sz="4900" b="0" dirty="0" err="1">
                <a:effectLst/>
                <a:latin typeface="Consolas" panose="020B0609020204030204" pitchFamily="49" charset="0"/>
              </a:rPr>
              <a:t>size_subset</a:t>
            </a:r>
            <a:r>
              <a:rPr lang="es-ES" sz="49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4900" b="0" dirty="0">
                <a:effectLst/>
                <a:latin typeface="Consolas" panose="020B0609020204030204" pitchFamily="49" charset="0"/>
              </a:rPr>
              <a:t>    </a:t>
            </a:r>
            <a:r>
              <a:rPr lang="es-ES" sz="49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s-ES" sz="4900" b="0" dirty="0" err="1">
                <a:effectLst/>
                <a:latin typeface="Consolas" panose="020B0609020204030204" pitchFamily="49" charset="0"/>
              </a:rPr>
              <a:t>poscion</a:t>
            </a:r>
            <a:r>
              <a:rPr lang="es-ES" sz="4900" b="0" dirty="0">
                <a:effectLst/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br>
              <a:rPr lang="es-ES" sz="4900" b="0" dirty="0">
                <a:effectLst/>
                <a:latin typeface="Consolas" panose="020B0609020204030204" pitchFamily="49" charset="0"/>
              </a:rPr>
            </a:br>
            <a:r>
              <a:rPr lang="es-ES" sz="4900" b="0" dirty="0">
                <a:effectLst/>
                <a:latin typeface="Consolas" panose="020B0609020204030204" pitchFamily="49" charset="0"/>
              </a:rPr>
              <a:t>    </a:t>
            </a:r>
            <a:r>
              <a:rPr lang="es-ES" sz="49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49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4900" b="0" dirty="0">
                <a:effectLst/>
                <a:latin typeface="Consolas" panose="020B0609020204030204" pitchFamily="49" charset="0"/>
              </a:rPr>
              <a:t>(int i = 0; i &lt;= </a:t>
            </a:r>
            <a:r>
              <a:rPr lang="es-ES" sz="4900" b="0" dirty="0" err="1">
                <a:effectLst/>
                <a:latin typeface="Consolas" panose="020B0609020204030204" pitchFamily="49" charset="0"/>
              </a:rPr>
              <a:t>size</a:t>
            </a:r>
            <a:r>
              <a:rPr lang="es-ES" sz="4900" b="0" dirty="0">
                <a:effectLst/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es-ES" sz="4900" b="0" dirty="0"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s-ES" sz="4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s-ES" sz="49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4900" b="0" dirty="0">
                <a:effectLst/>
                <a:latin typeface="Consolas" panose="020B0609020204030204" pitchFamily="49" charset="0"/>
              </a:rPr>
              <a:t>((bits &amp; (</a:t>
            </a:r>
            <a:r>
              <a:rPr lang="es-ES" sz="4900" b="0" dirty="0" err="1">
                <a:effectLst/>
                <a:latin typeface="Consolas" panose="020B0609020204030204" pitchFamily="49" charset="0"/>
              </a:rPr>
              <a:t>mask</a:t>
            </a:r>
            <a:r>
              <a:rPr lang="es-ES" sz="4900" b="0" dirty="0">
                <a:effectLst/>
                <a:latin typeface="Consolas" panose="020B0609020204030204" pitchFamily="49" charset="0"/>
              </a:rPr>
              <a:t> &lt;&lt; i)) == (</a:t>
            </a:r>
            <a:r>
              <a:rPr lang="es-ES" sz="4900" b="0" dirty="0" err="1">
                <a:effectLst/>
                <a:latin typeface="Consolas" panose="020B0609020204030204" pitchFamily="49" charset="0"/>
              </a:rPr>
              <a:t>subset_bits</a:t>
            </a:r>
            <a:r>
              <a:rPr lang="es-ES" sz="4900" b="0" dirty="0">
                <a:effectLst/>
                <a:latin typeface="Consolas" panose="020B0609020204030204" pitchFamily="49" charset="0"/>
              </a:rPr>
              <a:t> &lt;&lt; i))</a:t>
            </a:r>
          </a:p>
          <a:p>
            <a:pPr marL="0" indent="0">
              <a:buNone/>
            </a:pPr>
            <a:r>
              <a:rPr lang="es-ES" sz="4900" b="0" dirty="0"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s-ES" sz="49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49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49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4900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s-ES" sz="4900" b="0" dirty="0">
                <a:effectLst/>
                <a:latin typeface="Consolas" panose="020B0609020204030204" pitchFamily="49" charset="0"/>
              </a:rPr>
              <a:t>;</a:t>
            </a:r>
            <a:endParaRPr lang="es-ES" sz="49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49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s-ES" sz="49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s-ES" sz="4900" b="0" dirty="0">
                <a:effectLst/>
                <a:latin typeface="Consolas" panose="020B0609020204030204" pitchFamily="49" charset="0"/>
              </a:rPr>
            </a:br>
            <a:r>
              <a:rPr lang="es-ES" sz="4900" b="0" dirty="0">
                <a:effectLst/>
                <a:latin typeface="Consolas" panose="020B0609020204030204" pitchFamily="49" charset="0"/>
              </a:rPr>
              <a:t>    </a:t>
            </a:r>
            <a:r>
              <a:rPr lang="es-ES" sz="49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49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4900" b="0" dirty="0">
                <a:effectLst/>
                <a:latin typeface="Consolas" panose="020B0609020204030204" pitchFamily="49" charset="0"/>
              </a:rPr>
              <a:t>-1;</a:t>
            </a:r>
          </a:p>
          <a:p>
            <a:pPr marL="0" indent="0">
              <a:buNone/>
            </a:pPr>
            <a:r>
              <a:rPr lang="es-ES" sz="49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1A401F-E50F-C7BE-78E7-F7EA0E38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D67273-F48F-6D75-81A2-D55EE6C7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16ADA4-A13C-D951-E007-24C8F8F0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25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31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52CC0-F33A-7C7E-486A-9973A825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variables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721E20-6301-AB31-B010-B363EDE3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287503-EC8C-EA36-9817-6659BBD8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BE04F0-41FA-0996-267E-AC2C958D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3</a:t>
            </a:fld>
            <a:endParaRPr lang="es-CL" dirty="0"/>
          </a:p>
        </p:txBody>
      </p:sp>
      <p:pic>
        <p:nvPicPr>
          <p:cNvPr id="3074" name="Picture 2" descr="Tipos de datos, variables y constantes - 1">
            <a:extLst>
              <a:ext uri="{FF2B5EF4-FFF2-40B4-BE49-F238E27FC236}">
                <a16:creationId xmlns:a16="http://schemas.microsoft.com/office/drawing/2014/main" id="{D686E58E-1BC0-4131-D9DA-D250C0AC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52" y="1875379"/>
            <a:ext cx="9343324" cy="320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36E7A-3125-B4A8-ED3D-E6F0622B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Entrada y Salida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E4AF0-11EF-CD3C-26EF-F8D33EEA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73" y="1539587"/>
            <a:ext cx="10515600" cy="701098"/>
          </a:xfrm>
        </p:spPr>
        <p:txBody>
          <a:bodyPr/>
          <a:lstStyle/>
          <a:p>
            <a:pPr marL="0" indent="0">
              <a:buNone/>
            </a:pPr>
            <a:r>
              <a:rPr lang="es-US" dirty="0"/>
              <a:t>Salida: 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F7ED22-767F-1E10-4C5F-D36F1184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4625B-DBAD-88CA-DE25-7EB12805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14175-A712-4AB4-4A90-3CA52A62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4</a:t>
            </a:fld>
            <a:endParaRPr lang="es-CL" dirty="0"/>
          </a:p>
        </p:txBody>
      </p:sp>
      <p:pic>
        <p:nvPicPr>
          <p:cNvPr id="4098" name="Picture 2" descr="Tipos de datos, variables y constantes - 2">
            <a:extLst>
              <a:ext uri="{FF2B5EF4-FFF2-40B4-BE49-F238E27FC236}">
                <a16:creationId xmlns:a16="http://schemas.microsoft.com/office/drawing/2014/main" id="{337AF5CB-D9B3-B6BB-88C2-8D94B283D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52" y="2424544"/>
            <a:ext cx="9008903" cy="296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3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138EE-5716-ED1B-4A39-E8EAA273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Entrada y Salida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49AF7-624D-A4FF-CE5A-34F50C4C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L" dirty="0"/>
              <a:t>#include </a:t>
            </a:r>
            <a:r>
              <a:rPr lang="es-US" dirty="0"/>
              <a:t>&lt;</a:t>
            </a:r>
            <a:r>
              <a:rPr lang="es-US" dirty="0" err="1"/>
              <a:t>stdio.h</a:t>
            </a:r>
            <a:r>
              <a:rPr lang="es-US" dirty="0"/>
              <a:t>&gt;</a:t>
            </a:r>
          </a:p>
          <a:p>
            <a:pPr marL="0" indent="0">
              <a:buNone/>
            </a:pPr>
            <a:endParaRPr lang="es-US" dirty="0"/>
          </a:p>
          <a:p>
            <a:pPr marL="0" indent="0">
              <a:buNone/>
            </a:pPr>
            <a:r>
              <a:rPr lang="es-US" dirty="0">
                <a:solidFill>
                  <a:schemeClr val="accent1"/>
                </a:solidFill>
              </a:rPr>
              <a:t>int</a:t>
            </a:r>
            <a:r>
              <a:rPr lang="es-US" dirty="0"/>
              <a:t> </a:t>
            </a:r>
            <a:r>
              <a:rPr lang="es-US" dirty="0" err="1"/>
              <a:t>main</a:t>
            </a:r>
            <a:r>
              <a:rPr lang="es-US" dirty="0"/>
              <a:t>()</a:t>
            </a:r>
          </a:p>
          <a:p>
            <a:pPr marL="0" indent="0">
              <a:buNone/>
            </a:pPr>
            <a:r>
              <a:rPr lang="es-US" dirty="0"/>
              <a:t>{</a:t>
            </a:r>
          </a:p>
          <a:p>
            <a:pPr marL="0" indent="0">
              <a:buNone/>
            </a:pPr>
            <a:r>
              <a:rPr lang="es-US" dirty="0"/>
              <a:t>	</a:t>
            </a:r>
            <a:r>
              <a:rPr lang="es-US" dirty="0">
                <a:solidFill>
                  <a:schemeClr val="accent1"/>
                </a:solidFill>
              </a:rPr>
              <a:t>int </a:t>
            </a:r>
            <a:r>
              <a:rPr lang="es-US" dirty="0"/>
              <a:t>c;</a:t>
            </a:r>
          </a:p>
          <a:p>
            <a:pPr marL="0" indent="0">
              <a:buNone/>
            </a:pPr>
            <a:r>
              <a:rPr lang="es-US" dirty="0"/>
              <a:t>	</a:t>
            </a:r>
            <a:r>
              <a:rPr lang="es-US" dirty="0" err="1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s-US" dirty="0"/>
              <a:t>((c=</a:t>
            </a:r>
            <a:r>
              <a:rPr lang="es-US" dirty="0" err="1">
                <a:solidFill>
                  <a:schemeClr val="accent2">
                    <a:lumMod val="50000"/>
                  </a:schemeClr>
                </a:solidFill>
              </a:rPr>
              <a:t>getchar</a:t>
            </a:r>
            <a:r>
              <a:rPr lang="es-US" dirty="0"/>
              <a:t>()) != </a:t>
            </a:r>
            <a:r>
              <a:rPr lang="es-US" dirty="0">
                <a:solidFill>
                  <a:srgbClr val="7030A0"/>
                </a:solidFill>
              </a:rPr>
              <a:t>EOF</a:t>
            </a:r>
            <a:r>
              <a:rPr lang="es-US" dirty="0"/>
              <a:t>)</a:t>
            </a:r>
          </a:p>
          <a:p>
            <a:pPr marL="0" indent="0">
              <a:buNone/>
            </a:pPr>
            <a:r>
              <a:rPr lang="es-US" dirty="0"/>
              <a:t>	{</a:t>
            </a:r>
          </a:p>
          <a:p>
            <a:pPr marL="0" indent="0">
              <a:buNone/>
            </a:pPr>
            <a:r>
              <a:rPr lang="es-US" dirty="0"/>
              <a:t>		</a:t>
            </a:r>
            <a:r>
              <a:rPr lang="es-US" dirty="0" err="1">
                <a:solidFill>
                  <a:schemeClr val="accent2">
                    <a:lumMod val="50000"/>
                  </a:schemeClr>
                </a:solidFill>
              </a:rPr>
              <a:t>putchar</a:t>
            </a:r>
            <a:r>
              <a:rPr lang="es-US" dirty="0"/>
              <a:t>(c);</a:t>
            </a:r>
          </a:p>
          <a:p>
            <a:pPr marL="0" indent="0">
              <a:buNone/>
            </a:pPr>
            <a:r>
              <a:rPr lang="es-US" dirty="0"/>
              <a:t>	}</a:t>
            </a:r>
          </a:p>
          <a:p>
            <a:pPr marL="0" indent="0">
              <a:buNone/>
            </a:pPr>
            <a:r>
              <a:rPr lang="es-US" dirty="0"/>
              <a:t>	</a:t>
            </a:r>
            <a:r>
              <a:rPr lang="es-US" dirty="0" err="1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es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US" dirty="0"/>
              <a:t>0;</a:t>
            </a:r>
          </a:p>
          <a:p>
            <a:pPr marL="0" indent="0">
              <a:buNone/>
            </a:pPr>
            <a:r>
              <a:rPr lang="es-US" dirty="0"/>
              <a:t>}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5C247-830F-671C-4F29-98CE1D8E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393E3-8838-0C41-85FB-19105491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EF8B7E-05ED-FFB3-A29F-F051D532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671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DE540-BE46-2390-E485-F6461BA9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Otras formas de entrada y salida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8642B5-0EF2-1B21-99BC-8FA1F471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US" dirty="0"/>
              <a:t>#include &lt;</a:t>
            </a:r>
            <a:r>
              <a:rPr lang="es-US" dirty="0" err="1"/>
              <a:t>stdio.h</a:t>
            </a:r>
            <a:r>
              <a:rPr lang="es-US" dirty="0"/>
              <a:t>&gt;</a:t>
            </a:r>
          </a:p>
          <a:p>
            <a:pPr marL="0" indent="0">
              <a:buNone/>
            </a:pPr>
            <a:endParaRPr lang="es-US" dirty="0"/>
          </a:p>
          <a:p>
            <a:pPr marL="0" indent="0">
              <a:buNone/>
            </a:pPr>
            <a:r>
              <a:rPr lang="es-US" dirty="0">
                <a:solidFill>
                  <a:schemeClr val="accent1"/>
                </a:solidFill>
              </a:rPr>
              <a:t>int </a:t>
            </a:r>
            <a:r>
              <a:rPr lang="es-US" dirty="0" err="1"/>
              <a:t>main</a:t>
            </a:r>
            <a:r>
              <a:rPr lang="es-US" dirty="0"/>
              <a:t>()</a:t>
            </a:r>
          </a:p>
          <a:p>
            <a:pPr marL="0" indent="0">
              <a:buNone/>
            </a:pPr>
            <a:r>
              <a:rPr lang="es-US" dirty="0"/>
              <a:t>{</a:t>
            </a:r>
          </a:p>
          <a:p>
            <a:pPr marL="0" indent="0">
              <a:buNone/>
            </a:pPr>
            <a:r>
              <a:rPr lang="es-US" dirty="0"/>
              <a:t>	</a:t>
            </a:r>
            <a:r>
              <a:rPr lang="es-US" dirty="0">
                <a:solidFill>
                  <a:schemeClr val="accent1"/>
                </a:solidFill>
              </a:rPr>
              <a:t>int </a:t>
            </a:r>
            <a:r>
              <a:rPr lang="es-US" dirty="0"/>
              <a:t>c;</a:t>
            </a:r>
          </a:p>
          <a:p>
            <a:pPr marL="0" indent="0">
              <a:buNone/>
            </a:pPr>
            <a:endParaRPr lang="es-US" dirty="0"/>
          </a:p>
          <a:p>
            <a:pPr marL="0" indent="0">
              <a:buNone/>
            </a:pPr>
            <a:r>
              <a:rPr lang="es-US" dirty="0"/>
              <a:t>	</a:t>
            </a:r>
            <a:r>
              <a:rPr lang="es-US" dirty="0" err="1">
                <a:solidFill>
                  <a:schemeClr val="accent2">
                    <a:lumMod val="50000"/>
                  </a:schemeClr>
                </a:solidFill>
              </a:rPr>
              <a:t>scanf</a:t>
            </a:r>
            <a:r>
              <a:rPr lang="es-US" dirty="0"/>
              <a:t>(“%d”, &amp;c);</a:t>
            </a:r>
          </a:p>
          <a:p>
            <a:pPr marL="0" indent="0">
              <a:buNone/>
            </a:pPr>
            <a:r>
              <a:rPr lang="es-US" dirty="0"/>
              <a:t>	</a:t>
            </a:r>
          </a:p>
          <a:p>
            <a:pPr marL="0" indent="0">
              <a:buNone/>
            </a:pPr>
            <a:r>
              <a:rPr lang="es-US" dirty="0"/>
              <a:t>	</a:t>
            </a:r>
            <a:r>
              <a:rPr lang="es-US" dirty="0" err="1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s-US" dirty="0"/>
              <a:t>(“%d”, c);</a:t>
            </a:r>
          </a:p>
          <a:p>
            <a:pPr marL="0" indent="0">
              <a:buNone/>
            </a:pPr>
            <a:r>
              <a:rPr lang="es-US" dirty="0"/>
              <a:t>}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13F059-A89E-D343-FD48-3BE376C8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196FC4-FD31-39EB-776E-8EAF1C08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DF223-30B4-2CA3-F20B-F44FF7E2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15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1BD3A-4160-191A-B5BB-37FF426A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Problema 1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E99546-8501-AF51-7D4F-967780AA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684"/>
            <a:ext cx="10515600" cy="1104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L" dirty="0"/>
              <a:t>Solicite al usuario, de manera amigable, ingresar una palabra e imprima en pantalla el código ASCII de cada letra y luego termine dándole las gracias.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6B47BA-944A-84B5-AA2C-50B459CD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829095-AF4E-ECA0-072F-550665EC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484C90-BFAA-3E88-67E3-6BD2D836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9079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6E491-7A3B-78D4-61F6-758158F8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61D525-2C25-2E2A-3FD3-EFE855CB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L" dirty="0"/>
              <a:t>#</a:t>
            </a:r>
            <a:r>
              <a:rPr lang="es-US" dirty="0" err="1"/>
              <a:t>include</a:t>
            </a:r>
            <a:r>
              <a:rPr lang="es-US" dirty="0"/>
              <a:t> &lt;</a:t>
            </a:r>
            <a:r>
              <a:rPr lang="es-US" dirty="0" err="1"/>
              <a:t>stdio.h</a:t>
            </a:r>
            <a:r>
              <a:rPr lang="es-US" dirty="0"/>
              <a:t>&gt;</a:t>
            </a:r>
          </a:p>
          <a:p>
            <a:pPr marL="0" indent="0">
              <a:buNone/>
            </a:pPr>
            <a:r>
              <a:rPr lang="es-CL" dirty="0"/>
              <a:t>int </a:t>
            </a:r>
            <a:r>
              <a:rPr lang="es-CL" dirty="0" err="1"/>
              <a:t>main</a:t>
            </a:r>
            <a:r>
              <a:rPr lang="es-CL" dirty="0"/>
              <a:t>()</a:t>
            </a:r>
          </a:p>
          <a:p>
            <a:pPr marL="0" indent="0">
              <a:buNone/>
            </a:pPr>
            <a:r>
              <a:rPr lang="es-CL" dirty="0"/>
              <a:t>{</a:t>
            </a:r>
          </a:p>
          <a:p>
            <a:pPr marL="0" indent="0">
              <a:buNone/>
            </a:pPr>
            <a:r>
              <a:rPr lang="es-CL" dirty="0"/>
              <a:t>	int c;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/>
              <a:t>printf</a:t>
            </a:r>
            <a:r>
              <a:rPr lang="es-CL" dirty="0"/>
              <a:t>(“Saludos usuario, ingrese una palabra por favor\n”);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/>
              <a:t>while</a:t>
            </a:r>
            <a:r>
              <a:rPr lang="es-CL" dirty="0"/>
              <a:t>((c=</a:t>
            </a:r>
            <a:r>
              <a:rPr lang="es-CL" dirty="0" err="1"/>
              <a:t>getchar</a:t>
            </a:r>
            <a:r>
              <a:rPr lang="es-CL" dirty="0"/>
              <a:t>())!= ‘\n‘)</a:t>
            </a:r>
          </a:p>
          <a:p>
            <a:pPr marL="0" indent="0">
              <a:buNone/>
            </a:pPr>
            <a:r>
              <a:rPr lang="es-CL" dirty="0"/>
              <a:t>	{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printf</a:t>
            </a:r>
            <a:r>
              <a:rPr lang="es-CL" dirty="0"/>
              <a:t>(“%d,”, c);	</a:t>
            </a:r>
          </a:p>
          <a:p>
            <a:pPr marL="0" indent="0">
              <a:buNone/>
            </a:pPr>
            <a:r>
              <a:rPr lang="es-CL" dirty="0"/>
              <a:t>	}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/>
              <a:t>printf</a:t>
            </a:r>
            <a:r>
              <a:rPr lang="es-CL" dirty="0"/>
              <a:t>(“\</a:t>
            </a:r>
            <a:r>
              <a:rPr lang="es-CL" dirty="0" err="1"/>
              <a:t>nGracias</a:t>
            </a:r>
            <a:r>
              <a:rPr lang="es-CL" dirty="0"/>
              <a:t> estimado usuario\n”);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/>
              <a:t>return</a:t>
            </a:r>
            <a:r>
              <a:rPr lang="es-CL" dirty="0"/>
              <a:t> 0;</a:t>
            </a:r>
          </a:p>
          <a:p>
            <a:pPr marL="0" indent="0">
              <a:buNone/>
            </a:pPr>
            <a:r>
              <a:rPr lang="es-CL" dirty="0"/>
              <a:t>}</a:t>
            </a:r>
            <a:endParaRPr lang="es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897A55-14CC-3861-7CA5-5D4DB41B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3A2D34-0F86-96C3-7A24-E0FBEB3F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EF6F2C-6DBE-9E5B-A1CB-96CBE729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424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2B132-4E1B-FC5F-263B-400EF7B4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Problema 2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A3B4FB-41A4-368A-DD2D-DAEF4C94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Cree un programa que reciba un archivo con:</a:t>
            </a:r>
          </a:p>
          <a:p>
            <a:pPr marL="0" indent="0">
              <a:buNone/>
            </a:pPr>
            <a:r>
              <a:rPr lang="es-US" dirty="0"/>
              <a:t>./</a:t>
            </a:r>
            <a:r>
              <a:rPr lang="es-US" dirty="0" err="1"/>
              <a:t>programa.c</a:t>
            </a:r>
            <a:r>
              <a:rPr lang="es-US" dirty="0"/>
              <a:t> &lt; archivo.txt</a:t>
            </a:r>
          </a:p>
          <a:p>
            <a:pPr marL="0" indent="0">
              <a:buNone/>
            </a:pPr>
            <a:r>
              <a:rPr lang="es-US" dirty="0"/>
              <a:t>Que cuente </a:t>
            </a:r>
            <a:r>
              <a:rPr lang="es-US" dirty="0" err="1"/>
              <a:t>cu</a:t>
            </a:r>
            <a:r>
              <a:rPr lang="es-CL" dirty="0" err="1"/>
              <a:t>ántos</a:t>
            </a:r>
            <a:r>
              <a:rPr lang="es-CL" dirty="0"/>
              <a:t> </a:t>
            </a:r>
            <a:r>
              <a:rPr lang="es-CL" dirty="0" err="1"/>
              <a:t>char</a:t>
            </a:r>
            <a:r>
              <a:rPr lang="es-CL" dirty="0"/>
              <a:t> ‘a’ existen y que imprima en pantalla con </a:t>
            </a:r>
            <a:r>
              <a:rPr lang="es-CL" dirty="0" err="1"/>
              <a:t>printf</a:t>
            </a:r>
            <a:r>
              <a:rPr lang="es-CL" dirty="0"/>
              <a:t> el estado de la variable contador que usará.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F3A9E-E482-9779-41A1-D06D2F8F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11-09-2023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4C7338-5B3E-7412-E519-961E58FB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613440-7DD1-ACB6-7325-53954BF3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25830577"/>
      </p:ext>
    </p:extLst>
  </p:cSld>
  <p:clrMapOvr>
    <a:masterClrMapping/>
  </p:clrMapOvr>
</p:sld>
</file>

<file path=ppt/theme/theme1.xml><?xml version="1.0" encoding="utf-8"?>
<a:theme xmlns:a="http://schemas.openxmlformats.org/drawingml/2006/main" name="Ayudantia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yudantiaTheme" id="{6CD0FDE2-342A-447F-83C9-4D02B9314667}" vid="{B83FEA90-C8F5-4426-9552-164C0DAACBB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AyudantiaTheme</Template>
  <TotalTime>536</TotalTime>
  <Words>1234</Words>
  <Application>Microsoft Office PowerPoint</Application>
  <PresentationFormat>Panorámica</PresentationFormat>
  <Paragraphs>247</Paragraphs>
  <Slides>25</Slides>
  <Notes>0</Notes>
  <HiddenSlides>4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Consolas</vt:lpstr>
      <vt:lpstr>AyudantiaTheme</vt:lpstr>
      <vt:lpstr>Programación de software de sistemas  Ayudantía 1</vt:lpstr>
      <vt:lpstr>Presentación de PowerPoint</vt:lpstr>
      <vt:lpstr>Tipos de variables</vt:lpstr>
      <vt:lpstr>Entrada y Salida</vt:lpstr>
      <vt:lpstr>Entrada y Salida</vt:lpstr>
      <vt:lpstr>Otras formas de entrada y salida</vt:lpstr>
      <vt:lpstr>Problema 1</vt:lpstr>
      <vt:lpstr>Solución</vt:lpstr>
      <vt:lpstr>Problema 2</vt:lpstr>
      <vt:lpstr>Solución</vt:lpstr>
      <vt:lpstr>Calentamiento con XOR ^</vt:lpstr>
      <vt:lpstr>Pregunta 3</vt:lpstr>
      <vt:lpstr>Solución</vt:lpstr>
      <vt:lpstr>Bit más significativo.</vt:lpstr>
      <vt:lpstr>Máscara de bits</vt:lpstr>
      <vt:lpstr>Pregunta 4.1</vt:lpstr>
      <vt:lpstr>Solución</vt:lpstr>
      <vt:lpstr>Pregunta 4.2</vt:lpstr>
      <vt:lpstr>Nah, aquí va</vt:lpstr>
      <vt:lpstr>Pregunta 3</vt:lpstr>
      <vt:lpstr>Solución</vt:lpstr>
      <vt:lpstr>Pregunta 5</vt:lpstr>
      <vt:lpstr>Solución</vt:lpstr>
      <vt:lpstr>Last Question </vt:lpstr>
      <vt:lpstr>Solución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#</dc:title>
  <dc:creator>NICOLAS MARCELO ARAYA PONCE</dc:creator>
  <cp:lastModifiedBy>NICOLAS MARCELO ARAYA PONCE</cp:lastModifiedBy>
  <cp:revision>7</cp:revision>
  <dcterms:created xsi:type="dcterms:W3CDTF">2023-09-10T22:35:36Z</dcterms:created>
  <dcterms:modified xsi:type="dcterms:W3CDTF">2023-09-12T01:38:05Z</dcterms:modified>
</cp:coreProperties>
</file>