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49"/>
  </p:notesMasterIdLst>
  <p:sldIdLst>
    <p:sldId id="258" r:id="rId4"/>
    <p:sldId id="259" r:id="rId5"/>
    <p:sldId id="260" r:id="rId6"/>
    <p:sldId id="261" r:id="rId7"/>
    <p:sldId id="262" r:id="rId8"/>
    <p:sldId id="264" r:id="rId9"/>
    <p:sldId id="289" r:id="rId10"/>
    <p:sldId id="263" r:id="rId11"/>
    <p:sldId id="295" r:id="rId12"/>
    <p:sldId id="265" r:id="rId13"/>
    <p:sldId id="293" r:id="rId14"/>
    <p:sldId id="294" r:id="rId15"/>
    <p:sldId id="266" r:id="rId16"/>
    <p:sldId id="267" r:id="rId17"/>
    <p:sldId id="292" r:id="rId18"/>
    <p:sldId id="268" r:id="rId19"/>
    <p:sldId id="269" r:id="rId20"/>
    <p:sldId id="270" r:id="rId21"/>
    <p:sldId id="271" r:id="rId22"/>
    <p:sldId id="272" r:id="rId23"/>
    <p:sldId id="273" r:id="rId24"/>
    <p:sldId id="274" r:id="rId25"/>
    <p:sldId id="302" r:id="rId26"/>
    <p:sldId id="291" r:id="rId27"/>
    <p:sldId id="290" r:id="rId28"/>
    <p:sldId id="275" r:id="rId29"/>
    <p:sldId id="286" r:id="rId30"/>
    <p:sldId id="276" r:id="rId31"/>
    <p:sldId id="277" r:id="rId32"/>
    <p:sldId id="287" r:id="rId33"/>
    <p:sldId id="288" r:id="rId34"/>
    <p:sldId id="278" r:id="rId35"/>
    <p:sldId id="279" r:id="rId36"/>
    <p:sldId id="300" r:id="rId37"/>
    <p:sldId id="304" r:id="rId38"/>
    <p:sldId id="299" r:id="rId39"/>
    <p:sldId id="280" r:id="rId40"/>
    <p:sldId id="281" r:id="rId41"/>
    <p:sldId id="296" r:id="rId42"/>
    <p:sldId id="297" r:id="rId43"/>
    <p:sldId id="298" r:id="rId44"/>
    <p:sldId id="282" r:id="rId45"/>
    <p:sldId id="283" r:id="rId46"/>
    <p:sldId id="284" r:id="rId47"/>
    <p:sldId id="28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60" userDrawn="1">
          <p15:clr>
            <a:srgbClr val="A4A3A4"/>
          </p15:clr>
        </p15:guide>
        <p15:guide id="4" pos="29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p:cViewPr varScale="1">
        <p:scale>
          <a:sx n="72" d="100"/>
          <a:sy n="72" d="100"/>
        </p:scale>
        <p:origin x="1446" y="54"/>
      </p:cViewPr>
      <p:guideLst>
        <p:guide orient="horz" pos="2160"/>
        <p:guide pos="2880"/>
        <p:guide orient="horz" pos="2260"/>
        <p:guide pos="2980"/>
      </p:guideLst>
    </p:cSldViewPr>
  </p:slideViewPr>
  <p:notesTextViewPr>
    <p:cViewPr>
      <p:scale>
        <a:sx n="100" d="100"/>
        <a:sy n="100" d="100"/>
      </p:scale>
      <p:origin x="0" y="0"/>
    </p:cViewPr>
  </p:notesTextViewPr>
  <p:notesViewPr>
    <p:cSldViewPr>
      <p:cViewPr varScale="1">
        <p:scale>
          <a:sx n="81" d="100"/>
          <a:sy n="81"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DCA30-2ED5-41C4-A072-F195EC56C9D7}" type="datetimeFigureOut">
              <a:rPr lang="en-US" smtClean="0"/>
              <a:t>4/20/2017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E7E218-9473-4E4E-BA13-22C19D998763}" type="slidenum">
              <a:rPr lang="en-US" smtClean="0"/>
              <a:t>‹Nº›</a:t>
            </a:fld>
            <a:endParaRPr lang="en-US" dirty="0"/>
          </a:p>
        </p:txBody>
      </p:sp>
    </p:spTree>
    <p:extLst>
      <p:ext uri="{BB962C8B-B14F-4D97-AF65-F5344CB8AC3E}">
        <p14:creationId xmlns:p14="http://schemas.microsoft.com/office/powerpoint/2010/main" val="3604261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162705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s-ES" smtClean="0"/>
              <a:t>Haga clic para modificar el estilo de texto del patrón</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pic>
        <p:nvPicPr>
          <p:cNvPr id="4" name="Picture 3" descr="footer_graphic.png"/>
          <p:cNvPicPr>
            <a:picLocks noChangeAspect="1"/>
          </p:cNvPicPr>
          <p:nvPr/>
        </p:nvPicPr>
        <p:blipFill>
          <a:blip r:embed="rId15"/>
          <a:stretch>
            <a:fillRect/>
          </a:stretch>
        </p:blipFill>
        <p:spPr>
          <a:xfrm>
            <a:off x="0" y="5435827"/>
            <a:ext cx="9144000" cy="1420586"/>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50974" y="783606"/>
            <a:ext cx="7272808" cy="2271662"/>
          </a:xfrm>
        </p:spPr>
        <p:txBody>
          <a:bodyPr/>
          <a:lstStyle/>
          <a:p>
            <a:r>
              <a:rPr lang="es-CL" sz="4000" dirty="0" smtClean="0"/>
              <a:t>Examen de Título:</a:t>
            </a:r>
            <a:br>
              <a:rPr lang="es-CL" sz="4000" dirty="0" smtClean="0"/>
            </a:br>
            <a:r>
              <a:rPr lang="es-CL" sz="4000" dirty="0" smtClean="0"/>
              <a:t>“Software Administración </a:t>
            </a:r>
            <a:br>
              <a:rPr lang="es-CL" sz="4000" dirty="0" smtClean="0"/>
            </a:br>
            <a:r>
              <a:rPr lang="es-CL" sz="4000" dirty="0" smtClean="0"/>
              <a:t> de Bodega”</a:t>
            </a:r>
            <a:br>
              <a:rPr lang="es-CL" sz="4000" dirty="0" smtClean="0"/>
            </a:br>
            <a:r>
              <a:rPr lang="es-CL" sz="4000" dirty="0" smtClean="0"/>
              <a:t> Ilustre Municipalidad de Peralillo</a:t>
            </a:r>
            <a:endParaRPr lang="es-CL" sz="4000" dirty="0"/>
          </a:p>
        </p:txBody>
      </p:sp>
      <p:sp>
        <p:nvSpPr>
          <p:cNvPr id="7" name="Subtítulo 6"/>
          <p:cNvSpPr>
            <a:spLocks noGrp="1"/>
          </p:cNvSpPr>
          <p:nvPr>
            <p:ph type="subTitle" idx="1"/>
          </p:nvPr>
        </p:nvSpPr>
        <p:spPr>
          <a:xfrm>
            <a:off x="130903" y="3645024"/>
            <a:ext cx="7825473" cy="2304256"/>
          </a:xfrm>
        </p:spPr>
        <p:txBody>
          <a:bodyPr/>
          <a:lstStyle/>
          <a:p>
            <a:r>
              <a:rPr lang="es-CL" sz="2000" b="1" dirty="0" smtClean="0"/>
              <a:t>Grupo de Trabajo: </a:t>
            </a:r>
          </a:p>
          <a:p>
            <a:pPr marL="342900" indent="-342900">
              <a:buFont typeface="Arial" panose="020B0604020202020204" pitchFamily="34" charset="0"/>
              <a:buChar char="•"/>
            </a:pPr>
            <a:r>
              <a:rPr lang="es-CL" sz="2000" b="1" dirty="0"/>
              <a:t> </a:t>
            </a:r>
            <a:r>
              <a:rPr lang="es-CL" sz="2000" b="1" dirty="0" smtClean="0"/>
              <a:t>Nicolás </a:t>
            </a:r>
            <a:r>
              <a:rPr lang="es-CL" sz="2000" b="1" dirty="0"/>
              <a:t>Ávila </a:t>
            </a:r>
            <a:r>
              <a:rPr lang="es-CL" sz="2000" b="1" dirty="0" err="1" smtClean="0"/>
              <a:t>Biskupovic</a:t>
            </a:r>
            <a:endParaRPr lang="es-CL" sz="2000" b="1" dirty="0" smtClean="0"/>
          </a:p>
          <a:p>
            <a:pPr marL="342900" indent="-342900">
              <a:buFont typeface="Arial" panose="020B0604020202020204" pitchFamily="34" charset="0"/>
              <a:buChar char="•"/>
            </a:pPr>
            <a:r>
              <a:rPr lang="es-CL" sz="2000" b="1" dirty="0" smtClean="0"/>
              <a:t> Mario González Guerrero</a:t>
            </a:r>
          </a:p>
          <a:p>
            <a:endParaRPr lang="es-CL" sz="2000" b="1" dirty="0" smtClean="0"/>
          </a:p>
          <a:p>
            <a:r>
              <a:rPr lang="es-CL" sz="2000" b="1" dirty="0" smtClean="0"/>
              <a:t>Fecha: ?? - ?? - 2017</a:t>
            </a:r>
          </a:p>
          <a:p>
            <a:r>
              <a:rPr lang="es-CL" sz="2000" b="1" smtClean="0"/>
              <a:t>Examen Título</a:t>
            </a:r>
            <a:r>
              <a:rPr lang="es-CL" sz="2000" b="1" dirty="0" smtClean="0"/>
              <a:t>: Técnico Programación Computacional.</a:t>
            </a:r>
          </a:p>
          <a:p>
            <a:r>
              <a:rPr lang="es-CL" sz="2000" b="1" dirty="0"/>
              <a:t>Sede: Instituto AIEP – San </a:t>
            </a:r>
            <a:r>
              <a:rPr lang="es-CL" sz="2000" b="1" dirty="0" smtClean="0"/>
              <a:t>Fernando</a:t>
            </a:r>
            <a:endParaRPr lang="es-CL" sz="2000" dirty="0"/>
          </a:p>
        </p:txBody>
      </p:sp>
      <p:sp>
        <p:nvSpPr>
          <p:cNvPr id="3" name="Rectángulo 2"/>
          <p:cNvSpPr/>
          <p:nvPr/>
        </p:nvSpPr>
        <p:spPr bwMode="auto">
          <a:xfrm>
            <a:off x="77416" y="44624"/>
            <a:ext cx="1871192" cy="2420888"/>
          </a:xfrm>
          <a:prstGeom prst="rect">
            <a:avLst/>
          </a:prstGeom>
          <a:solidFill>
            <a:schemeClr val="tx1">
              <a:lumMod val="65000"/>
            </a:schemeClr>
          </a:solidFill>
          <a:ln>
            <a:headEnd type="none" w="med" len="med"/>
            <a:tailEnd type="none" w="med" len="med"/>
          </a:ln>
          <a:scene3d>
            <a:camera prst="orthographicFront" fov="0">
              <a:rot lat="0" lon="0" rev="0"/>
            </a:camera>
            <a:lightRig rig="glow" dir="t">
              <a:rot lat="0" lon="0" rev="6360000"/>
            </a:lightRig>
          </a:scene3d>
          <a:sp3d contourW="1000" prstMaterial="flat">
            <a:bevelT w="95250" h="10160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6" name="Imagen 5" descr="C:\Users\Nicolas Avila B\Documents\Visual Studio 2013\Projects\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52" y="71943"/>
            <a:ext cx="1726839" cy="2276937"/>
          </a:xfrm>
          <a:prstGeom prst="rect">
            <a:avLst/>
          </a:prstGeom>
          <a:noFill/>
          <a:ln>
            <a:noFill/>
          </a:ln>
          <a:effectLst>
            <a:outerShdw blurRad="50800" dist="63500" dir="5400000" sx="101000" sy="101000" algn="t" rotWithShape="0">
              <a:prstClr val="black">
                <a:alpha val="40000"/>
              </a:prstClr>
            </a:outerShdw>
          </a:effectLst>
          <a:scene3d>
            <a:camera prst="orthographicFront"/>
            <a:lightRig rig="threePt" dir="t"/>
          </a:scene3d>
          <a:sp3d>
            <a:bevelT/>
          </a:sp3d>
        </p:spPr>
      </p:pic>
      <p:sp>
        <p:nvSpPr>
          <p:cNvPr id="10" name="Rectángulo 9"/>
          <p:cNvSpPr/>
          <p:nvPr/>
        </p:nvSpPr>
        <p:spPr bwMode="auto">
          <a:xfrm>
            <a:off x="7237312" y="44624"/>
            <a:ext cx="1871192" cy="2420888"/>
          </a:xfrm>
          <a:prstGeom prst="rect">
            <a:avLst/>
          </a:prstGeom>
          <a:solidFill>
            <a:schemeClr val="tx1">
              <a:lumMod val="6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9" name="Imagen 8" descr="D:\Users\Nicolas Avila Biskup\Desktop\Proyecto Titulo\Programa (Proyecto de Titulo)\ProyBodega1.1\Portada.png"/>
          <p:cNvPicPr/>
          <p:nvPr/>
        </p:nvPicPr>
        <p:blipFill>
          <a:blip r:embed="rId3">
            <a:extLst>
              <a:ext uri="{28A0092B-C50C-407E-A947-70E740481C1C}">
                <a14:useLocalDpi xmlns:a14="http://schemas.microsoft.com/office/drawing/2010/main" val="0"/>
              </a:ext>
            </a:extLst>
          </a:blip>
          <a:srcRect/>
          <a:stretch>
            <a:fillRect/>
          </a:stretch>
        </p:blipFill>
        <p:spPr bwMode="auto">
          <a:xfrm>
            <a:off x="7380820" y="120154"/>
            <a:ext cx="1584176" cy="2185576"/>
          </a:xfrm>
          <a:prstGeom prst="rect">
            <a:avLst/>
          </a:prstGeom>
          <a:noFill/>
          <a:ln>
            <a:noFill/>
          </a:ln>
          <a:effectLst>
            <a:outerShdw blurRad="50800" dist="63500" dir="5400000" algn="t" rotWithShape="0">
              <a:prstClr val="black">
                <a:alpha val="40000"/>
              </a:prstClr>
            </a:outerShdw>
            <a:softEdge rad="0"/>
          </a:effectLst>
        </p:spPr>
      </p:pic>
    </p:spTree>
    <p:extLst>
      <p:ext uri="{BB962C8B-B14F-4D97-AF65-F5344CB8AC3E}">
        <p14:creationId xmlns:p14="http://schemas.microsoft.com/office/powerpoint/2010/main" val="29143323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1000"/>
                                        <p:tgtEl>
                                          <p:spTgt spid="7">
                                            <p:txEl>
                                              <p:pRg st="6" end="6"/>
                                            </p:txEl>
                                          </p:spTgt>
                                        </p:tgtEl>
                                      </p:cBhvr>
                                    </p:animEffect>
                                    <p:anim calcmode="lin" valueType="num">
                                      <p:cBhvr>
                                        <p:cTn id="4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1196752"/>
            <a:ext cx="8640960" cy="3452911"/>
          </a:xfrm>
        </p:spPr>
        <p:txBody>
          <a:bodyPr/>
          <a:lstStyle/>
          <a:p>
            <a:r>
              <a:rPr lang="es-CL" sz="2000" dirty="0">
                <a:latin typeface="Arial" panose="020B0604020202020204" pitchFamily="34" charset="0"/>
                <a:cs typeface="Arial" panose="020B0604020202020204" pitchFamily="34" charset="0"/>
              </a:rPr>
              <a:t>Luego de la identificación de los principales factores en </a:t>
            </a:r>
            <a:r>
              <a:rPr lang="es-CL" sz="2000" dirty="0" smtClean="0">
                <a:latin typeface="Arial" panose="020B0604020202020204" pitchFamily="34" charset="0"/>
                <a:cs typeface="Arial" panose="020B0604020202020204" pitchFamily="34" charset="0"/>
              </a:rPr>
              <a:t>interacción </a:t>
            </a:r>
            <a:r>
              <a:rPr lang="es-CL" sz="2000" dirty="0">
                <a:latin typeface="Arial" panose="020B0604020202020204" pitchFamily="34" charset="0"/>
                <a:cs typeface="Arial" panose="020B0604020202020204" pitchFamily="34" charset="0"/>
              </a:rPr>
              <a:t>del personal con el software o tecnología, ahora se elaborara una entrevista con </a:t>
            </a:r>
            <a:r>
              <a:rPr lang="es-CL" sz="2000" dirty="0" smtClean="0">
                <a:latin typeface="Arial" panose="020B0604020202020204" pitchFamily="34" charset="0"/>
                <a:cs typeface="Arial" panose="020B0604020202020204" pitchFamily="34" charset="0"/>
              </a:rPr>
              <a:t>más </a:t>
            </a:r>
            <a:r>
              <a:rPr lang="es-CL" sz="2000" dirty="0">
                <a:latin typeface="Arial" panose="020B0604020202020204" pitchFamily="34" charset="0"/>
                <a:cs typeface="Arial" panose="020B0604020202020204" pitchFamily="34" charset="0"/>
              </a:rPr>
              <a:t>detalle y </a:t>
            </a:r>
            <a:r>
              <a:rPr lang="es-CL" sz="2000" dirty="0" smtClean="0">
                <a:latin typeface="Arial" panose="020B0604020202020204" pitchFamily="34" charset="0"/>
                <a:cs typeface="Arial" panose="020B0604020202020204" pitchFamily="34" charset="0"/>
              </a:rPr>
              <a:t>a</a:t>
            </a:r>
            <a:r>
              <a:rPr lang="es-CL" sz="2000" dirty="0">
                <a:latin typeface="Arial" panose="020B0604020202020204" pitchFamily="34" charset="0"/>
                <a:cs typeface="Arial" panose="020B0604020202020204" pitchFamily="34" charset="0"/>
              </a:rPr>
              <a:t>s</a:t>
            </a:r>
            <a:r>
              <a:rPr lang="es-CL" sz="2000" dirty="0" smtClean="0">
                <a:latin typeface="Arial" panose="020B0604020202020204" pitchFamily="34" charset="0"/>
                <a:cs typeface="Arial" panose="020B0604020202020204" pitchFamily="34" charset="0"/>
              </a:rPr>
              <a:t>í </a:t>
            </a:r>
            <a:r>
              <a:rPr lang="es-CL" sz="2000" dirty="0">
                <a:latin typeface="Arial" panose="020B0604020202020204" pitchFamily="34" charset="0"/>
                <a:cs typeface="Arial" panose="020B0604020202020204" pitchFamily="34" charset="0"/>
              </a:rPr>
              <a:t>poder avanzar en las siguientes etapas de elaboración del software.</a:t>
            </a: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491880" y="3473"/>
            <a:ext cx="2160240" cy="576064"/>
          </a:xfrm>
        </p:spPr>
        <p:txBody>
          <a:bodyPr/>
          <a:lstStyle/>
          <a:p>
            <a:r>
              <a:rPr lang="es-CL" sz="4000" dirty="0"/>
              <a:t>Entrevistas</a:t>
            </a:r>
          </a:p>
        </p:txBody>
      </p:sp>
      <p:pic>
        <p:nvPicPr>
          <p:cNvPr id="1026" name="Picture 2" descr="Resultado de imagen para Entrev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719986" cy="356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592999"/>
      </p:ext>
    </p:extLst>
  </p:cSld>
  <p:clrMapOvr>
    <a:masterClrMapping/>
  </p:clrMapOvr>
  <mc:AlternateContent xmlns:mc="http://schemas.openxmlformats.org/markup-compatibility/2006" xmlns:p14="http://schemas.microsoft.com/office/powerpoint/2010/main">
    <mc:Choice Requires="p14">
      <p:transition spd="slow">
        <p14:prism dir="u"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188640"/>
            <a:ext cx="8784976" cy="6552728"/>
          </a:xfrm>
        </p:spPr>
        <p:txBody>
          <a:bodyPr/>
          <a:lstStyle/>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a:t>
            </a:r>
            <a:r>
              <a:rPr lang="es-CL" sz="2000" b="1" dirty="0">
                <a:solidFill>
                  <a:schemeClr val="tx1"/>
                </a:solidFill>
                <a:latin typeface="Arial" panose="020B0604020202020204" pitchFamily="34" charset="0"/>
                <a:cs typeface="Arial" panose="020B0604020202020204" pitchFamily="34" charset="0"/>
              </a:rPr>
              <a:t>Usted es una persona calificada para realizar la siguiente entrevista</a:t>
            </a:r>
            <a:r>
              <a:rPr lang="es-CL" sz="2000" b="1" dirty="0" smtClean="0">
                <a:solidFill>
                  <a:schemeClr val="tx1"/>
                </a:solidFill>
                <a:latin typeface="Arial" panose="020B0604020202020204" pitchFamily="34" charset="0"/>
                <a:cs typeface="Arial" panose="020B0604020202020204" pitchFamily="34" charset="0"/>
              </a:rPr>
              <a:t>?</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pPr>
            <a:r>
              <a:rPr lang="es-CL" sz="2000" dirty="0">
                <a:solidFill>
                  <a:schemeClr val="tx1"/>
                </a:solidFill>
                <a:latin typeface="Arial" panose="020B0604020202020204" pitchFamily="34" charset="0"/>
                <a:cs typeface="Arial" panose="020B0604020202020204" pitchFamily="34" charset="0"/>
              </a:rPr>
              <a:t>R: Me considero la persona calificada ya </a:t>
            </a:r>
            <a:r>
              <a:rPr lang="es-CL" sz="2000" dirty="0" smtClean="0">
                <a:solidFill>
                  <a:schemeClr val="tx1"/>
                </a:solidFill>
                <a:latin typeface="Arial" panose="020B0604020202020204" pitchFamily="34" charset="0"/>
                <a:cs typeface="Arial" panose="020B0604020202020204" pitchFamily="34" charset="0"/>
              </a:rPr>
              <a:t>que estoy presente en la gestión del stock de la bodega y recibir las facturas o guías de despacho que entran en la municipalidad.</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es lo que usted Necesita?</a:t>
            </a:r>
          </a:p>
          <a:p>
            <a:pPr>
              <a:buClr>
                <a:srgbClr val="00B050"/>
              </a:buClr>
            </a:pPr>
            <a:r>
              <a:rPr lang="es-CL" sz="2000" dirty="0">
                <a:solidFill>
                  <a:schemeClr val="tx1"/>
                </a:solidFill>
                <a:latin typeface="Arial" panose="020B0604020202020204" pitchFamily="34" charset="0"/>
                <a:cs typeface="Arial" panose="020B0604020202020204" pitchFamily="34" charset="0"/>
              </a:rPr>
              <a:t>R: Necesito </a:t>
            </a:r>
            <a:r>
              <a:rPr lang="es-CL" sz="2000" dirty="0" smtClean="0">
                <a:solidFill>
                  <a:schemeClr val="tx1"/>
                </a:solidFill>
                <a:latin typeface="Arial" panose="020B0604020202020204" pitchFamily="34" charset="0"/>
                <a:cs typeface="Arial" panose="020B0604020202020204" pitchFamily="34" charset="0"/>
              </a:rPr>
              <a:t>un programa informático para gestionar la bodega interna y por consiguiente llevar un control del stock y gastos que recibimos por las facturas por compras de los mismos productos.</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es lo que debe contener el programa?</a:t>
            </a:r>
          </a:p>
          <a:p>
            <a:pPr>
              <a:buClr>
                <a:srgbClr val="00B050"/>
              </a:buClr>
            </a:pPr>
            <a:r>
              <a:rPr lang="es-CL" sz="2000" dirty="0">
                <a:solidFill>
                  <a:schemeClr val="tx1"/>
                </a:solidFill>
                <a:latin typeface="Arial" panose="020B0604020202020204" pitchFamily="34" charset="0"/>
                <a:cs typeface="Arial" panose="020B0604020202020204" pitchFamily="34" charset="0"/>
              </a:rPr>
              <a:t>R: El nuevo </a:t>
            </a:r>
            <a:r>
              <a:rPr lang="es-CL" sz="2000" dirty="0" smtClean="0">
                <a:solidFill>
                  <a:schemeClr val="tx1"/>
                </a:solidFill>
                <a:latin typeface="Arial" panose="020B0604020202020204" pitchFamily="34" charset="0"/>
                <a:cs typeface="Arial" panose="020B0604020202020204" pitchFamily="34" charset="0"/>
              </a:rPr>
              <a:t>programa </a:t>
            </a:r>
            <a:r>
              <a:rPr lang="es-CL" sz="2000" dirty="0">
                <a:solidFill>
                  <a:schemeClr val="tx1"/>
                </a:solidFill>
                <a:latin typeface="Arial" panose="020B0604020202020204" pitchFamily="34" charset="0"/>
                <a:cs typeface="Arial" panose="020B0604020202020204" pitchFamily="34" charset="0"/>
              </a:rPr>
              <a:t>podría tener </a:t>
            </a:r>
            <a:r>
              <a:rPr lang="es-CL" sz="2000" dirty="0" smtClean="0">
                <a:solidFill>
                  <a:schemeClr val="tx1"/>
                </a:solidFill>
                <a:latin typeface="Arial" panose="020B0604020202020204" pitchFamily="34" charset="0"/>
                <a:cs typeface="Arial" panose="020B0604020202020204" pitchFamily="34" charset="0"/>
              </a:rPr>
              <a:t>lo mismo que le comenté en el punto anterior, también más seguridad incluyendo una clave o algo así para que personas no autorizadas entren sin permiso.</a:t>
            </a:r>
          </a:p>
          <a:p>
            <a:pPr>
              <a:buClr>
                <a:srgbClr val="00B050"/>
              </a:buClr>
              <a:buFont typeface="Arial" panose="020B0604020202020204" pitchFamily="34" charset="0"/>
              <a:buChar char="•"/>
            </a:pP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¿A quién se le ocurrió la idea de planificar esta idea de software?</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pPr>
            <a:r>
              <a:rPr lang="es-CL" sz="2000" dirty="0" smtClean="0">
                <a:solidFill>
                  <a:schemeClr val="tx1"/>
                </a:solidFill>
                <a:latin typeface="Arial" panose="020B0604020202020204" pitchFamily="34" charset="0"/>
                <a:cs typeface="Arial" panose="020B0604020202020204" pitchFamily="34" charset="0"/>
              </a:rPr>
              <a:t>R:Nuestro Alcalde le surgió ideas para la seguridad de nuestra municipalidad, aparte él recién ingresó al municipio, hará algunos cambios. Y nosotros nos pareció una idea estupenda, ya que tenía esa inquietud de la seguridad de nuestra bodega.</a:t>
            </a:r>
          </a:p>
          <a:p>
            <a:pPr>
              <a:buClr>
                <a:srgbClr val="00B050"/>
              </a:buClr>
            </a:pPr>
            <a:r>
              <a:rPr lang="es-CL" sz="2000" dirty="0" smtClean="0">
                <a:solidFill>
                  <a:schemeClr val="tx1"/>
                </a:solidFill>
                <a:latin typeface="Arial" panose="020B0604020202020204" pitchFamily="34" charset="0"/>
                <a:cs typeface="Arial" panose="020B0604020202020204" pitchFamily="34" charset="0"/>
              </a:rPr>
              <a:t> </a:t>
            </a:r>
            <a:endParaRPr lang="es-CL" sz="2000"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¿Qué equipo están usando</a:t>
            </a:r>
            <a:r>
              <a:rPr lang="es-CL" sz="2000" b="1" dirty="0" smtClean="0">
                <a:solidFill>
                  <a:schemeClr val="tx1"/>
                </a:solidFill>
                <a:latin typeface="Arial" panose="020B0604020202020204" pitchFamily="34" charset="0"/>
                <a:cs typeface="Arial" panose="020B0604020202020204" pitchFamily="34" charset="0"/>
              </a:rPr>
              <a:t>?</a:t>
            </a:r>
          </a:p>
          <a:p>
            <a:pPr>
              <a:buClr>
                <a:srgbClr val="00B050"/>
              </a:buClr>
            </a:pPr>
            <a:r>
              <a:rPr lang="es-CL" sz="2000" dirty="0" smtClean="0">
                <a:solidFill>
                  <a:schemeClr val="tx1"/>
                </a:solidFill>
                <a:latin typeface="Arial" panose="020B0604020202020204" pitchFamily="34" charset="0"/>
                <a:cs typeface="Arial" panose="020B0604020202020204" pitchFamily="34" charset="0"/>
              </a:rPr>
              <a:t>R</a:t>
            </a:r>
            <a:r>
              <a:rPr lang="es-CL" sz="2000" dirty="0">
                <a:solidFill>
                  <a:schemeClr val="tx1"/>
                </a:solidFill>
                <a:latin typeface="Arial" panose="020B0604020202020204" pitchFamily="34" charset="0"/>
                <a:cs typeface="Arial" panose="020B0604020202020204" pitchFamily="34" charset="0"/>
              </a:rPr>
              <a:t>: Se ocupa un </a:t>
            </a:r>
            <a:r>
              <a:rPr lang="es-CL" sz="2000" dirty="0" smtClean="0">
                <a:solidFill>
                  <a:schemeClr val="tx1"/>
                </a:solidFill>
                <a:latin typeface="Arial" panose="020B0604020202020204" pitchFamily="34" charset="0"/>
                <a:cs typeface="Arial" panose="020B0604020202020204" pitchFamily="34" charset="0"/>
              </a:rPr>
              <a:t>computador, creo yo, requisitos óptimos para la prueba del programa.</a:t>
            </a:r>
            <a:endParaRPr lang="es-CL" sz="2000" b="1" dirty="0">
              <a:solidFill>
                <a:schemeClr val="tx1"/>
              </a:solidFill>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335996"/>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692696"/>
            <a:ext cx="8712968" cy="5112568"/>
          </a:xfrm>
        </p:spPr>
        <p:txBody>
          <a:bodyPr/>
          <a:lstStyle/>
          <a:p>
            <a:pPr>
              <a:buClr>
                <a:srgbClr val="00B050"/>
              </a:buClr>
              <a:buFont typeface="Arial" panose="020B0604020202020204" pitchFamily="34" charset="0"/>
              <a:buChar char="•"/>
            </a:pPr>
            <a:r>
              <a:rPr lang="es-CL" sz="2000" b="1" dirty="0">
                <a:solidFill>
                  <a:schemeClr val="tx1"/>
                </a:solidFill>
                <a:latin typeface="Arial" panose="020B0604020202020204" pitchFamily="34" charset="0"/>
                <a:cs typeface="Arial" panose="020B0604020202020204" pitchFamily="34" charset="0"/>
              </a:rPr>
              <a:t>¿Puede describirme el sistema que se ocupa?</a:t>
            </a: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R:Sinceramente poco sé de computadores, pero ustedes pueden revisarlo.</a:t>
            </a: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¿Usted tiene </a:t>
            </a:r>
            <a:r>
              <a:rPr lang="es-CL" sz="2000" b="1" dirty="0">
                <a:solidFill>
                  <a:schemeClr val="tx1"/>
                </a:solidFill>
                <a:latin typeface="Arial" panose="020B0604020202020204" pitchFamily="34" charset="0"/>
                <a:cs typeface="Arial" panose="020B0604020202020204" pitchFamily="34" charset="0"/>
              </a:rPr>
              <a:t>conocimiento </a:t>
            </a:r>
            <a:r>
              <a:rPr lang="es-CL" sz="2000" b="1" dirty="0" smtClean="0">
                <a:solidFill>
                  <a:schemeClr val="tx1"/>
                </a:solidFill>
                <a:latin typeface="Arial" panose="020B0604020202020204" pitchFamily="34" charset="0"/>
                <a:cs typeface="Arial" panose="020B0604020202020204" pitchFamily="34" charset="0"/>
              </a:rPr>
              <a:t>con la gestión de la mercadería?</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R:Yo tengo el conocimiento en la gestión de manera “antigua”, ordenando las facturas y después rindiendo cuentas al departamento de finanzas.</a:t>
            </a:r>
          </a:p>
          <a:p>
            <a:pPr>
              <a:buClr>
                <a:srgbClr val="00B050"/>
              </a:buClr>
              <a:buFont typeface="Arial" panose="020B0604020202020204" pitchFamily="34" charset="0"/>
              <a:buChar char="•"/>
            </a:pP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b="1" dirty="0" smtClean="0">
                <a:solidFill>
                  <a:schemeClr val="tx1"/>
                </a:solidFill>
                <a:latin typeface="Arial" panose="020B0604020202020204" pitchFamily="34" charset="0"/>
                <a:cs typeface="Arial" panose="020B0604020202020204" pitchFamily="34" charset="0"/>
              </a:rPr>
              <a:t>¿Usted cuánto tiempo lleva acá gestionando este departamento y si es necesario una “nueva” bodega con el futuro programa?</a:t>
            </a:r>
            <a:endParaRPr lang="es-CL" sz="2000" b="1" dirty="0">
              <a:solidFill>
                <a:schemeClr val="tx1"/>
              </a:solidFill>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solidFill>
                  <a:schemeClr val="tx1"/>
                </a:solidFill>
                <a:latin typeface="Arial" panose="020B0604020202020204" pitchFamily="34" charset="0"/>
                <a:cs typeface="Arial" panose="020B0604020202020204" pitchFamily="34" charset="0"/>
              </a:rPr>
              <a:t>R</a:t>
            </a:r>
            <a:r>
              <a:rPr lang="es-CL" sz="2000" dirty="0">
                <a:solidFill>
                  <a:schemeClr val="tx1"/>
                </a:solidFill>
                <a:latin typeface="Arial" panose="020B0604020202020204" pitchFamily="34" charset="0"/>
                <a:cs typeface="Arial" panose="020B0604020202020204" pitchFamily="34" charset="0"/>
              </a:rPr>
              <a:t>: Se piensa que sí, </a:t>
            </a:r>
            <a:r>
              <a:rPr lang="es-CL" sz="2000" dirty="0" smtClean="0">
                <a:solidFill>
                  <a:schemeClr val="tx1"/>
                </a:solidFill>
                <a:latin typeface="Arial" panose="020B0604020202020204" pitchFamily="34" charset="0"/>
                <a:cs typeface="Arial" panose="020B0604020202020204" pitchFamily="34" charset="0"/>
              </a:rPr>
              <a:t>ya que me ayudaría enormemente con la gestión de la misma, ya que los productos vienen en masa y es difícil calcularlos inmediatamente. En relación al tiempo que llevo en la empresa, estoy 10 años, y todo este tiempo, muy poco se han preocupado en este sector. El programa que ustedes proponen viene en ayudarme con todo el trabajo que realizo.</a:t>
            </a:r>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8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419872" y="1052736"/>
            <a:ext cx="5112568" cy="5400600"/>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719572" y="3473"/>
            <a:ext cx="7704856" cy="561808"/>
          </a:xfrm>
        </p:spPr>
        <p:txBody>
          <a:bodyPr/>
          <a:lstStyle/>
          <a:p>
            <a:r>
              <a:rPr lang="es-CL" sz="4000" dirty="0"/>
              <a:t>Conclusiones Entrevistas y Cuestionarios</a:t>
            </a:r>
          </a:p>
        </p:txBody>
      </p:sp>
      <p:pic>
        <p:nvPicPr>
          <p:cNvPr id="8194" name="Picture 2" descr="https://t1.uc.ltmcdn.com/images/4/8/7/img_errores_comunes_en_una_entrevista_de_trabajo_42784_300_squ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2857500"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723030"/>
      </p:ext>
    </p:extLst>
  </p:cSld>
  <p:clrMapOvr>
    <a:masterClrMapping/>
  </p:clrMapOvr>
  <mc:AlternateContent xmlns:mc="http://schemas.openxmlformats.org/markup-compatibility/2006" xmlns:p14="http://schemas.microsoft.com/office/powerpoint/2010/main">
    <mc:Choice Requires="p14">
      <p:transition spd="slow" p14:dur="2200">
        <p14:glitter dir="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200" dirty="0" smtClean="0">
                <a:solidFill>
                  <a:schemeClr val="bg1"/>
                </a:solidFill>
                <a:latin typeface="Arial" panose="020B0604020202020204" pitchFamily="34" charset="0"/>
                <a:cs typeface="Arial" panose="020B0604020202020204" pitchFamily="34" charset="0"/>
              </a:rPr>
              <a:t>Generales: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Mejorar </a:t>
            </a:r>
            <a:r>
              <a:rPr lang="es-CL" sz="2000" dirty="0">
                <a:latin typeface="Arial" panose="020B0604020202020204" pitchFamily="34" charset="0"/>
                <a:cs typeface="Arial" panose="020B0604020202020204" pitchFamily="34" charset="0"/>
              </a:rPr>
              <a:t>errores para garantizar un buen funcionamiento en tiempo de ejecución</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Desarrollar </a:t>
            </a:r>
            <a:r>
              <a:rPr lang="es-CL" sz="2000" dirty="0">
                <a:latin typeface="Arial" panose="020B0604020202020204" pitchFamily="34" charset="0"/>
                <a:cs typeface="Arial" panose="020B0604020202020204" pitchFamily="34" charset="0"/>
              </a:rPr>
              <a:t>nueva de </a:t>
            </a:r>
            <a:r>
              <a:rPr lang="es-CL" sz="2000" dirty="0" smtClean="0">
                <a:latin typeface="Arial" panose="020B0604020202020204" pitchFamily="34" charset="0"/>
                <a:cs typeface="Arial" panose="020B0604020202020204" pitchFamily="34" charset="0"/>
              </a:rPr>
              <a:t>interfaz de usuario con mensajes de uso en cada opción, donde el cliente se sentirá cómodo y no tenga problemas al usar el programa.</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Instalar y crear base </a:t>
            </a:r>
            <a:r>
              <a:rPr lang="es-CL" sz="2000" dirty="0">
                <a:latin typeface="Arial" panose="020B0604020202020204" pitchFamily="34" charset="0"/>
                <a:cs typeface="Arial" panose="020B0604020202020204" pitchFamily="34" charset="0"/>
              </a:rPr>
              <a:t>de </a:t>
            </a:r>
            <a:r>
              <a:rPr lang="es-CL" sz="2000" dirty="0" smtClean="0">
                <a:latin typeface="Arial" panose="020B0604020202020204" pitchFamily="34" charset="0"/>
                <a:cs typeface="Arial" panose="020B0604020202020204" pitchFamily="34" charset="0"/>
              </a:rPr>
              <a:t>datos, realizar test y encontrar posibles errores </a:t>
            </a:r>
            <a:r>
              <a:rPr lang="es-CL" sz="2000" dirty="0">
                <a:latin typeface="Arial" panose="020B0604020202020204" pitchFamily="34" charset="0"/>
                <a:cs typeface="Arial" panose="020B0604020202020204" pitchFamily="34" charset="0"/>
              </a:rPr>
              <a:t>para efectos de </a:t>
            </a:r>
            <a:r>
              <a:rPr lang="es-CL" sz="2000" dirty="0" smtClean="0">
                <a:latin typeface="Arial" panose="020B0604020202020204" pitchFamily="34" charset="0"/>
                <a:cs typeface="Arial" panose="020B0604020202020204" pitchFamily="34" charset="0"/>
              </a:rPr>
              <a:t>desempeño y desestabilidad.</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Garantizar </a:t>
            </a:r>
            <a:r>
              <a:rPr lang="es-CL" sz="2000" dirty="0">
                <a:latin typeface="Arial" panose="020B0604020202020204" pitchFamily="34" charset="0"/>
                <a:cs typeface="Arial" panose="020B0604020202020204" pitchFamily="34" charset="0"/>
              </a:rPr>
              <a:t>el buen desempeño de </a:t>
            </a:r>
            <a:r>
              <a:rPr lang="es-CL" sz="2000" dirty="0" smtClean="0">
                <a:latin typeface="Arial" panose="020B0604020202020204" pitchFamily="34" charset="0"/>
                <a:cs typeface="Arial" panose="020B0604020202020204" pitchFamily="34" charset="0"/>
              </a:rPr>
              <a:t>usuario en </a:t>
            </a:r>
            <a:r>
              <a:rPr lang="es-CL" sz="2000" dirty="0">
                <a:latin typeface="Arial" panose="020B0604020202020204" pitchFamily="34" charset="0"/>
                <a:cs typeface="Arial" panose="020B0604020202020204" pitchFamily="34" charset="0"/>
              </a:rPr>
              <a:t>este sistema</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Contribuir </a:t>
            </a:r>
            <a:r>
              <a:rPr lang="es-CL" sz="2000" dirty="0">
                <a:latin typeface="Arial" panose="020B0604020202020204" pitchFamily="34" charset="0"/>
                <a:cs typeface="Arial" panose="020B0604020202020204" pitchFamily="34" charset="0"/>
              </a:rPr>
              <a:t>con la mejora permanente </a:t>
            </a:r>
            <a:r>
              <a:rPr lang="es-CL" sz="2000" dirty="0" smtClean="0">
                <a:latin typeface="Arial" panose="020B0604020202020204" pitchFamily="34" charset="0"/>
                <a:cs typeface="Arial" panose="020B0604020202020204" pitchFamily="34" charset="0"/>
              </a:rPr>
              <a:t>de la municipalidad mediante uso de nuestro </a:t>
            </a:r>
            <a:r>
              <a:rPr lang="es-CL" sz="2000" dirty="0">
                <a:latin typeface="Arial" panose="020B0604020202020204" pitchFamily="34" charset="0"/>
                <a:cs typeface="Arial" panose="020B0604020202020204" pitchFamily="34" charset="0"/>
              </a:rPr>
              <a:t>sistema  informático</a:t>
            </a:r>
            <a:r>
              <a:rPr lang="es-CL" sz="2000" dirty="0" smtClean="0">
                <a:latin typeface="Arial" panose="020B0604020202020204" pitchFamily="34" charset="0"/>
                <a:cs typeface="Arial" panose="020B0604020202020204" pitchFamily="34" charset="0"/>
              </a:rPr>
              <a:t>.</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Incorporar </a:t>
            </a:r>
            <a:r>
              <a:rPr lang="es-CL" sz="2000" dirty="0">
                <a:latin typeface="Arial" panose="020B0604020202020204" pitchFamily="34" charset="0"/>
                <a:cs typeface="Arial" panose="020B0604020202020204" pitchFamily="34" charset="0"/>
              </a:rPr>
              <a:t>las  funciones necesarias para garantizar la buena labor de </a:t>
            </a:r>
            <a:r>
              <a:rPr lang="es-CL" sz="2000" dirty="0" smtClean="0">
                <a:latin typeface="Arial" panose="020B0604020202020204" pitchFamily="34" charset="0"/>
                <a:cs typeface="Arial" panose="020B0604020202020204" pitchFamily="34" charset="0"/>
              </a:rPr>
              <a:t>usuarios y administradores encargados.</a:t>
            </a:r>
            <a:endParaRPr lang="es-CL" sz="2000" dirty="0">
              <a:latin typeface="Arial" panose="020B0604020202020204" pitchFamily="34" charset="0"/>
              <a:cs typeface="Arial" panose="020B0604020202020204" pitchFamily="34" charset="0"/>
            </a:endParaRPr>
          </a:p>
          <a:p>
            <a:r>
              <a:rPr lang="es-CL" sz="2000" dirty="0" smtClean="0">
                <a:solidFill>
                  <a:schemeClr val="bg1"/>
                </a:solidFill>
                <a:latin typeface="Arial" panose="020B0604020202020204" pitchFamily="34" charset="0"/>
                <a:cs typeface="Arial" panose="020B0604020202020204" pitchFamily="34" charset="0"/>
              </a:rPr>
              <a:t> </a:t>
            </a:r>
            <a:endParaRPr lang="es-CL" sz="2800" dirty="0"/>
          </a:p>
        </p:txBody>
      </p:sp>
      <p:sp>
        <p:nvSpPr>
          <p:cNvPr id="5" name="Título 1"/>
          <p:cNvSpPr>
            <a:spLocks noGrp="1"/>
          </p:cNvSpPr>
          <p:nvPr>
            <p:ph type="ctrTitle"/>
          </p:nvPr>
        </p:nvSpPr>
        <p:spPr>
          <a:xfrm>
            <a:off x="2123728" y="0"/>
            <a:ext cx="4896544" cy="554673"/>
          </a:xfrm>
        </p:spPr>
        <p:txBody>
          <a:bodyPr/>
          <a:lstStyle/>
          <a:p>
            <a:r>
              <a:rPr lang="es-CL" sz="4000" dirty="0"/>
              <a:t>Objetivos de la Propuesta</a:t>
            </a:r>
          </a:p>
        </p:txBody>
      </p:sp>
    </p:spTree>
    <p:extLst>
      <p:ext uri="{BB962C8B-B14F-4D97-AF65-F5344CB8AC3E}">
        <p14:creationId xmlns:p14="http://schemas.microsoft.com/office/powerpoint/2010/main" val="4274143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200" dirty="0" smtClean="0">
                <a:solidFill>
                  <a:schemeClr val="bg1"/>
                </a:solidFill>
                <a:latin typeface="Arial" panose="020B0604020202020204" pitchFamily="34" charset="0"/>
                <a:cs typeface="Arial" panose="020B0604020202020204" pitchFamily="34" charset="0"/>
              </a:rPr>
              <a:t>Específicos: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Evitar la reutilización </a:t>
            </a:r>
            <a:r>
              <a:rPr lang="es-CL" sz="2000" dirty="0">
                <a:latin typeface="Arial" panose="020B0604020202020204" pitchFamily="34" charset="0"/>
                <a:cs typeface="Arial" panose="020B0604020202020204" pitchFamily="34" charset="0"/>
              </a:rPr>
              <a:t>de código </a:t>
            </a:r>
            <a:r>
              <a:rPr lang="es-CL" sz="2000" dirty="0" smtClean="0">
                <a:latin typeface="Arial" panose="020B0604020202020204" pitchFamily="34" charset="0"/>
                <a:cs typeface="Arial" panose="020B0604020202020204" pitchFamily="34" charset="0"/>
              </a:rPr>
              <a:t>para </a:t>
            </a:r>
            <a:r>
              <a:rPr lang="es-CL" sz="2000" dirty="0">
                <a:latin typeface="Arial" panose="020B0604020202020204" pitchFamily="34" charset="0"/>
                <a:cs typeface="Arial" panose="020B0604020202020204" pitchFamily="34" charset="0"/>
              </a:rPr>
              <a:t>mejorar constantemente nuestro </a:t>
            </a:r>
            <a:r>
              <a:rPr lang="es-CL" sz="2000" dirty="0" smtClean="0">
                <a:latin typeface="Arial" panose="020B0604020202020204" pitchFamily="34" charset="0"/>
                <a:cs typeface="Arial" panose="020B0604020202020204" pitchFamily="34" charset="0"/>
              </a:rPr>
              <a:t>programa y simplificar los algoritmos para la máxima funcionalidad posible.</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reuniones </a:t>
            </a:r>
            <a:r>
              <a:rPr lang="es-CL" sz="2000" dirty="0" smtClean="0">
                <a:latin typeface="Arial" panose="020B0604020202020204" pitchFamily="34" charset="0"/>
                <a:cs typeface="Arial" panose="020B0604020202020204" pitchFamily="34" charset="0"/>
              </a:rPr>
              <a:t>con </a:t>
            </a:r>
            <a:r>
              <a:rPr lang="es-CL" sz="2000" dirty="0">
                <a:latin typeface="Arial" panose="020B0604020202020204" pitchFamily="34" charset="0"/>
                <a:cs typeface="Arial" panose="020B0604020202020204" pitchFamily="34" charset="0"/>
              </a:rPr>
              <a:t>usuarios </a:t>
            </a:r>
            <a:r>
              <a:rPr lang="es-CL" sz="2000" dirty="0" smtClean="0">
                <a:latin typeface="Arial" panose="020B0604020202020204" pitchFamily="34" charset="0"/>
                <a:cs typeface="Arial" panose="020B0604020202020204" pitchFamily="34" charset="0"/>
              </a:rPr>
              <a:t>y administradores del </a:t>
            </a:r>
            <a:r>
              <a:rPr lang="es-CL" sz="2000" dirty="0">
                <a:latin typeface="Arial" panose="020B0604020202020204" pitchFamily="34" charset="0"/>
                <a:cs typeface="Arial" panose="020B0604020202020204" pitchFamily="34" charset="0"/>
              </a:rPr>
              <a:t>sistema para que se familiaricen con el </a:t>
            </a:r>
            <a:r>
              <a:rPr lang="es-CL" sz="2000" dirty="0" smtClean="0">
                <a:latin typeface="Arial" panose="020B0604020202020204" pitchFamily="34" charset="0"/>
                <a:cs typeface="Arial" panose="020B0604020202020204" pitchFamily="34" charset="0"/>
              </a:rPr>
              <a:t>software.</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reuniones con </a:t>
            </a:r>
            <a:r>
              <a:rPr lang="es-CL" sz="2000" dirty="0" smtClean="0">
                <a:latin typeface="Arial" panose="020B0604020202020204" pitchFamily="34" charset="0"/>
                <a:cs typeface="Arial" panose="020B0604020202020204" pitchFamily="34" charset="0"/>
              </a:rPr>
              <a:t>los Jefes de Departamentos para </a:t>
            </a:r>
            <a:r>
              <a:rPr lang="es-CL" sz="2000" dirty="0">
                <a:latin typeface="Arial" panose="020B0604020202020204" pitchFamily="34" charset="0"/>
                <a:cs typeface="Arial" panose="020B0604020202020204" pitchFamily="34" charset="0"/>
              </a:rPr>
              <a:t>asegurar el buen funcionamiento y desarrollo del proyecto de forma quincenal</a:t>
            </a:r>
            <a:r>
              <a:rPr lang="es-CL" sz="2000" dirty="0" smtClean="0">
                <a:latin typeface="Arial" panose="020B0604020202020204" pitchFamily="34" charset="0"/>
                <a:cs typeface="Arial" panose="020B0604020202020204" pitchFamily="34" charset="0"/>
              </a:rPr>
              <a:t>.</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Generar </a:t>
            </a:r>
            <a:r>
              <a:rPr lang="es-CL" sz="2000" dirty="0">
                <a:latin typeface="Arial" panose="020B0604020202020204" pitchFamily="34" charset="0"/>
                <a:cs typeface="Arial" panose="020B0604020202020204" pitchFamily="34" charset="0"/>
              </a:rPr>
              <a:t>mejoras de códigos y mantenimientos de éstos de forma </a:t>
            </a:r>
            <a:r>
              <a:rPr lang="es-CL" sz="2000" dirty="0" smtClean="0">
                <a:latin typeface="Arial" panose="020B0604020202020204" pitchFamily="34" charset="0"/>
                <a:cs typeface="Arial" panose="020B0604020202020204" pitchFamily="34" charset="0"/>
              </a:rPr>
              <a:t>mensual, semestral y/o anual y simplificación del programa.</a:t>
            </a:r>
          </a:p>
          <a:p>
            <a:pPr marL="342900" indent="-342900" algn="just">
              <a:buFontTx/>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Realizar </a:t>
            </a:r>
            <a:r>
              <a:rPr lang="es-CL" sz="2000" dirty="0">
                <a:latin typeface="Arial" panose="020B0604020202020204" pitchFamily="34" charset="0"/>
                <a:cs typeface="Arial" panose="020B0604020202020204" pitchFamily="34" charset="0"/>
              </a:rPr>
              <a:t>pruebas de funcionamiento para </a:t>
            </a:r>
            <a:r>
              <a:rPr lang="es-CL" sz="2000" dirty="0" smtClean="0">
                <a:latin typeface="Arial" panose="020B0604020202020204" pitchFamily="34" charset="0"/>
                <a:cs typeface="Arial" panose="020B0604020202020204" pitchFamily="34" charset="0"/>
              </a:rPr>
              <a:t>evitar bugs y hacer que nuestro </a:t>
            </a:r>
            <a:r>
              <a:rPr lang="es-CL" sz="2000" dirty="0">
                <a:latin typeface="Arial" panose="020B0604020202020204" pitchFamily="34" charset="0"/>
                <a:cs typeface="Arial" panose="020B0604020202020204" pitchFamily="34" charset="0"/>
              </a:rPr>
              <a:t>software crezca y se desarrolle de manera correcta </a:t>
            </a:r>
            <a:r>
              <a:rPr lang="es-CL" sz="2000" dirty="0" smtClean="0">
                <a:latin typeface="Arial" panose="020B0604020202020204" pitchFamily="34" charset="0"/>
                <a:cs typeface="Arial" panose="020B0604020202020204" pitchFamily="34" charset="0"/>
              </a:rPr>
              <a:t>en un tiempo determinado. </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Generar retro-alimentación, para que los mismos usuarios se sientan cómodos con las nuevas características que se emplearan en el software</a:t>
            </a:r>
          </a:p>
          <a:p>
            <a:pPr marL="342900" indent="-342900" algn="just">
              <a:buFontTx/>
              <a:buChar char="-"/>
            </a:pPr>
            <a:endParaRPr lang="es-CL" sz="2000" dirty="0">
              <a:latin typeface="Arial" panose="020B0604020202020204" pitchFamily="34" charset="0"/>
              <a:cs typeface="Arial" panose="020B0604020202020204" pitchFamily="34" charset="0"/>
            </a:endParaRPr>
          </a:p>
          <a:p>
            <a:pPr algn="just"/>
            <a:endParaRPr lang="es-CL" dirty="0"/>
          </a:p>
        </p:txBody>
      </p:sp>
      <p:sp>
        <p:nvSpPr>
          <p:cNvPr id="5" name="Título 1"/>
          <p:cNvSpPr>
            <a:spLocks noGrp="1"/>
          </p:cNvSpPr>
          <p:nvPr>
            <p:ph type="ctrTitle"/>
          </p:nvPr>
        </p:nvSpPr>
        <p:spPr>
          <a:xfrm>
            <a:off x="2123728" y="0"/>
            <a:ext cx="4896544" cy="554673"/>
          </a:xfrm>
        </p:spPr>
        <p:txBody>
          <a:bodyPr/>
          <a:lstStyle/>
          <a:p>
            <a:r>
              <a:rPr lang="es-CL" sz="4000" dirty="0"/>
              <a:t>Objetivos de la Propuesta</a:t>
            </a:r>
          </a:p>
        </p:txBody>
      </p:sp>
    </p:spTree>
    <p:extLst>
      <p:ext uri="{BB962C8B-B14F-4D97-AF65-F5344CB8AC3E}">
        <p14:creationId xmlns:p14="http://schemas.microsoft.com/office/powerpoint/2010/main" val="328994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Social: </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a:t>
            </a:r>
            <a:r>
              <a:rPr lang="es-CL" sz="2000" dirty="0">
                <a:latin typeface="Arial" panose="020B0604020202020204" pitchFamily="34" charset="0"/>
                <a:cs typeface="Arial" panose="020B0604020202020204" pitchFamily="34" charset="0"/>
              </a:rPr>
              <a:t>en calidad de compra(experiencia de compra).</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Ahorro </a:t>
            </a:r>
            <a:r>
              <a:rPr lang="es-CL" sz="2000" dirty="0">
                <a:latin typeface="Arial" panose="020B0604020202020204" pitchFamily="34" charset="0"/>
                <a:cs typeface="Arial" panose="020B0604020202020204" pitchFamily="34" charset="0"/>
              </a:rPr>
              <a:t>de tiempo.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Nueva </a:t>
            </a:r>
            <a:r>
              <a:rPr lang="es-CL" sz="2000" dirty="0">
                <a:latin typeface="Arial" panose="020B0604020202020204" pitchFamily="34" charset="0"/>
                <a:cs typeface="Arial" panose="020B0604020202020204" pitchFamily="34" charset="0"/>
              </a:rPr>
              <a:t>forma de trabajar</a:t>
            </a:r>
            <a:r>
              <a:rPr lang="es-CL" sz="2000" dirty="0" smtClean="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endParaRPr lang="es-CL" sz="2000" dirty="0">
              <a:latin typeface="Arial" panose="020B0604020202020204" pitchFamily="34" charset="0"/>
              <a:cs typeface="Arial" panose="020B0604020202020204" pitchFamily="34" charset="0"/>
            </a:endParaRPr>
          </a:p>
          <a:p>
            <a:pPr algn="just">
              <a:buFontTx/>
              <a:buChar char="-"/>
            </a:pPr>
            <a:endParaRPr lang="es-CL" sz="2000" dirty="0">
              <a:latin typeface="Arial" panose="020B0604020202020204" pitchFamily="34" charset="0"/>
              <a:cs typeface="Arial" panose="020B0604020202020204" pitchFamily="34" charset="0"/>
            </a:endParaRPr>
          </a:p>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Económico: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el número de compras o ventas.</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Mayor </a:t>
            </a:r>
            <a:r>
              <a:rPr lang="es-CL" sz="2000" dirty="0">
                <a:latin typeface="Arial" panose="020B0604020202020204" pitchFamily="34" charset="0"/>
                <a:cs typeface="Arial" panose="020B0604020202020204" pitchFamily="34" charset="0"/>
              </a:rPr>
              <a:t>nivel de </a:t>
            </a:r>
            <a:r>
              <a:rPr lang="es-CL" sz="2000" dirty="0" smtClean="0">
                <a:latin typeface="Arial" panose="020B0604020202020204" pitchFamily="34" charset="0"/>
                <a:cs typeface="Arial" panose="020B0604020202020204" pitchFamily="34" charset="0"/>
              </a:rPr>
              <a:t>productividad.</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Orden de facturas y/o guías de despacho de los proveedores.</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Evita diferencias de cálculos en registros</a:t>
            </a:r>
            <a:endParaRPr lang="es-CL" sz="2000" dirty="0">
              <a:latin typeface="Arial" panose="020B0604020202020204" pitchFamily="34" charset="0"/>
              <a:cs typeface="Arial" panose="020B0604020202020204" pitchFamily="34" charset="0"/>
            </a:endParaRPr>
          </a:p>
          <a:p>
            <a:pPr algn="just"/>
            <a:endParaRPr lang="es-CL" sz="2000" dirty="0">
              <a:latin typeface="Arial" panose="020B0604020202020204" pitchFamily="34" charset="0"/>
              <a:cs typeface="Arial" panose="020B0604020202020204" pitchFamily="34" charset="0"/>
            </a:endParaRPr>
          </a:p>
          <a:p>
            <a:pPr algn="just"/>
            <a:endParaRPr lang="es-CL" sz="2000" dirty="0">
              <a:latin typeface="Arial" panose="020B0604020202020204" pitchFamily="34" charset="0"/>
              <a:cs typeface="Arial" panose="020B0604020202020204" pitchFamily="34" charset="0"/>
            </a:endParaRPr>
          </a:p>
          <a:p>
            <a:pPr algn="just"/>
            <a:r>
              <a:rPr lang="es-CL" sz="2400"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Impacto Técnico:</a:t>
            </a: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Mejorar y agiliza las transacciones que se efectúan en la bodega.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Mayor </a:t>
            </a:r>
            <a:r>
              <a:rPr lang="es-CL" sz="2000" dirty="0">
                <a:latin typeface="Arial" panose="020B0604020202020204" pitchFamily="34" charset="0"/>
                <a:cs typeface="Arial" panose="020B0604020202020204" pitchFamily="34" charset="0"/>
              </a:rPr>
              <a:t>robustez y </a:t>
            </a:r>
            <a:r>
              <a:rPr lang="es-CL" sz="2000" dirty="0" smtClean="0">
                <a:latin typeface="Arial" panose="020B0604020202020204" pitchFamily="34" charset="0"/>
                <a:cs typeface="Arial" panose="020B0604020202020204" pitchFamily="34" charset="0"/>
              </a:rPr>
              <a:t>menos </a:t>
            </a:r>
            <a:r>
              <a:rPr lang="es-CL" sz="2000" dirty="0">
                <a:latin typeface="Arial" panose="020B0604020202020204" pitchFamily="34" charset="0"/>
                <a:cs typeface="Arial" panose="020B0604020202020204" pitchFamily="34" charset="0"/>
              </a:rPr>
              <a:t>errores de </a:t>
            </a:r>
            <a:r>
              <a:rPr lang="es-CL" sz="2000" dirty="0" smtClean="0">
                <a:latin typeface="Arial" panose="020B0604020202020204" pitchFamily="34" charset="0"/>
                <a:cs typeface="Arial" panose="020B0604020202020204" pitchFamily="34" charset="0"/>
              </a:rPr>
              <a:t>ejecución por parte del sistema.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Contraseñas ligadas a BD, pero gestionada de forma aislada.</a:t>
            </a: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Mejora </a:t>
            </a:r>
            <a:r>
              <a:rPr lang="es-CL" sz="2000" dirty="0">
                <a:latin typeface="Arial" panose="020B0604020202020204" pitchFamily="34" charset="0"/>
                <a:cs typeface="Arial" panose="020B0604020202020204" pitchFamily="34" charset="0"/>
              </a:rPr>
              <a:t>de </a:t>
            </a:r>
            <a:r>
              <a:rPr lang="es-CL" sz="2000" dirty="0" smtClean="0">
                <a:latin typeface="Arial" panose="020B0604020202020204" pitchFamily="34" charset="0"/>
                <a:cs typeface="Arial" panose="020B0604020202020204" pitchFamily="34" charset="0"/>
              </a:rPr>
              <a:t>equipos </a:t>
            </a:r>
            <a:r>
              <a:rPr lang="es-CL" sz="2000" dirty="0">
                <a:latin typeface="Arial" panose="020B0604020202020204" pitchFamily="34" charset="0"/>
                <a:cs typeface="Arial" panose="020B0604020202020204" pitchFamily="34" charset="0"/>
              </a:rPr>
              <a:t>(Reparación del Mismo).</a:t>
            </a:r>
          </a:p>
          <a:p>
            <a:endParaRPr lang="es-CL" sz="2000" dirty="0"/>
          </a:p>
        </p:txBody>
      </p:sp>
      <p:sp>
        <p:nvSpPr>
          <p:cNvPr id="5" name="Título 1"/>
          <p:cNvSpPr>
            <a:spLocks noGrp="1"/>
          </p:cNvSpPr>
          <p:nvPr>
            <p:ph type="ctrTitle"/>
          </p:nvPr>
        </p:nvSpPr>
        <p:spPr>
          <a:xfrm>
            <a:off x="2195736" y="0"/>
            <a:ext cx="4752528" cy="633816"/>
          </a:xfrm>
        </p:spPr>
        <p:txBody>
          <a:bodyPr/>
          <a:lstStyle/>
          <a:p>
            <a:r>
              <a:rPr lang="es-CL" sz="4000" dirty="0"/>
              <a:t>Justificación y Relevancia</a:t>
            </a:r>
          </a:p>
        </p:txBody>
      </p:sp>
    </p:spTree>
    <p:extLst>
      <p:ext uri="{BB962C8B-B14F-4D97-AF65-F5344CB8AC3E}">
        <p14:creationId xmlns:p14="http://schemas.microsoft.com/office/powerpoint/2010/main" val="160560158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latin typeface="Arial" panose="020B0604020202020204" pitchFamily="34" charset="0"/>
                <a:cs typeface="Arial" panose="020B0604020202020204" pitchFamily="34" charset="0"/>
              </a:rPr>
              <a:t>Los alcances que tendrá el sistema es cuando el usuario ingresa, tendrá un login del cual éste administra el programa. Incluido la gestión de base de datos de los productos que entren, así como el precio y cantidad entregada, en ciertos puntos, se podrá consultar por un fecha concreta y así el cliente podrá tomar decisiones económicas a partir de ese registro.</a:t>
            </a:r>
            <a:endParaRPr lang="es-CL" sz="2000" dirty="0"/>
          </a:p>
          <a:p>
            <a:endParaRPr lang="es-CL" sz="2000" dirty="0"/>
          </a:p>
          <a:p>
            <a:r>
              <a:rPr lang="es-CL" sz="2000" dirty="0" smtClean="0">
                <a:latin typeface="Arial" panose="020B0604020202020204" pitchFamily="34" charset="0"/>
                <a:cs typeface="Arial" panose="020B0604020202020204" pitchFamily="34" charset="0"/>
              </a:rPr>
              <a:t>Los límites que tendrá el sistema es que se verá sujeto a stock, lo cual no se podrá prestar y/o vender productos más de lo que hay en bodega. Así se evitará robos y malas intenciones de algunas personas.</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303748" y="18901"/>
            <a:ext cx="4536504" cy="499918"/>
          </a:xfrm>
        </p:spPr>
        <p:txBody>
          <a:bodyPr/>
          <a:lstStyle/>
          <a:p>
            <a:r>
              <a:rPr lang="es-CL" sz="4000" dirty="0"/>
              <a:t>Alcances y Limitaciones</a:t>
            </a:r>
          </a:p>
        </p:txBody>
      </p:sp>
      <p:pic>
        <p:nvPicPr>
          <p:cNvPr id="2050" name="Picture 2" descr="https://randstad-es-pro.s3.amazonaws.com/wp-content/uploads/2016/08/trabajo-en-equipo-8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649769"/>
            <a:ext cx="5623347" cy="287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82876"/>
      </p:ext>
    </p:extLst>
  </p:cSld>
  <p:clrMapOvr>
    <a:masterClrMapping/>
  </p:clrMapOvr>
  <p:transition spd="slow">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solidFill>
                  <a:schemeClr val="bg1"/>
                </a:solidFill>
                <a:latin typeface="Arial" panose="020B0604020202020204" pitchFamily="34" charset="0"/>
                <a:cs typeface="Arial" panose="020B0604020202020204" pitchFamily="34" charset="0"/>
              </a:rPr>
              <a:t>Requerimientos De Usuario: </a:t>
            </a:r>
            <a:r>
              <a:rPr lang="es-CL" sz="2000" dirty="0" smtClean="0">
                <a:solidFill>
                  <a:schemeClr val="tx1"/>
                </a:solidFill>
                <a:latin typeface="Arial" panose="020B0604020202020204" pitchFamily="34" charset="0"/>
                <a:cs typeface="Arial" panose="020B0604020202020204" pitchFamily="34" charset="0"/>
              </a:rPr>
              <a:t>Nuestra empresa requiere de un sistema informático capaz de gestionar el stock de la bodega. Ellos desean que se tome énfasis a ese punto, igualmente guiados a lo anterior con respaldo de documentos mercantiles que originan dichas compras. Un apartado para crear una contraseña para evitar el mal uso del sistema. Nuestro equipo le solicitó un pequeño lugar visible, un link para recuperar la contraseña por si se le olvida.</a:t>
            </a:r>
            <a:r>
              <a:rPr lang="es-CL" sz="2000" dirty="0" smtClean="0">
                <a:solidFill>
                  <a:schemeClr val="bg1"/>
                </a:solidFill>
                <a:latin typeface="Arial" panose="020B0604020202020204" pitchFamily="34" charset="0"/>
                <a:cs typeface="Arial" panose="020B0604020202020204" pitchFamily="34" charset="0"/>
              </a:rPr>
              <a:t> </a:t>
            </a:r>
          </a:p>
          <a:p>
            <a:endParaRPr lang="es-CL" sz="2000" dirty="0">
              <a:latin typeface="Arial" panose="020B0604020202020204" pitchFamily="34" charset="0"/>
              <a:cs typeface="Arial" panose="020B0604020202020204" pitchFamily="34" charset="0"/>
            </a:endParaRPr>
          </a:p>
          <a:p>
            <a:r>
              <a:rPr lang="es-CL" sz="2000" dirty="0" smtClean="0">
                <a:solidFill>
                  <a:schemeClr val="bg1"/>
                </a:solidFill>
                <a:latin typeface="Arial" panose="020B0604020202020204" pitchFamily="34" charset="0"/>
                <a:cs typeface="Arial" panose="020B0604020202020204" pitchFamily="34" charset="0"/>
              </a:rPr>
              <a:t>Requerimientos </a:t>
            </a:r>
            <a:r>
              <a:rPr lang="es-CL" sz="2000" dirty="0">
                <a:solidFill>
                  <a:schemeClr val="bg1"/>
                </a:solidFill>
                <a:latin typeface="Arial" panose="020B0604020202020204" pitchFamily="34" charset="0"/>
                <a:cs typeface="Arial" panose="020B0604020202020204" pitchFamily="34" charset="0"/>
              </a:rPr>
              <a:t>D</a:t>
            </a:r>
            <a:r>
              <a:rPr lang="es-CL" sz="2000" dirty="0" smtClean="0">
                <a:solidFill>
                  <a:schemeClr val="bg1"/>
                </a:solidFill>
                <a:latin typeface="Arial" panose="020B0604020202020204" pitchFamily="34" charset="0"/>
                <a:cs typeface="Arial" panose="020B0604020202020204" pitchFamily="34" charset="0"/>
              </a:rPr>
              <a:t>e Sistema: </a:t>
            </a:r>
            <a:r>
              <a:rPr lang="es-CL" sz="2000" dirty="0" smtClean="0">
                <a:solidFill>
                  <a:schemeClr val="tx1"/>
                </a:solidFill>
                <a:latin typeface="Arial" panose="020B0604020202020204" pitchFamily="34" charset="0"/>
                <a:cs typeface="Arial" panose="020B0604020202020204" pitchFamily="34" charset="0"/>
              </a:rPr>
              <a:t>Se instalará en un computador que nuestro cliente ya tiene, sus características se darán a conocer más adelante. A pesar que la tecnología avanza velozmente, le haremos hincapié a este segmento, por el volumen de datos que gestionará en el futuro.</a:t>
            </a:r>
            <a:endParaRPr lang="es-CL" sz="2000" dirty="0">
              <a:solidFill>
                <a:schemeClr val="bg1"/>
              </a:solidFill>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827584" y="17760"/>
            <a:ext cx="7488832" cy="643934"/>
          </a:xfrm>
        </p:spPr>
        <p:txBody>
          <a:bodyPr/>
          <a:lstStyle/>
          <a:p>
            <a:r>
              <a:rPr lang="es-CL" sz="4000" dirty="0"/>
              <a:t>Requerimientos (Usuario y de Sistema)</a:t>
            </a:r>
          </a:p>
        </p:txBody>
      </p:sp>
      <p:pic>
        <p:nvPicPr>
          <p:cNvPr id="1028" name="Picture 4" descr="http://lh6.ggpht.com/K6FfDEM_ZNG6DcwIsnnnNnfazcR90svdG9MxbRLhrWJT8W43YgTUhWhm1yZP5qjz-w=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87844">
            <a:off x="6012160" y="4509120"/>
            <a:ext cx="1734492" cy="173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75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200" dirty="0">
                <a:solidFill>
                  <a:schemeClr val="bg1"/>
                </a:solidFill>
                <a:latin typeface="Arial" panose="020B0604020202020204" pitchFamily="34" charset="0"/>
                <a:cs typeface="Arial" panose="020B0604020202020204" pitchFamily="34" charset="0"/>
              </a:rPr>
              <a:t>Requerimientos F</a:t>
            </a:r>
            <a:r>
              <a:rPr lang="es-CL" sz="2200" dirty="0" smtClean="0">
                <a:solidFill>
                  <a:schemeClr val="bg1"/>
                </a:solidFill>
                <a:latin typeface="Arial" panose="020B0604020202020204" pitchFamily="34" charset="0"/>
                <a:cs typeface="Arial" panose="020B0604020202020204" pitchFamily="34" charset="0"/>
              </a:rPr>
              <a:t>uncionales: </a:t>
            </a:r>
            <a:r>
              <a:rPr lang="es-CL" sz="2000" dirty="0">
                <a:solidFill>
                  <a:schemeClr val="tx1"/>
                </a:solidFill>
                <a:latin typeface="Arial" panose="020B0604020202020204" pitchFamily="34" charset="0"/>
                <a:cs typeface="Arial" panose="020B0604020202020204" pitchFamily="34" charset="0"/>
              </a:rPr>
              <a:t>El programa en cuestión debe ser ágil y potente para nuestro cliente, ya que su uso aplicará mucha </a:t>
            </a:r>
            <a:r>
              <a:rPr lang="es-CL" sz="2000" dirty="0" smtClean="0">
                <a:solidFill>
                  <a:schemeClr val="tx1"/>
                </a:solidFill>
                <a:latin typeface="Arial" panose="020B0604020202020204" pitchFamily="34" charset="0"/>
                <a:cs typeface="Arial" panose="020B0604020202020204" pitchFamily="34" charset="0"/>
              </a:rPr>
              <a:t>demanda de stock, </a:t>
            </a:r>
            <a:r>
              <a:rPr lang="es-CL" sz="2000" dirty="0">
                <a:solidFill>
                  <a:schemeClr val="tx1"/>
                </a:solidFill>
                <a:latin typeface="Arial" panose="020B0604020202020204" pitchFamily="34" charset="0"/>
                <a:cs typeface="Arial" panose="020B0604020202020204" pitchFamily="34" charset="0"/>
              </a:rPr>
              <a:t>en referencia a la cantidad de </a:t>
            </a:r>
            <a:r>
              <a:rPr lang="es-CL" sz="2000" dirty="0" smtClean="0">
                <a:solidFill>
                  <a:schemeClr val="tx1"/>
                </a:solidFill>
                <a:latin typeface="Arial" panose="020B0604020202020204" pitchFamily="34" charset="0"/>
                <a:cs typeface="Arial" panose="020B0604020202020204" pitchFamily="34" charset="0"/>
              </a:rPr>
              <a:t>productos que hay, </a:t>
            </a:r>
            <a:r>
              <a:rPr lang="es-CL" sz="2000" dirty="0">
                <a:solidFill>
                  <a:schemeClr val="tx1"/>
                </a:solidFill>
                <a:latin typeface="Arial" panose="020B0604020202020204" pitchFamily="34" charset="0"/>
                <a:cs typeface="Arial" panose="020B0604020202020204" pitchFamily="34" charset="0"/>
              </a:rPr>
              <a:t>sobre todo </a:t>
            </a:r>
            <a:r>
              <a:rPr lang="es-CL" sz="2000" dirty="0" smtClean="0">
                <a:solidFill>
                  <a:schemeClr val="tx1"/>
                </a:solidFill>
                <a:latin typeface="Arial" panose="020B0604020202020204" pitchFamily="34" charset="0"/>
                <a:cs typeface="Arial" panose="020B0604020202020204" pitchFamily="34" charset="0"/>
              </a:rPr>
              <a:t>cuando hay mucha mano de obra en materiales. </a:t>
            </a:r>
            <a:r>
              <a:rPr lang="es-CL" sz="2000" dirty="0">
                <a:solidFill>
                  <a:schemeClr val="tx1"/>
                </a:solidFill>
                <a:latin typeface="Arial" panose="020B0604020202020204" pitchFamily="34" charset="0"/>
                <a:cs typeface="Arial" panose="020B0604020202020204" pitchFamily="34" charset="0"/>
              </a:rPr>
              <a:t>Tendrá bosquejos </a:t>
            </a:r>
            <a:r>
              <a:rPr lang="es-CL" sz="2000" dirty="0" smtClean="0">
                <a:solidFill>
                  <a:schemeClr val="tx1"/>
                </a:solidFill>
                <a:latin typeface="Arial" panose="020B0604020202020204" pitchFamily="34" charset="0"/>
                <a:cs typeface="Arial" panose="020B0604020202020204" pitchFamily="34" charset="0"/>
              </a:rPr>
              <a:t>para que el cliente pueda familiarizarse, pudiendo así modificarlo en caso de que la misma municipalidad lo desee.</a:t>
            </a:r>
            <a:endParaRPr lang="es-CL" sz="2000" dirty="0">
              <a:solidFill>
                <a:schemeClr val="tx1"/>
              </a:solidFill>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Requerimientos </a:t>
            </a:r>
            <a:r>
              <a:rPr lang="es-CL" sz="2200" dirty="0" smtClean="0">
                <a:solidFill>
                  <a:schemeClr val="bg1"/>
                </a:solidFill>
                <a:latin typeface="Arial" panose="020B0604020202020204" pitchFamily="34" charset="0"/>
                <a:cs typeface="Arial" panose="020B0604020202020204" pitchFamily="34" charset="0"/>
              </a:rPr>
              <a:t>No Funcionales: </a:t>
            </a:r>
            <a:r>
              <a:rPr lang="es-CL" sz="2000" dirty="0">
                <a:solidFill>
                  <a:schemeClr val="tx1"/>
                </a:solidFill>
                <a:latin typeface="Arial" panose="020B0604020202020204" pitchFamily="34" charset="0"/>
                <a:cs typeface="Arial" panose="020B0604020202020204" pitchFamily="34" charset="0"/>
              </a:rPr>
              <a:t>Se buscará una manera de obtener un programa que sea potente, pero a la vez simple para el usuario y que el </a:t>
            </a:r>
            <a:r>
              <a:rPr lang="es-CL" sz="2000" dirty="0" smtClean="0">
                <a:solidFill>
                  <a:schemeClr val="tx1"/>
                </a:solidFill>
                <a:latin typeface="Arial" panose="020B0604020202020204" pitchFamily="34" charset="0"/>
                <a:cs typeface="Arial" panose="020B0604020202020204" pitchFamily="34" charset="0"/>
              </a:rPr>
              <a:t>mismo software se </a:t>
            </a:r>
            <a:r>
              <a:rPr lang="es-CL" sz="2000" dirty="0">
                <a:solidFill>
                  <a:schemeClr val="tx1"/>
                </a:solidFill>
                <a:latin typeface="Arial" panose="020B0604020202020204" pitchFamily="34" charset="0"/>
                <a:cs typeface="Arial" panose="020B0604020202020204" pitchFamily="34" charset="0"/>
              </a:rPr>
              <a:t>adapte al tipo de hardware que tiene la empresa, por consiguiente </a:t>
            </a:r>
            <a:r>
              <a:rPr lang="es-CL" sz="2000" dirty="0" smtClean="0">
                <a:solidFill>
                  <a:schemeClr val="tx1"/>
                </a:solidFill>
                <a:latin typeface="Arial" panose="020B0604020202020204" pitchFamily="34" charset="0"/>
                <a:cs typeface="Arial" panose="020B0604020202020204" pitchFamily="34" charset="0"/>
              </a:rPr>
              <a:t>se creará un apartado </a:t>
            </a:r>
            <a:r>
              <a:rPr lang="es-CL" sz="2000" dirty="0">
                <a:solidFill>
                  <a:schemeClr val="tx1"/>
                </a:solidFill>
                <a:latin typeface="Arial" panose="020B0604020202020204" pitchFamily="34" charset="0"/>
                <a:cs typeface="Arial" panose="020B0604020202020204" pitchFamily="34" charset="0"/>
              </a:rPr>
              <a:t>para </a:t>
            </a:r>
            <a:r>
              <a:rPr lang="es-CL" sz="2000" dirty="0" smtClean="0">
                <a:solidFill>
                  <a:schemeClr val="tx1"/>
                </a:solidFill>
                <a:latin typeface="Arial" panose="020B0604020202020204" pitchFamily="34" charset="0"/>
                <a:cs typeface="Arial" panose="020B0604020202020204" pitchFamily="34" charset="0"/>
              </a:rPr>
              <a:t>las claves o contraseñas, ya que la misma municipalidad tiene </a:t>
            </a:r>
            <a:r>
              <a:rPr lang="es-CL" sz="2000" dirty="0">
                <a:solidFill>
                  <a:schemeClr val="tx1"/>
                </a:solidFill>
                <a:latin typeface="Arial" panose="020B0604020202020204" pitchFamily="34" charset="0"/>
                <a:cs typeface="Arial" panose="020B0604020202020204" pitchFamily="34" charset="0"/>
              </a:rPr>
              <a:t>información sensible </a:t>
            </a:r>
            <a:r>
              <a:rPr lang="es-CL" sz="2000" dirty="0" smtClean="0">
                <a:solidFill>
                  <a:schemeClr val="tx1"/>
                </a:solidFill>
                <a:latin typeface="Arial" panose="020B0604020202020204" pitchFamily="34" charset="0"/>
                <a:cs typeface="Arial" panose="020B0604020202020204" pitchFamily="34" charset="0"/>
              </a:rPr>
              <a:t>ya registrada. </a:t>
            </a:r>
            <a:endParaRPr lang="es-CL" sz="2000" dirty="0">
              <a:solidFill>
                <a:schemeClr val="tx1"/>
              </a:solidFill>
              <a:latin typeface="Arial" panose="020B0604020202020204" pitchFamily="34" charset="0"/>
              <a:cs typeface="Arial" panose="020B0604020202020204" pitchFamily="34" charset="0"/>
            </a:endParaRPr>
          </a:p>
          <a:p>
            <a:endParaRPr lang="es-CL" dirty="0"/>
          </a:p>
        </p:txBody>
      </p:sp>
      <p:sp>
        <p:nvSpPr>
          <p:cNvPr id="5" name="Título 1"/>
          <p:cNvSpPr>
            <a:spLocks noGrp="1"/>
          </p:cNvSpPr>
          <p:nvPr>
            <p:ph type="ctrTitle"/>
          </p:nvPr>
        </p:nvSpPr>
        <p:spPr>
          <a:xfrm>
            <a:off x="107504" y="16619"/>
            <a:ext cx="8928992" cy="636813"/>
          </a:xfrm>
        </p:spPr>
        <p:txBody>
          <a:bodyPr/>
          <a:lstStyle/>
          <a:p>
            <a:r>
              <a:rPr lang="es-CL" sz="4000" dirty="0"/>
              <a:t>Requerimientos (Funcionales y No Funcionales)</a:t>
            </a:r>
          </a:p>
        </p:txBody>
      </p:sp>
    </p:spTree>
    <p:extLst>
      <p:ext uri="{BB962C8B-B14F-4D97-AF65-F5344CB8AC3E}">
        <p14:creationId xmlns:p14="http://schemas.microsoft.com/office/powerpoint/2010/main" val="2357112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800">
        <p15:prstTrans prst="wind" invX="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0876" y="16619"/>
            <a:ext cx="1270239" cy="720080"/>
          </a:xfrm>
        </p:spPr>
        <p:txBody>
          <a:bodyPr/>
          <a:lstStyle/>
          <a:p>
            <a:r>
              <a:rPr lang="es-CL" sz="4000" dirty="0" smtClean="0"/>
              <a:t>Índice</a:t>
            </a:r>
            <a:endParaRPr lang="es-CL" sz="4000" dirty="0"/>
          </a:p>
        </p:txBody>
      </p:sp>
      <p:sp>
        <p:nvSpPr>
          <p:cNvPr id="3" name="Subtítulo 2"/>
          <p:cNvSpPr>
            <a:spLocks noGrp="1"/>
          </p:cNvSpPr>
          <p:nvPr>
            <p:ph type="subTitle" idx="1"/>
          </p:nvPr>
        </p:nvSpPr>
        <p:spPr>
          <a:xfrm>
            <a:off x="107504" y="1124744"/>
            <a:ext cx="8856984" cy="5256584"/>
          </a:xfrm>
        </p:spPr>
        <p:txBody>
          <a:bodyPr/>
          <a:lstStyle/>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Introducción</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Identificación del </a:t>
            </a:r>
            <a:r>
              <a:rPr lang="es-CL" sz="2000" dirty="0" smtClean="0">
                <a:latin typeface="Arial" panose="020B0604020202020204" pitchFamily="34" charset="0"/>
                <a:cs typeface="Arial" panose="020B0604020202020204" pitchFamily="34" charset="0"/>
              </a:rPr>
              <a:t>Problema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Solución </a:t>
            </a:r>
            <a:r>
              <a:rPr lang="es-CL" sz="2000" dirty="0" smtClean="0">
                <a:latin typeface="Arial" panose="020B0604020202020204" pitchFamily="34" charset="0"/>
                <a:cs typeface="Arial" panose="020B0604020202020204" pitchFamily="34" charset="0"/>
              </a:rPr>
              <a:t>del Problema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Cuestionarios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Entrevistas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Conclusiones Entrevistas y </a:t>
            </a:r>
            <a:r>
              <a:rPr lang="es-CL" sz="2000" dirty="0" smtClean="0">
                <a:latin typeface="Arial" panose="020B0604020202020204" pitchFamily="34" charset="0"/>
                <a:cs typeface="Arial" panose="020B0604020202020204" pitchFamily="34" charset="0"/>
              </a:rPr>
              <a:t>Cuestionarios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Objetivos de la </a:t>
            </a:r>
            <a:r>
              <a:rPr lang="es-CL" sz="2000" dirty="0" smtClean="0">
                <a:latin typeface="Arial" panose="020B0604020202020204" pitchFamily="34" charset="0"/>
                <a:cs typeface="Arial" panose="020B0604020202020204" pitchFamily="34" charset="0"/>
              </a:rPr>
              <a:t>Propuesta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Justificación y </a:t>
            </a:r>
            <a:r>
              <a:rPr lang="es-CL" sz="2000" dirty="0" smtClean="0">
                <a:latin typeface="Arial" panose="020B0604020202020204" pitchFamily="34" charset="0"/>
                <a:cs typeface="Arial" panose="020B0604020202020204" pitchFamily="34" charset="0"/>
              </a:rPr>
              <a:t>Relevancia</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Alcances y </a:t>
            </a:r>
            <a:r>
              <a:rPr lang="es-CL" sz="2000" dirty="0" smtClean="0">
                <a:latin typeface="Arial" panose="020B0604020202020204" pitchFamily="34" charset="0"/>
                <a:cs typeface="Arial" panose="020B0604020202020204" pitchFamily="34" charset="0"/>
              </a:rPr>
              <a:t>Limitaciones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Requerimientos (Usuario y de Sistema)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Requerimientos (Funcionales y No Funcionales)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Detalles Técnicos</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Análisis FODA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Tabla de Proyecto</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Carta Gantt</a:t>
            </a:r>
          </a:p>
        </p:txBody>
      </p:sp>
    </p:spTree>
    <p:extLst>
      <p:ext uri="{BB962C8B-B14F-4D97-AF65-F5344CB8AC3E}">
        <p14:creationId xmlns:p14="http://schemas.microsoft.com/office/powerpoint/2010/main" val="3367892552"/>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 calcmode="lin" valueType="num">
                                      <p:cBhvr additive="base">
                                        <p:cTn id="7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additive="base">
                                        <p:cTn id="7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64486285"/>
              </p:ext>
            </p:extLst>
          </p:nvPr>
        </p:nvGraphicFramePr>
        <p:xfrm>
          <a:off x="44536" y="588746"/>
          <a:ext cx="9099464" cy="4694583"/>
        </p:xfrm>
        <a:graphic>
          <a:graphicData uri="http://schemas.openxmlformats.org/drawingml/2006/table">
            <a:tbl>
              <a:tblPr firstRow="1" bandRow="1">
                <a:tableStyleId>{E8034E78-7F5D-4C2E-B375-FC64B27BC917}</a:tableStyleId>
              </a:tblPr>
              <a:tblGrid>
                <a:gridCol w="3662798"/>
                <a:gridCol w="5436666"/>
              </a:tblGrid>
              <a:tr h="370840">
                <a:tc>
                  <a:txBody>
                    <a:bodyPr/>
                    <a:lstStyle/>
                    <a:p>
                      <a:r>
                        <a:rPr lang="es-CL" sz="2000" dirty="0" smtClean="0">
                          <a:solidFill>
                            <a:schemeClr val="bg1"/>
                          </a:solidFill>
                          <a:latin typeface="Arial" panose="020B0604020202020204" pitchFamily="34" charset="0"/>
                          <a:cs typeface="Arial" panose="020B0604020202020204" pitchFamily="34" charset="0"/>
                        </a:rPr>
                        <a:t>Conceptos</a:t>
                      </a:r>
                      <a:endParaRPr lang="es-CL" sz="2400" dirty="0">
                        <a:solidFill>
                          <a:schemeClr val="bg1"/>
                        </a:solidFill>
                        <a:latin typeface="Arial" panose="020B0604020202020204" pitchFamily="34" charset="0"/>
                        <a:cs typeface="Arial" panose="020B0604020202020204" pitchFamily="34" charset="0"/>
                      </a:endParaRPr>
                    </a:p>
                  </a:txBody>
                  <a:tcPr anchor="ctr">
                    <a:cell3D prstMaterial="dkEdge">
                      <a:bevel/>
                      <a:lightRig rig="flood" dir="t"/>
                    </a:cell3D>
                  </a:tcPr>
                </a:tc>
                <a:tc>
                  <a:txBody>
                    <a:bodyPr/>
                    <a:lstStyle/>
                    <a:p>
                      <a:r>
                        <a:rPr lang="es-CL" sz="2000" dirty="0" smtClean="0">
                          <a:solidFill>
                            <a:schemeClr val="bg1"/>
                          </a:solidFill>
                          <a:latin typeface="Arial" panose="020B0604020202020204" pitchFamily="34" charset="0"/>
                          <a:cs typeface="Arial" panose="020B0604020202020204" pitchFamily="34" charset="0"/>
                        </a:rPr>
                        <a:t>Características</a:t>
                      </a:r>
                      <a:endParaRPr lang="es-CL"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tcPr>
                </a:tc>
              </a:tr>
              <a:tr h="521473">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Procesador</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Intel i5</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16835">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RAM</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algn="l">
                        <a:lnSpc>
                          <a:spcPct val="150000"/>
                        </a:lnSpc>
                      </a:pPr>
                      <a:r>
                        <a:rPr lang="es-CL" b="0" baseline="0" dirty="0" smtClean="0">
                          <a:solidFill>
                            <a:schemeClr val="bg1"/>
                          </a:solidFill>
                          <a:latin typeface="Arial" panose="020B0604020202020204" pitchFamily="34" charset="0"/>
                          <a:cs typeface="Arial" panose="020B0604020202020204" pitchFamily="34" charset="0"/>
                        </a:rPr>
                        <a:t>4096 MB</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r h="577206">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Monitor</a:t>
                      </a:r>
                    </a:p>
                  </a:txBody>
                  <a:tcPr>
                    <a:cell3D prstMaterial="dkEdge">
                      <a:bevel/>
                      <a:lightRig rig="flood" dir="t"/>
                    </a:cell3D>
                    <a:solidFill>
                      <a:schemeClr val="tx1">
                        <a:lumMod val="40000"/>
                        <a:lumOff val="6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17</a:t>
                      </a:r>
                      <a:r>
                        <a:rPr lang="es-CL" b="0" baseline="0" dirty="0" smtClean="0">
                          <a:solidFill>
                            <a:schemeClr val="bg1"/>
                          </a:solidFill>
                          <a:latin typeface="Arial" panose="020B0604020202020204" pitchFamily="34" charset="0"/>
                          <a:cs typeface="Arial" panose="020B0604020202020204" pitchFamily="34" charset="0"/>
                        </a:rPr>
                        <a:t> Pulgadas</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49229">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Periféricos</a:t>
                      </a:r>
                    </a:p>
                  </a:txBody>
                  <a:tcPr>
                    <a:cell3D prstMaterial="dkEdge">
                      <a:bevel/>
                      <a:lightRig rig="flood" dir="t"/>
                    </a:cell3D>
                    <a:solidFill>
                      <a:schemeClr val="tx1">
                        <a:lumMod val="60000"/>
                        <a:lumOff val="4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Teclado</a:t>
                      </a:r>
                      <a:r>
                        <a:rPr lang="es-CL" b="0" baseline="0" dirty="0" smtClean="0">
                          <a:solidFill>
                            <a:schemeClr val="bg1"/>
                          </a:solidFill>
                          <a:latin typeface="Arial" panose="020B0604020202020204" pitchFamily="34" charset="0"/>
                          <a:cs typeface="Arial" panose="020B0604020202020204" pitchFamily="34" charset="0"/>
                        </a:rPr>
                        <a:t> y Mouse</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r h="503582">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Sistema Operativo</a:t>
                      </a:r>
                    </a:p>
                  </a:txBody>
                  <a:tcPr>
                    <a:cell3D prstMaterial="dkEdge">
                      <a:bevel/>
                      <a:lightRig rig="flood" dir="t"/>
                    </a:cell3D>
                    <a:solidFill>
                      <a:schemeClr val="tx1">
                        <a:lumMod val="40000"/>
                        <a:lumOff val="6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Windows</a:t>
                      </a:r>
                      <a:r>
                        <a:rPr lang="es-CL" b="0" baseline="0" dirty="0" smtClean="0">
                          <a:solidFill>
                            <a:schemeClr val="bg1"/>
                          </a:solidFill>
                          <a:latin typeface="Arial" panose="020B0604020202020204" pitchFamily="34" charset="0"/>
                          <a:cs typeface="Arial" panose="020B0604020202020204" pitchFamily="34" charset="0"/>
                        </a:rPr>
                        <a:t> 7 </a:t>
                      </a:r>
                      <a:r>
                        <a:rPr lang="es-CL" b="0" baseline="0" dirty="0" err="1" smtClean="0">
                          <a:solidFill>
                            <a:schemeClr val="bg1"/>
                          </a:solidFill>
                          <a:latin typeface="Arial" panose="020B0604020202020204" pitchFamily="34" charset="0"/>
                          <a:cs typeface="Arial" panose="020B0604020202020204" pitchFamily="34" charset="0"/>
                        </a:rPr>
                        <a:t>Ultimate</a:t>
                      </a:r>
                      <a:r>
                        <a:rPr lang="es-CL" b="0" baseline="0" dirty="0" smtClean="0">
                          <a:solidFill>
                            <a:schemeClr val="bg1"/>
                          </a:solidFill>
                          <a:latin typeface="Arial" panose="020B0604020202020204" pitchFamily="34" charset="0"/>
                          <a:cs typeface="Arial" panose="020B0604020202020204" pitchFamily="34" charset="0"/>
                        </a:rPr>
                        <a:t> x64 (Licenciado)</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69843">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Conexión</a:t>
                      </a:r>
                      <a:r>
                        <a:rPr lang="es-CL" b="0" baseline="0" dirty="0" smtClean="0">
                          <a:solidFill>
                            <a:schemeClr val="bg1"/>
                          </a:solidFill>
                          <a:latin typeface="Arial" panose="020B0604020202020204" pitchFamily="34" charset="0"/>
                          <a:cs typeface="Arial" panose="020B0604020202020204" pitchFamily="34" charset="0"/>
                        </a:rPr>
                        <a:t> de Computador</a:t>
                      </a:r>
                      <a:endParaRPr lang="es-CL" b="0" dirty="0" smtClean="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marL="0" marR="0" lvl="0" indent="0" algn="l" defTabSz="914363" rtl="0" eaLnBrk="1" fontAlgn="auto" latinLnBrk="0" hangingPunct="1">
                        <a:lnSpc>
                          <a:spcPct val="150000"/>
                        </a:lnSpc>
                        <a:spcBef>
                          <a:spcPts val="0"/>
                        </a:spcBef>
                        <a:spcAft>
                          <a:spcPts val="0"/>
                        </a:spcAft>
                        <a:buClrTx/>
                        <a:buSzTx/>
                        <a:buFontTx/>
                        <a:buNone/>
                        <a:tabLst/>
                        <a:defRPr/>
                      </a:pPr>
                      <a:r>
                        <a:rPr lang="es-CL" b="0" dirty="0" smtClean="0">
                          <a:solidFill>
                            <a:schemeClr val="bg1"/>
                          </a:solidFill>
                          <a:latin typeface="Arial" panose="020B0604020202020204" pitchFamily="34" charset="0"/>
                          <a:cs typeface="Arial" panose="020B0604020202020204" pitchFamily="34" charset="0"/>
                        </a:rPr>
                        <a:t>Cable de Red LAN Empresa Movistar</a:t>
                      </a:r>
                    </a:p>
                  </a:txBody>
                  <a:tcPr>
                    <a:cell3D prstMaterial="dkEdge">
                      <a:bevel/>
                      <a:lightRig rig="flood" dir="t"/>
                    </a:cell3D>
                    <a:solidFill>
                      <a:schemeClr val="tx1">
                        <a:lumMod val="60000"/>
                        <a:lumOff val="40000"/>
                      </a:schemeClr>
                    </a:solidFill>
                  </a:tcPr>
                </a:tc>
              </a:tr>
              <a:tr h="543339">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Lenguaje</a:t>
                      </a:r>
                      <a:r>
                        <a:rPr lang="es-CL" b="0" baseline="0" dirty="0" smtClean="0">
                          <a:solidFill>
                            <a:schemeClr val="bg1"/>
                          </a:solidFill>
                          <a:latin typeface="Arial" panose="020B0604020202020204" pitchFamily="34" charset="0"/>
                          <a:cs typeface="Arial" panose="020B0604020202020204" pitchFamily="34" charset="0"/>
                        </a:rPr>
                        <a:t> de Programación</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c>
                  <a:txBody>
                    <a:bodyPr/>
                    <a:lstStyle/>
                    <a:p>
                      <a:pPr algn="l">
                        <a:lnSpc>
                          <a:spcPct val="150000"/>
                        </a:lnSpc>
                      </a:pPr>
                      <a:r>
                        <a:rPr lang="es-CL" b="0" dirty="0" smtClean="0">
                          <a:solidFill>
                            <a:schemeClr val="bg1"/>
                          </a:solidFill>
                          <a:latin typeface="Arial" panose="020B0604020202020204" pitchFamily="34" charset="0"/>
                          <a:cs typeface="Arial" panose="020B0604020202020204" pitchFamily="34" charset="0"/>
                        </a:rPr>
                        <a:t>Visual</a:t>
                      </a:r>
                      <a:r>
                        <a:rPr lang="es-CL" b="0" baseline="0" dirty="0" smtClean="0">
                          <a:solidFill>
                            <a:schemeClr val="bg1"/>
                          </a:solidFill>
                          <a:latin typeface="Arial" panose="020B0604020202020204" pitchFamily="34" charset="0"/>
                          <a:cs typeface="Arial" panose="020B0604020202020204" pitchFamily="34" charset="0"/>
                        </a:rPr>
                        <a:t> Basic 2015</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40000"/>
                        <a:lumOff val="60000"/>
                      </a:schemeClr>
                    </a:solidFill>
                  </a:tcPr>
                </a:tc>
              </a:tr>
              <a:tr h="516836">
                <a:tc>
                  <a:txBody>
                    <a:bodyPr/>
                    <a:lstStyle/>
                    <a:p>
                      <a:pPr algn="l">
                        <a:lnSpc>
                          <a:spcPct val="150000"/>
                        </a:lnSpc>
                      </a:pPr>
                      <a:r>
                        <a:rPr lang="es-CL" b="0" smtClean="0">
                          <a:solidFill>
                            <a:schemeClr val="bg1"/>
                          </a:solidFill>
                          <a:latin typeface="Arial" panose="020B0604020202020204" pitchFamily="34" charset="0"/>
                          <a:cs typeface="Arial" panose="020B0604020202020204" pitchFamily="34" charset="0"/>
                        </a:rPr>
                        <a:t>Gestor de Base </a:t>
                      </a:r>
                      <a:r>
                        <a:rPr lang="es-CL" b="0" dirty="0" smtClean="0">
                          <a:solidFill>
                            <a:schemeClr val="bg1"/>
                          </a:solidFill>
                          <a:latin typeface="Arial" panose="020B0604020202020204" pitchFamily="34" charset="0"/>
                          <a:cs typeface="Arial" panose="020B0604020202020204" pitchFamily="34" charset="0"/>
                        </a:rPr>
                        <a:t>de Datos</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c>
                  <a:txBody>
                    <a:bodyPr/>
                    <a:lstStyle/>
                    <a:p>
                      <a:pPr algn="l">
                        <a:lnSpc>
                          <a:spcPct val="150000"/>
                        </a:lnSpc>
                      </a:pPr>
                      <a:r>
                        <a:rPr lang="es-CL" b="0" dirty="0" err="1" smtClean="0">
                          <a:solidFill>
                            <a:schemeClr val="bg1"/>
                          </a:solidFill>
                          <a:latin typeface="Arial" panose="020B0604020202020204" pitchFamily="34" charset="0"/>
                          <a:cs typeface="Arial" panose="020B0604020202020204" pitchFamily="34" charset="0"/>
                        </a:rPr>
                        <a:t>MySQL</a:t>
                      </a:r>
                      <a:r>
                        <a:rPr lang="es-CL" b="0" dirty="0" smtClean="0">
                          <a:solidFill>
                            <a:schemeClr val="bg1"/>
                          </a:solidFill>
                          <a:latin typeface="Arial" panose="020B0604020202020204" pitchFamily="34" charset="0"/>
                          <a:cs typeface="Arial" panose="020B0604020202020204" pitchFamily="34" charset="0"/>
                        </a:rPr>
                        <a:t> </a:t>
                      </a:r>
                      <a:endParaRPr lang="es-CL" b="0" dirty="0">
                        <a:solidFill>
                          <a:schemeClr val="bg1"/>
                        </a:solidFill>
                        <a:latin typeface="Arial" panose="020B0604020202020204" pitchFamily="34" charset="0"/>
                        <a:cs typeface="Arial" panose="020B0604020202020204" pitchFamily="34" charset="0"/>
                      </a:endParaRPr>
                    </a:p>
                  </a:txBody>
                  <a:tcPr>
                    <a:cell3D prstMaterial="dkEdge">
                      <a:bevel/>
                      <a:lightRig rig="flood" dir="t"/>
                    </a:cell3D>
                    <a:solidFill>
                      <a:schemeClr val="tx1">
                        <a:lumMod val="60000"/>
                        <a:lumOff val="40000"/>
                      </a:schemeClr>
                    </a:solidFill>
                  </a:tcPr>
                </a:tc>
              </a:tr>
            </a:tbl>
          </a:graphicData>
        </a:graphic>
      </p:graphicFrame>
      <p:sp>
        <p:nvSpPr>
          <p:cNvPr id="5" name="Título 1"/>
          <p:cNvSpPr>
            <a:spLocks noGrp="1"/>
          </p:cNvSpPr>
          <p:nvPr>
            <p:ph type="ctrTitle"/>
          </p:nvPr>
        </p:nvSpPr>
        <p:spPr>
          <a:xfrm>
            <a:off x="2951820" y="3473"/>
            <a:ext cx="3240360" cy="561808"/>
          </a:xfrm>
        </p:spPr>
        <p:txBody>
          <a:bodyPr/>
          <a:lstStyle/>
          <a:p>
            <a:r>
              <a:rPr lang="es-CL" sz="4000" dirty="0"/>
              <a:t>Detalles Técnicos</a:t>
            </a:r>
          </a:p>
        </p:txBody>
      </p:sp>
      <p:pic>
        <p:nvPicPr>
          <p:cNvPr id="6146" name="Picture 2" descr="https://2.bp.blogspot.com/-3vhnEAAaDyc/V4QZzUAvfVI/AAAAAAAAAAg/_3bfalLCIw8Ukaa46BiX6nZjpVCNwYA4ACKgB/s1600/pctecnisv-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995" y="4437112"/>
            <a:ext cx="2448272"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82250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42"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400"/>
                                        <p:tgtEl>
                                          <p:spTgt spid="6146"/>
                                        </p:tgtEl>
                                      </p:cBhvr>
                                    </p:animEffect>
                                    <p:anim calcmode="lin" valueType="num">
                                      <p:cBhvr>
                                        <p:cTn id="11" dur="400" fill="hold"/>
                                        <p:tgtEl>
                                          <p:spTgt spid="6146"/>
                                        </p:tgtEl>
                                        <p:attrNameLst>
                                          <p:attrName>ppt_x</p:attrName>
                                        </p:attrNameLst>
                                      </p:cBhvr>
                                      <p:tavLst>
                                        <p:tav tm="0">
                                          <p:val>
                                            <p:strVal val="#ppt_x"/>
                                          </p:val>
                                        </p:tav>
                                        <p:tav tm="100000">
                                          <p:val>
                                            <p:strVal val="#ppt_x"/>
                                          </p:val>
                                        </p:tav>
                                      </p:tavLst>
                                    </p:anim>
                                    <p:anim calcmode="lin" valueType="num">
                                      <p:cBhvr>
                                        <p:cTn id="12" dur="4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3203848" y="2332"/>
            <a:ext cx="2736304" cy="555814"/>
          </a:xfrm>
        </p:spPr>
        <p:txBody>
          <a:bodyPr/>
          <a:lstStyle/>
          <a:p>
            <a:r>
              <a:rPr lang="es-CL" sz="4000" dirty="0" smtClean="0"/>
              <a:t>Análisis </a:t>
            </a:r>
            <a:r>
              <a:rPr lang="es-CL" sz="4000" dirty="0"/>
              <a:t>FODA</a:t>
            </a:r>
          </a:p>
        </p:txBody>
      </p:sp>
      <p:graphicFrame>
        <p:nvGraphicFramePr>
          <p:cNvPr id="2" name="Tabla 1"/>
          <p:cNvGraphicFramePr>
            <a:graphicFrameLocks noGrp="1"/>
          </p:cNvGraphicFramePr>
          <p:nvPr>
            <p:extLst>
              <p:ext uri="{D42A27DB-BD31-4B8C-83A1-F6EECF244321}">
                <p14:modId xmlns:p14="http://schemas.microsoft.com/office/powerpoint/2010/main" val="3560418802"/>
              </p:ext>
            </p:extLst>
          </p:nvPr>
        </p:nvGraphicFramePr>
        <p:xfrm>
          <a:off x="107504" y="558146"/>
          <a:ext cx="8928992" cy="5863789"/>
        </p:xfrm>
        <a:graphic>
          <a:graphicData uri="http://schemas.openxmlformats.org/drawingml/2006/table">
            <a:tbl>
              <a:tblPr firstRow="1" bandRow="1">
                <a:effectLst>
                  <a:outerShdw blurRad="50800" dist="38100" dir="2700000" algn="tl" rotWithShape="0">
                    <a:prstClr val="black">
                      <a:alpha val="40000"/>
                    </a:prstClr>
                  </a:outerShdw>
                </a:effectLst>
                <a:tableStyleId>{306799F8-075E-4A3A-A7F6-7FBC6576F1A4}</a:tableStyleId>
              </a:tblPr>
              <a:tblGrid>
                <a:gridCol w="2232248"/>
                <a:gridCol w="2155274"/>
                <a:gridCol w="2309222"/>
                <a:gridCol w="2232248"/>
              </a:tblGrid>
              <a:tr h="468829">
                <a:tc>
                  <a:txBody>
                    <a:bodyPr/>
                    <a:lstStyle/>
                    <a:p>
                      <a:pPr algn="ctr"/>
                      <a:r>
                        <a:rPr lang="es-CL" dirty="0" smtClean="0"/>
                        <a:t>F</a:t>
                      </a:r>
                      <a:endParaRPr lang="es-CL" dirty="0"/>
                    </a:p>
                  </a:txBody>
                  <a:tcPr>
                    <a:cell3D prstMaterial="dkEdge">
                      <a:bevel/>
                      <a:lightRig rig="flood" dir="t"/>
                    </a:cell3D>
                  </a:tcPr>
                </a:tc>
                <a:tc>
                  <a:txBody>
                    <a:bodyPr/>
                    <a:lstStyle/>
                    <a:p>
                      <a:pPr algn="ctr"/>
                      <a:r>
                        <a:rPr lang="es-CL" dirty="0" smtClean="0"/>
                        <a:t>O</a:t>
                      </a:r>
                      <a:endParaRPr lang="es-CL" dirty="0"/>
                    </a:p>
                  </a:txBody>
                  <a:tcPr>
                    <a:cell3D prstMaterial="dkEdge">
                      <a:bevel/>
                      <a:lightRig rig="flood" dir="t"/>
                    </a:cell3D>
                  </a:tcPr>
                </a:tc>
                <a:tc>
                  <a:txBody>
                    <a:bodyPr/>
                    <a:lstStyle/>
                    <a:p>
                      <a:pPr algn="ctr"/>
                      <a:r>
                        <a:rPr lang="es-CL" dirty="0" smtClean="0"/>
                        <a:t>D</a:t>
                      </a:r>
                      <a:endParaRPr lang="es-CL" dirty="0"/>
                    </a:p>
                  </a:txBody>
                  <a:tcPr>
                    <a:cell3D prstMaterial="dkEdge">
                      <a:bevel/>
                      <a:lightRig rig="flood" dir="t"/>
                    </a:cell3D>
                  </a:tcPr>
                </a:tc>
                <a:tc>
                  <a:txBody>
                    <a:bodyPr/>
                    <a:lstStyle/>
                    <a:p>
                      <a:pPr algn="ctr"/>
                      <a:r>
                        <a:rPr lang="es-CL" dirty="0" smtClean="0"/>
                        <a:t>A</a:t>
                      </a:r>
                      <a:endParaRPr lang="es-CL" dirty="0"/>
                    </a:p>
                  </a:txBody>
                  <a:tcPr>
                    <a:cell3D prstMaterial="dkEdge">
                      <a:bevel/>
                      <a:lightRig rig="flood" dir="t"/>
                    </a:cell3D>
                  </a:tcPr>
                </a:tc>
              </a:tr>
              <a:tr h="636524">
                <a:tc>
                  <a:txBody>
                    <a:bodyPr/>
                    <a:lstStyle/>
                    <a:p>
                      <a:pPr algn="ctr"/>
                      <a:r>
                        <a:rPr lang="es-CL" dirty="0" smtClean="0">
                          <a:solidFill>
                            <a:schemeClr val="tx2">
                              <a:lumMod val="90000"/>
                            </a:schemeClr>
                          </a:solidFill>
                        </a:rPr>
                        <a:t>Liderazgo</a:t>
                      </a:r>
                      <a:r>
                        <a:rPr lang="es-CL" baseline="0" dirty="0" smtClean="0">
                          <a:solidFill>
                            <a:schemeClr val="tx2">
                              <a:lumMod val="90000"/>
                            </a:schemeClr>
                          </a:solidFill>
                        </a:rPr>
                        <a:t> del Alcalde</a:t>
                      </a:r>
                      <a:endParaRPr lang="es-CL" dirty="0" smtClean="0">
                        <a:solidFill>
                          <a:schemeClr val="tx2">
                            <a:lumMod val="90000"/>
                          </a:schemeClr>
                        </a:solidFill>
                      </a:endParaRPr>
                    </a:p>
                  </a:txBody>
                  <a:tcPr anchor="ctr">
                    <a:cell3D prstMaterial="dkEdge">
                      <a:bevel/>
                      <a:lightRig rig="flood" dir="t"/>
                    </a:cell3D>
                  </a:tcPr>
                </a:tc>
                <a:tc>
                  <a:txBody>
                    <a:bodyPr/>
                    <a:lstStyle/>
                    <a:p>
                      <a:pPr algn="ctr"/>
                      <a:r>
                        <a:rPr lang="es-CL" dirty="0" smtClean="0">
                          <a:solidFill>
                            <a:schemeClr val="tx2">
                              <a:lumMod val="90000"/>
                            </a:schemeClr>
                          </a:solidFill>
                        </a:rPr>
                        <a:t>Participación ciudadana</a:t>
                      </a:r>
                      <a:r>
                        <a:rPr lang="es-CL" baseline="0" dirty="0" smtClean="0">
                          <a:solidFill>
                            <a:schemeClr val="tx2">
                              <a:lumMod val="90000"/>
                            </a:schemeClr>
                          </a:solidFill>
                        </a:rPr>
                        <a:t> </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Localidades apartadas</a:t>
                      </a:r>
                      <a:endParaRPr lang="es-CL" dirty="0"/>
                    </a:p>
                  </a:txBody>
                  <a:tcPr anchor="ctr">
                    <a:cell3D prstMaterial="dkEdge">
                      <a:bevel/>
                      <a:lightRig rig="flood" dir="t"/>
                    </a:cell3D>
                  </a:tcPr>
                </a:tc>
                <a:tc>
                  <a:txBody>
                    <a:bodyPr/>
                    <a:lstStyle/>
                    <a:p>
                      <a:pPr algn="ctr"/>
                      <a:r>
                        <a:rPr lang="es-CL" dirty="0" smtClean="0"/>
                        <a:t>Falta de servicios públicos  avanzados</a:t>
                      </a:r>
                      <a:endParaRPr lang="es-CL" dirty="0"/>
                    </a:p>
                  </a:txBody>
                  <a:tcPr anchor="ctr">
                    <a:cell3D prstMaterial="dkEdge">
                      <a:bevel/>
                      <a:lightRig rig="flood" dir="t"/>
                    </a:cell3D>
                  </a:tcPr>
                </a:tc>
              </a:tr>
              <a:tr h="1182116">
                <a:tc>
                  <a:txBody>
                    <a:bodyPr/>
                    <a:lstStyle/>
                    <a:p>
                      <a:pPr algn="ctr"/>
                      <a:r>
                        <a:rPr lang="es-CL" dirty="0" smtClean="0">
                          <a:solidFill>
                            <a:schemeClr val="tx2">
                              <a:lumMod val="90000"/>
                            </a:schemeClr>
                          </a:solidFill>
                        </a:rPr>
                        <a:t>Becas municipales</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Pueblo</a:t>
                      </a:r>
                      <a:r>
                        <a:rPr lang="es-CL" baseline="0" dirty="0" smtClean="0"/>
                        <a:t> muy nombrado en la región por sus tradiciones</a:t>
                      </a:r>
                      <a:endParaRPr lang="es-CL" dirty="0"/>
                    </a:p>
                  </a:txBody>
                  <a:tcPr anchor="ctr">
                    <a:cell3D prstMaterial="dkEdge">
                      <a:bevel/>
                      <a:lightRig rig="flood" dir="t"/>
                    </a:cell3D>
                  </a:tcPr>
                </a:tc>
                <a:tc>
                  <a:txBody>
                    <a:bodyPr/>
                    <a:lstStyle/>
                    <a:p>
                      <a:pPr algn="ctr"/>
                      <a:r>
                        <a:rPr lang="es-CL" dirty="0" smtClean="0"/>
                        <a:t>Sus</a:t>
                      </a:r>
                      <a:r>
                        <a:rPr lang="es-CL" baseline="0" dirty="0" smtClean="0"/>
                        <a:t> habitantes deben viajar para comprar o realizarse chequeo médico</a:t>
                      </a:r>
                      <a:endParaRPr lang="es-CL" dirty="0"/>
                    </a:p>
                  </a:txBody>
                  <a:tcPr anchor="ctr">
                    <a:cell3D prstMaterial="dkEdge">
                      <a:bevel/>
                      <a:lightRig rig="flood" dir="t"/>
                    </a:cell3D>
                  </a:tcPr>
                </a:tc>
                <a:tc>
                  <a:txBody>
                    <a:bodyPr/>
                    <a:lstStyle/>
                    <a:p>
                      <a:pPr algn="ctr"/>
                      <a:r>
                        <a:rPr lang="es-CL" baseline="0" dirty="0" smtClean="0">
                          <a:solidFill>
                            <a:schemeClr val="tx2">
                              <a:lumMod val="90000"/>
                            </a:schemeClr>
                          </a:solidFill>
                        </a:rPr>
                        <a:t>Limite de proyectos por parte del Gobierno</a:t>
                      </a:r>
                      <a:endParaRPr lang="es-CL" dirty="0">
                        <a:solidFill>
                          <a:schemeClr val="tx2">
                            <a:lumMod val="90000"/>
                          </a:schemeClr>
                        </a:solidFill>
                      </a:endParaRPr>
                    </a:p>
                  </a:txBody>
                  <a:tcPr anchor="ctr">
                    <a:cell3D prstMaterial="dkEdge">
                      <a:bevel/>
                      <a:lightRig rig="flood" dir="t"/>
                    </a:cell3D>
                  </a:tcPr>
                </a:tc>
              </a:tr>
              <a:tr h="636524">
                <a:tc>
                  <a:txBody>
                    <a:bodyPr/>
                    <a:lstStyle/>
                    <a:p>
                      <a:pPr algn="ctr"/>
                      <a:r>
                        <a:rPr lang="es-CL" dirty="0" smtClean="0">
                          <a:solidFill>
                            <a:schemeClr val="tx2">
                              <a:lumMod val="90000"/>
                            </a:schemeClr>
                          </a:solidFill>
                        </a:rPr>
                        <a:t>Calidad</a:t>
                      </a:r>
                      <a:r>
                        <a:rPr lang="es-CL" baseline="0" dirty="0" smtClean="0">
                          <a:solidFill>
                            <a:schemeClr val="tx2">
                              <a:lumMod val="90000"/>
                            </a:schemeClr>
                          </a:solidFill>
                        </a:rPr>
                        <a:t> del servicio público</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Gente sencilla</a:t>
                      </a:r>
                      <a:endParaRPr lang="es-CL" dirty="0"/>
                    </a:p>
                  </a:txBody>
                  <a:tcPr anchor="ctr">
                    <a:cell3D prstMaterial="dkEdge">
                      <a:bevel/>
                      <a:lightRig rig="flood" dir="t"/>
                    </a:cell3D>
                  </a:tcPr>
                </a:tc>
                <a:tc>
                  <a:txBody>
                    <a:bodyPr/>
                    <a:lstStyle/>
                    <a:p>
                      <a:pPr algn="ctr"/>
                      <a:r>
                        <a:rPr lang="es-CL" dirty="0" smtClean="0"/>
                        <a:t>Pueblo</a:t>
                      </a:r>
                      <a:r>
                        <a:rPr lang="es-CL" baseline="0" dirty="0" smtClean="0"/>
                        <a:t> netamente rural</a:t>
                      </a:r>
                      <a:endParaRPr lang="es-CL" dirty="0"/>
                    </a:p>
                  </a:txBody>
                  <a:tcPr anchor="ctr">
                    <a:cell3D prstMaterial="dkEdge">
                      <a:bevel/>
                      <a:lightRig rig="flood" dir="t"/>
                    </a:cell3D>
                  </a:tcPr>
                </a:tc>
                <a:tc>
                  <a:txBody>
                    <a:bodyPr/>
                    <a:lstStyle/>
                    <a:p>
                      <a:pPr algn="ctr"/>
                      <a:r>
                        <a:rPr lang="es-CL" dirty="0" smtClean="0"/>
                        <a:t>Exposición a efectos</a:t>
                      </a:r>
                      <a:r>
                        <a:rPr lang="es-CL" baseline="0" dirty="0" smtClean="0"/>
                        <a:t> </a:t>
                      </a:r>
                      <a:r>
                        <a:rPr lang="es-CL" dirty="0" smtClean="0"/>
                        <a:t>de drogas</a:t>
                      </a:r>
                      <a:r>
                        <a:rPr lang="es-CL" baseline="0" dirty="0" smtClean="0"/>
                        <a:t> y</a:t>
                      </a:r>
                      <a:r>
                        <a:rPr lang="es-CL" dirty="0" smtClean="0"/>
                        <a:t> delincuencia</a:t>
                      </a:r>
                      <a:endParaRPr lang="es-CL" dirty="0"/>
                    </a:p>
                  </a:txBody>
                  <a:tcPr anchor="ctr">
                    <a:cell3D prstMaterial="dkEdge">
                      <a:bevel/>
                      <a:lightRig rig="flood" dir="t"/>
                    </a:cell3D>
                  </a:tcPr>
                </a:tc>
              </a:tr>
              <a:tr h="636524">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s-CL" dirty="0" smtClean="0">
                          <a:solidFill>
                            <a:schemeClr val="tx2">
                              <a:lumMod val="90000"/>
                            </a:schemeClr>
                          </a:solidFill>
                        </a:rPr>
                        <a:t>Personal capacitado para</a:t>
                      </a:r>
                      <a:r>
                        <a:rPr lang="es-CL" baseline="0" dirty="0" smtClean="0">
                          <a:solidFill>
                            <a:schemeClr val="tx2">
                              <a:lumMod val="90000"/>
                            </a:schemeClr>
                          </a:solidFill>
                        </a:rPr>
                        <a:t> dar soluciones concretas</a:t>
                      </a:r>
                      <a:endParaRPr lang="es-CL" dirty="0" smtClean="0">
                        <a:solidFill>
                          <a:schemeClr val="tx2">
                            <a:lumMod val="90000"/>
                          </a:schemeClr>
                        </a:solidFill>
                      </a:endParaRPr>
                    </a:p>
                  </a:txBody>
                  <a:tcPr anchor="ctr">
                    <a:cell3D prstMaterial="dkEdge">
                      <a:bevel/>
                      <a:lightRig rig="flood" dir="t"/>
                    </a:cell3D>
                  </a:tcPr>
                </a:tc>
                <a:tc>
                  <a:txBody>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lang="es-CL" dirty="0" smtClean="0"/>
                        <a:t>Locomoción accesible</a:t>
                      </a:r>
                      <a:r>
                        <a:rPr lang="es-CL" baseline="0" dirty="0" smtClean="0"/>
                        <a:t> desde o hacia varios puntos</a:t>
                      </a:r>
                      <a:endParaRPr lang="es-CL" dirty="0" smtClean="0"/>
                    </a:p>
                  </a:txBody>
                  <a:tcPr anchor="ctr">
                    <a:cell3D prstMaterial="dkEdge">
                      <a:bevel/>
                      <a:lightRig rig="flood" dir="t"/>
                    </a:cell3D>
                  </a:tcPr>
                </a:tc>
                <a:tc>
                  <a:txBody>
                    <a:bodyPr/>
                    <a:lstStyle/>
                    <a:p>
                      <a:pPr algn="ctr"/>
                      <a:r>
                        <a:rPr lang="es-CL" dirty="0" smtClean="0">
                          <a:solidFill>
                            <a:schemeClr val="tx2">
                              <a:lumMod val="90000"/>
                            </a:schemeClr>
                          </a:solidFill>
                        </a:rPr>
                        <a:t>Algunos</a:t>
                      </a:r>
                      <a:r>
                        <a:rPr lang="es-CL" baseline="0" dirty="0" smtClean="0">
                          <a:solidFill>
                            <a:schemeClr val="tx2">
                              <a:lumMod val="90000"/>
                            </a:schemeClr>
                          </a:solidFill>
                        </a:rPr>
                        <a:t> trabajadores no viven en el pueblo</a:t>
                      </a:r>
                      <a:endParaRPr lang="es-CL" dirty="0">
                        <a:solidFill>
                          <a:schemeClr val="tx2">
                            <a:lumMod val="90000"/>
                          </a:schemeClr>
                        </a:solidFill>
                      </a:endParaRPr>
                    </a:p>
                  </a:txBody>
                  <a:tcPr anchor="ctr">
                    <a:cell3D prstMaterial="dkEdge">
                      <a:bevel/>
                      <a:lightRig rig="flood" dir="t"/>
                    </a:cell3D>
                  </a:tcPr>
                </a:tc>
                <a:tc>
                  <a:txBody>
                    <a:bodyPr/>
                    <a:lstStyle/>
                    <a:p>
                      <a:pPr algn="ctr"/>
                      <a:r>
                        <a:rPr lang="es-CL" dirty="0" smtClean="0"/>
                        <a:t>Algunos</a:t>
                      </a:r>
                      <a:r>
                        <a:rPr lang="es-CL" baseline="0" dirty="0" smtClean="0"/>
                        <a:t> sectores </a:t>
                      </a:r>
                      <a:r>
                        <a:rPr lang="es-CL" b="1" baseline="0" dirty="0" smtClean="0"/>
                        <a:t>NO</a:t>
                      </a:r>
                      <a:r>
                        <a:rPr lang="es-CL" baseline="0" dirty="0" smtClean="0"/>
                        <a:t> cuentan con pavimentación o señal de teléfonos</a:t>
                      </a:r>
                      <a:endParaRPr lang="es-CL" dirty="0"/>
                    </a:p>
                  </a:txBody>
                  <a:tcPr anchor="ctr">
                    <a:cell3D prstMaterial="dkEdge">
                      <a:bevel/>
                      <a:lightRig rig="flood" dir="t"/>
                    </a:cell3D>
                  </a:tcPr>
                </a:tc>
              </a:tr>
              <a:tr h="468829">
                <a:tc>
                  <a:txBody>
                    <a:bodyPr/>
                    <a:lstStyle/>
                    <a:p>
                      <a:pPr algn="ctr"/>
                      <a:r>
                        <a:rPr lang="es-CL" dirty="0" smtClean="0"/>
                        <a:t>Pueblo</a:t>
                      </a:r>
                      <a:r>
                        <a:rPr lang="es-CL" baseline="0" dirty="0" smtClean="0"/>
                        <a:t> tranquilo para vivir</a:t>
                      </a:r>
                      <a:endParaRPr lang="es-CL" dirty="0"/>
                    </a:p>
                  </a:txBody>
                  <a:tcPr anchor="ctr">
                    <a:cell3D prstMaterial="dkEdge">
                      <a:bevel/>
                      <a:lightRig rig="flood" dir="t"/>
                    </a:cell3D>
                  </a:tcPr>
                </a:tc>
                <a:tc>
                  <a:txBody>
                    <a:bodyPr/>
                    <a:lstStyle/>
                    <a:p>
                      <a:pPr algn="ctr"/>
                      <a:endParaRPr lang="es-CL" dirty="0"/>
                    </a:p>
                  </a:txBody>
                  <a:tcPr anchor="ctr">
                    <a:cell3D prstMaterial="dkEdge">
                      <a:bevel/>
                      <a:lightRig rig="flood" dir="t"/>
                    </a:cell3D>
                  </a:tcPr>
                </a:tc>
                <a:tc>
                  <a:txBody>
                    <a:bodyPr/>
                    <a:lstStyle/>
                    <a:p>
                      <a:pPr algn="ctr"/>
                      <a:r>
                        <a:rPr lang="es-CL" dirty="0" smtClean="0">
                          <a:solidFill>
                            <a:schemeClr val="tx2">
                              <a:lumMod val="90000"/>
                            </a:schemeClr>
                          </a:solidFill>
                        </a:rPr>
                        <a:t>Los partidos políticos de los concejales impiden realización de proyectos comunales a corto plazo</a:t>
                      </a:r>
                      <a:endParaRPr lang="es-CL" dirty="0">
                        <a:solidFill>
                          <a:schemeClr val="tx2">
                            <a:lumMod val="90000"/>
                          </a:schemeClr>
                        </a:solidFill>
                      </a:endParaRPr>
                    </a:p>
                  </a:txBody>
                  <a:tcPr anchor="ctr">
                    <a:cell3D prstMaterial="dkEdge">
                      <a:bevel/>
                      <a:lightRig rig="flood" dir="t"/>
                    </a:cell3D>
                  </a:tcPr>
                </a:tc>
                <a:tc>
                  <a:txBody>
                    <a:bodyPr/>
                    <a:lstStyle/>
                    <a:p>
                      <a:pPr algn="ctr"/>
                      <a:endParaRPr lang="es-CL" dirty="0"/>
                    </a:p>
                  </a:txBody>
                  <a:tcPr anchor="ctr">
                    <a:cell3D prstMaterial="dkEdge">
                      <a:bevel/>
                      <a:lightRig rig="flood" dir="t"/>
                    </a:cell3D>
                  </a:tcPr>
                </a:tc>
              </a:tr>
            </a:tbl>
          </a:graphicData>
        </a:graphic>
      </p:graphicFrame>
      <p:sp>
        <p:nvSpPr>
          <p:cNvPr id="4" name="Subtítulo 2"/>
          <p:cNvSpPr>
            <a:spLocks noGrp="1"/>
          </p:cNvSpPr>
          <p:nvPr>
            <p:ph type="subTitle" idx="1"/>
          </p:nvPr>
        </p:nvSpPr>
        <p:spPr>
          <a:xfrm>
            <a:off x="107504" y="6447037"/>
            <a:ext cx="8928991" cy="175417"/>
          </a:xfrm>
        </p:spPr>
        <p:txBody>
          <a:bodyPr/>
          <a:lstStyle/>
          <a:p>
            <a:r>
              <a:rPr lang="es-CL" sz="1400" b="1" dirty="0" smtClean="0">
                <a:solidFill>
                  <a:schemeClr val="bg1"/>
                </a:solidFill>
                <a:latin typeface="Arial" panose="020B0604020202020204" pitchFamily="34" charset="0"/>
                <a:cs typeface="Arial" panose="020B0604020202020204" pitchFamily="34" charset="0"/>
              </a:rPr>
              <a:t>NOTA: </a:t>
            </a:r>
            <a:r>
              <a:rPr lang="es-CL" sz="1400" dirty="0" smtClean="0">
                <a:solidFill>
                  <a:schemeClr val="bg1"/>
                </a:solidFill>
                <a:latin typeface="Arial" panose="020B0604020202020204" pitchFamily="34" charset="0"/>
                <a:cs typeface="Arial" panose="020B0604020202020204" pitchFamily="34" charset="0"/>
              </a:rPr>
              <a:t>El texto en amarillo representa el FODA de la municipalidad y en blanco al pueblo en general.</a:t>
            </a:r>
            <a:endParaRPr lang="es-C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1531912"/>
      </p:ext>
    </p:extLst>
  </p:cSld>
  <p:clrMapOvr>
    <a:masterClrMapping/>
  </p:clrMapOvr>
  <mc:AlternateContent xmlns:mc="http://schemas.openxmlformats.org/markup-compatibility/2006" xmlns:p14="http://schemas.microsoft.com/office/powerpoint/2010/main">
    <mc:Choice Requires="p14">
      <p:transition spd="slow" p14:dur="11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789802" y="0"/>
            <a:ext cx="3564396" cy="548693"/>
          </a:xfrm>
        </p:spPr>
        <p:txBody>
          <a:bodyPr/>
          <a:lstStyle/>
          <a:p>
            <a:r>
              <a:rPr lang="es-CL" sz="4000" dirty="0" smtClean="0"/>
              <a:t>Tabla de Proyecto</a:t>
            </a:r>
            <a:endParaRPr lang="es-CL" sz="4000" dirty="0"/>
          </a:p>
        </p:txBody>
      </p:sp>
      <p:graphicFrame>
        <p:nvGraphicFramePr>
          <p:cNvPr id="2" name="Tabla 1"/>
          <p:cNvGraphicFramePr>
            <a:graphicFrameLocks noGrp="1"/>
          </p:cNvGraphicFramePr>
          <p:nvPr>
            <p:extLst>
              <p:ext uri="{D42A27DB-BD31-4B8C-83A1-F6EECF244321}">
                <p14:modId xmlns:p14="http://schemas.microsoft.com/office/powerpoint/2010/main" val="1684721396"/>
              </p:ext>
            </p:extLst>
          </p:nvPr>
        </p:nvGraphicFramePr>
        <p:xfrm>
          <a:off x="107504" y="536708"/>
          <a:ext cx="8928993" cy="6204660"/>
        </p:xfrm>
        <a:graphic>
          <a:graphicData uri="http://schemas.openxmlformats.org/drawingml/2006/table">
            <a:tbl>
              <a:tblPr firstRow="1" bandRow="1">
                <a:tableStyleId>{306799F8-075E-4A3A-A7F6-7FBC6576F1A4}</a:tableStyleId>
              </a:tblPr>
              <a:tblGrid>
                <a:gridCol w="4824536"/>
                <a:gridCol w="936104"/>
                <a:gridCol w="3168353"/>
              </a:tblGrid>
              <a:tr h="370972">
                <a:tc>
                  <a:txBody>
                    <a:bodyPr/>
                    <a:lstStyle/>
                    <a:p>
                      <a:pPr algn="ctr"/>
                      <a:r>
                        <a:rPr lang="es-CL" dirty="0" smtClean="0"/>
                        <a:t>Tareas o Actividades</a:t>
                      </a:r>
                      <a:endParaRPr lang="es-CL" dirty="0"/>
                    </a:p>
                  </a:txBody>
                  <a:tcPr/>
                </a:tc>
                <a:tc>
                  <a:txBody>
                    <a:bodyPr/>
                    <a:lstStyle/>
                    <a:p>
                      <a:pPr algn="ctr"/>
                      <a:r>
                        <a:rPr lang="es-CL" dirty="0" smtClean="0"/>
                        <a:t> (DIAS)</a:t>
                      </a:r>
                      <a:endParaRPr lang="es-CL" dirty="0"/>
                    </a:p>
                  </a:txBody>
                  <a:tcPr/>
                </a:tc>
                <a:tc>
                  <a:txBody>
                    <a:bodyPr/>
                    <a:lstStyle/>
                    <a:p>
                      <a:pPr algn="ctr"/>
                      <a:r>
                        <a:rPr lang="es-CL" dirty="0" smtClean="0"/>
                        <a:t>Fecha</a:t>
                      </a:r>
                      <a:endParaRPr lang="es-CL" dirty="0"/>
                    </a:p>
                  </a:txBody>
                  <a:tcPr/>
                </a:tc>
              </a:tr>
              <a:tr h="370972">
                <a:tc>
                  <a:txBody>
                    <a:bodyPr/>
                    <a:lstStyle/>
                    <a:p>
                      <a:r>
                        <a:rPr lang="es-CL" dirty="0" smtClean="0"/>
                        <a:t>Introducción a la Practica</a:t>
                      </a:r>
                      <a:endParaRPr lang="es-CL" dirty="0"/>
                    </a:p>
                  </a:txBody>
                  <a:tcPr/>
                </a:tc>
                <a:tc>
                  <a:txBody>
                    <a:bodyPr/>
                    <a:lstStyle/>
                    <a:p>
                      <a:pPr algn="ctr"/>
                      <a:r>
                        <a:rPr lang="es-CL" dirty="0" smtClean="0"/>
                        <a:t>1</a:t>
                      </a:r>
                      <a:endParaRPr lang="es-CL" dirty="0"/>
                    </a:p>
                  </a:txBody>
                  <a:tcPr/>
                </a:tc>
                <a:tc>
                  <a:txBody>
                    <a:bodyPr/>
                    <a:lstStyle/>
                    <a:p>
                      <a:pPr algn="ctr"/>
                      <a:r>
                        <a:rPr lang="es-CL" dirty="0" smtClean="0"/>
                        <a:t>23/01/2017</a:t>
                      </a:r>
                      <a:endParaRPr lang="es-CL" dirty="0"/>
                    </a:p>
                  </a:txBody>
                  <a:tcPr/>
                </a:tc>
              </a:tr>
              <a:tr h="370972">
                <a:tc>
                  <a:txBody>
                    <a:bodyPr/>
                    <a:lstStyle/>
                    <a:p>
                      <a:r>
                        <a:rPr lang="es-CL" dirty="0" smtClean="0"/>
                        <a:t>Identificación y Solución del Problema</a:t>
                      </a:r>
                      <a:endParaRPr lang="es-CL" dirty="0"/>
                    </a:p>
                  </a:txBody>
                  <a:tcPr/>
                </a:tc>
                <a:tc>
                  <a:txBody>
                    <a:bodyPr/>
                    <a:lstStyle/>
                    <a:p>
                      <a:pPr algn="ctr"/>
                      <a:r>
                        <a:rPr lang="es-CL" dirty="0" smtClean="0"/>
                        <a:t>1</a:t>
                      </a:r>
                      <a:endParaRPr lang="es-CL" dirty="0"/>
                    </a:p>
                  </a:txBody>
                  <a:tcPr/>
                </a:tc>
                <a:tc>
                  <a:txBody>
                    <a:bodyPr/>
                    <a:lstStyle/>
                    <a:p>
                      <a:pPr algn="ctr"/>
                      <a:r>
                        <a:rPr lang="es-CL" dirty="0" smtClean="0"/>
                        <a:t>24/01/2017</a:t>
                      </a:r>
                      <a:endParaRPr lang="es-CL" dirty="0"/>
                    </a:p>
                  </a:txBody>
                  <a:tcPr/>
                </a:tc>
              </a:tr>
              <a:tr h="370972">
                <a:tc>
                  <a:txBody>
                    <a:bodyPr/>
                    <a:lstStyle/>
                    <a:p>
                      <a:r>
                        <a:rPr lang="es-CL" smtClean="0"/>
                        <a:t>Construcción</a:t>
                      </a:r>
                      <a:r>
                        <a:rPr lang="es-CL" baseline="0" smtClean="0"/>
                        <a:t> </a:t>
                      </a:r>
                      <a:r>
                        <a:rPr lang="es-CL" baseline="0" dirty="0" smtClean="0"/>
                        <a:t>de la Encuesta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25/01/2017</a:t>
                      </a:r>
                      <a:endParaRPr lang="es-CL" dirty="0"/>
                    </a:p>
                  </a:txBody>
                  <a:tcPr/>
                </a:tc>
              </a:tr>
              <a:tr h="370972">
                <a:tc>
                  <a:txBody>
                    <a:bodyPr/>
                    <a:lstStyle/>
                    <a:p>
                      <a:r>
                        <a:rPr lang="es-CL" dirty="0" smtClean="0"/>
                        <a:t>Presentación de la Encuesta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26/01/2017</a:t>
                      </a:r>
                      <a:endParaRPr lang="es-CL" dirty="0"/>
                    </a:p>
                  </a:txBody>
                  <a:tcPr/>
                </a:tc>
              </a:tr>
              <a:tr h="370972">
                <a:tc>
                  <a:txBody>
                    <a:bodyPr/>
                    <a:lstStyle/>
                    <a:p>
                      <a:r>
                        <a:rPr lang="es-CL" dirty="0" smtClean="0"/>
                        <a:t>Construcción de la Entrevista</a:t>
                      </a:r>
                      <a:endParaRPr lang="es-CL" dirty="0"/>
                    </a:p>
                  </a:txBody>
                  <a:tcPr/>
                </a:tc>
                <a:tc>
                  <a:txBody>
                    <a:bodyPr/>
                    <a:lstStyle/>
                    <a:p>
                      <a:pPr algn="ctr"/>
                      <a:r>
                        <a:rPr lang="es-CL" dirty="0" smtClean="0"/>
                        <a:t>1</a:t>
                      </a:r>
                      <a:endParaRPr lang="es-CL" dirty="0"/>
                    </a:p>
                  </a:txBody>
                  <a:tcPr/>
                </a:tc>
                <a:tc>
                  <a:txBody>
                    <a:bodyPr/>
                    <a:lstStyle/>
                    <a:p>
                      <a:pPr algn="ctr"/>
                      <a:r>
                        <a:rPr lang="es-CL" dirty="0" smtClean="0"/>
                        <a:t>27/01/2017</a:t>
                      </a:r>
                      <a:endParaRPr lang="es-CL" dirty="0"/>
                    </a:p>
                  </a:txBody>
                  <a:tcPr/>
                </a:tc>
              </a:tr>
              <a:tr h="370972">
                <a:tc>
                  <a:txBody>
                    <a:bodyPr/>
                    <a:lstStyle/>
                    <a:p>
                      <a:r>
                        <a:rPr lang="es-CL" dirty="0" smtClean="0"/>
                        <a:t>Presentación de la Entrevista</a:t>
                      </a:r>
                      <a:endParaRPr lang="es-CL" dirty="0"/>
                    </a:p>
                  </a:txBody>
                  <a:tcPr/>
                </a:tc>
                <a:tc>
                  <a:txBody>
                    <a:bodyPr/>
                    <a:lstStyle/>
                    <a:p>
                      <a:pPr algn="ctr"/>
                      <a:r>
                        <a:rPr lang="es-CL" dirty="0" smtClean="0"/>
                        <a:t>1</a:t>
                      </a:r>
                      <a:endParaRPr lang="es-CL" dirty="0"/>
                    </a:p>
                  </a:txBody>
                  <a:tcPr/>
                </a:tc>
                <a:tc>
                  <a:txBody>
                    <a:bodyPr/>
                    <a:lstStyle/>
                    <a:p>
                      <a:pPr algn="ctr"/>
                      <a:r>
                        <a:rPr lang="es-CL" dirty="0" smtClean="0"/>
                        <a:t>30/01/2017</a:t>
                      </a:r>
                      <a:endParaRPr lang="es-CL" dirty="0"/>
                    </a:p>
                  </a:txBody>
                  <a:tcPr/>
                </a:tc>
              </a:tr>
              <a:tr h="370972">
                <a:tc>
                  <a:txBody>
                    <a:bodyPr/>
                    <a:lstStyle/>
                    <a:p>
                      <a:r>
                        <a:rPr lang="es-CL" dirty="0" smtClean="0"/>
                        <a:t>Objetivos</a:t>
                      </a:r>
                      <a:r>
                        <a:rPr lang="es-CL" baseline="0" dirty="0" smtClean="0"/>
                        <a:t> y Relevancia de la Propuesta</a:t>
                      </a:r>
                      <a:endParaRPr lang="es-CL" dirty="0"/>
                    </a:p>
                  </a:txBody>
                  <a:tcPr/>
                </a:tc>
                <a:tc>
                  <a:txBody>
                    <a:bodyPr/>
                    <a:lstStyle/>
                    <a:p>
                      <a:pPr algn="ctr"/>
                      <a:r>
                        <a:rPr lang="es-CL" dirty="0" smtClean="0"/>
                        <a:t>1</a:t>
                      </a:r>
                      <a:endParaRPr lang="es-CL" dirty="0"/>
                    </a:p>
                  </a:txBody>
                  <a:tcPr/>
                </a:tc>
                <a:tc>
                  <a:txBody>
                    <a:bodyPr/>
                    <a:lstStyle/>
                    <a:p>
                      <a:pPr algn="ctr"/>
                      <a:r>
                        <a:rPr lang="es-CL" dirty="0" smtClean="0"/>
                        <a:t>31/01/2017</a:t>
                      </a:r>
                      <a:endParaRPr lang="es-CL" dirty="0"/>
                    </a:p>
                  </a:txBody>
                  <a:tcPr/>
                </a:tc>
              </a:tr>
              <a:tr h="628109">
                <a:tc>
                  <a:txBody>
                    <a:bodyPr/>
                    <a:lstStyle/>
                    <a:p>
                      <a:r>
                        <a:rPr lang="es-CL" dirty="0" smtClean="0"/>
                        <a:t>Toma de Requerimientos</a:t>
                      </a:r>
                      <a:r>
                        <a:rPr lang="es-CL" baseline="0" dirty="0" smtClean="0"/>
                        <a:t> (Usuarios, Sistema, Funcional y No Funcional)</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01/02/2017</a:t>
                      </a:r>
                      <a:endParaRPr lang="es-CL" dirty="0"/>
                    </a:p>
                  </a:txBody>
                  <a:tcPr/>
                </a:tc>
              </a:tr>
              <a:tr h="370972">
                <a:tc>
                  <a:txBody>
                    <a:bodyPr/>
                    <a:lstStyle/>
                    <a:p>
                      <a:r>
                        <a:rPr lang="es-CL" dirty="0" smtClean="0"/>
                        <a:t>Visualización</a:t>
                      </a:r>
                      <a:r>
                        <a:rPr lang="es-CL" baseline="0" dirty="0" smtClean="0"/>
                        <a:t> D. Técnicos. (Computador. S.O)</a:t>
                      </a:r>
                      <a:endParaRPr lang="es-CL" dirty="0"/>
                    </a:p>
                  </a:txBody>
                  <a:tcPr/>
                </a:tc>
                <a:tc>
                  <a:txBody>
                    <a:bodyPr/>
                    <a:lstStyle/>
                    <a:p>
                      <a:pPr algn="ctr"/>
                      <a:r>
                        <a:rPr lang="es-CL" dirty="0" smtClean="0"/>
                        <a:t>1</a:t>
                      </a:r>
                      <a:endParaRPr lang="es-CL" dirty="0"/>
                    </a:p>
                  </a:txBody>
                  <a:tcPr/>
                </a:tc>
                <a:tc>
                  <a:txBody>
                    <a:bodyPr/>
                    <a:lstStyle/>
                    <a:p>
                      <a:pPr algn="ctr"/>
                      <a:r>
                        <a:rPr lang="es-CL" dirty="0" smtClean="0"/>
                        <a:t>02/02/2017</a:t>
                      </a:r>
                      <a:endParaRPr lang="es-CL" dirty="0"/>
                    </a:p>
                  </a:txBody>
                  <a:tcPr/>
                </a:tc>
              </a:tr>
              <a:tr h="370972">
                <a:tc>
                  <a:txBody>
                    <a:bodyPr/>
                    <a:lstStyle/>
                    <a:p>
                      <a:r>
                        <a:rPr lang="es-CL" dirty="0" smtClean="0"/>
                        <a:t>Análisis F.O.D.A</a:t>
                      </a:r>
                      <a:endParaRPr lang="es-CL" dirty="0"/>
                    </a:p>
                  </a:txBody>
                  <a:tcPr/>
                </a:tc>
                <a:tc>
                  <a:txBody>
                    <a:bodyPr/>
                    <a:lstStyle/>
                    <a:p>
                      <a:pPr algn="ctr"/>
                      <a:r>
                        <a:rPr lang="es-CL" dirty="0" smtClean="0"/>
                        <a:t>1</a:t>
                      </a:r>
                      <a:endParaRPr lang="es-CL" dirty="0"/>
                    </a:p>
                  </a:txBody>
                  <a:tcPr/>
                </a:tc>
                <a:tc>
                  <a:txBody>
                    <a:bodyPr/>
                    <a:lstStyle/>
                    <a:p>
                      <a:pPr algn="ctr"/>
                      <a:r>
                        <a:rPr lang="es-CL" dirty="0" smtClean="0"/>
                        <a:t>03/02/2017</a:t>
                      </a:r>
                      <a:endParaRPr lang="es-CL" dirty="0"/>
                    </a:p>
                  </a:txBody>
                  <a:tcPr/>
                </a:tc>
              </a:tr>
              <a:tr h="370972">
                <a:tc>
                  <a:txBody>
                    <a:bodyPr/>
                    <a:lstStyle/>
                    <a:p>
                      <a:r>
                        <a:rPr lang="es-CL" dirty="0" smtClean="0"/>
                        <a:t>Factibilidad (Técnica, Operacional,</a:t>
                      </a:r>
                      <a:r>
                        <a:rPr lang="es-CL" baseline="0" dirty="0" smtClean="0"/>
                        <a:t> Económica</a:t>
                      </a:r>
                      <a:r>
                        <a:rPr lang="es-CL" dirty="0" smtClean="0"/>
                        <a:t>)</a:t>
                      </a:r>
                      <a:endParaRPr lang="es-CL" dirty="0"/>
                    </a:p>
                  </a:txBody>
                  <a:tcPr/>
                </a:tc>
                <a:tc>
                  <a:txBody>
                    <a:bodyPr/>
                    <a:lstStyle/>
                    <a:p>
                      <a:pPr algn="ctr"/>
                      <a:r>
                        <a:rPr lang="es-CL" dirty="0" smtClean="0"/>
                        <a:t>1</a:t>
                      </a:r>
                      <a:endParaRPr lang="es-CL" dirty="0"/>
                    </a:p>
                  </a:txBody>
                  <a:tcPr/>
                </a:tc>
                <a:tc>
                  <a:txBody>
                    <a:bodyPr/>
                    <a:lstStyle/>
                    <a:p>
                      <a:pPr algn="ctr"/>
                      <a:r>
                        <a:rPr lang="es-CL" dirty="0" smtClean="0"/>
                        <a:t>06/02/2017</a:t>
                      </a:r>
                      <a:endParaRPr lang="es-CL" dirty="0"/>
                    </a:p>
                  </a:txBody>
                  <a:tcPr/>
                </a:tc>
              </a:tr>
              <a:tr h="370972">
                <a:tc>
                  <a:txBody>
                    <a:bodyPr/>
                    <a:lstStyle/>
                    <a:p>
                      <a:r>
                        <a:rPr lang="es-CL" dirty="0" smtClean="0"/>
                        <a:t>Diseño Diagrama de Flujo (Lógico)</a:t>
                      </a:r>
                      <a:endParaRPr lang="es-CL" dirty="0"/>
                    </a:p>
                  </a:txBody>
                  <a:tcPr/>
                </a:tc>
                <a:tc>
                  <a:txBody>
                    <a:bodyPr/>
                    <a:lstStyle/>
                    <a:p>
                      <a:pPr algn="ctr"/>
                      <a:r>
                        <a:rPr lang="es-CL" dirty="0" smtClean="0"/>
                        <a:t>1</a:t>
                      </a:r>
                      <a:endParaRPr lang="es-CL" dirty="0"/>
                    </a:p>
                  </a:txBody>
                  <a:tcPr/>
                </a:tc>
                <a:tc>
                  <a:txBody>
                    <a:bodyPr/>
                    <a:lstStyle/>
                    <a:p>
                      <a:pPr algn="ctr"/>
                      <a:r>
                        <a:rPr lang="es-CL" dirty="0" smtClean="0"/>
                        <a:t>07/02/2017</a:t>
                      </a:r>
                      <a:endParaRPr lang="es-CL" dirty="0"/>
                    </a:p>
                  </a:txBody>
                  <a:tcPr/>
                </a:tc>
              </a:tr>
              <a:tr h="370972">
                <a:tc>
                  <a:txBody>
                    <a:bodyPr/>
                    <a:lstStyle/>
                    <a:p>
                      <a:r>
                        <a:rPr lang="es-CL" dirty="0" smtClean="0"/>
                        <a:t>Diseño Diagrama</a:t>
                      </a:r>
                      <a:r>
                        <a:rPr lang="es-CL" baseline="0" dirty="0" smtClean="0"/>
                        <a:t> de Flujo (3 Niveles)</a:t>
                      </a:r>
                      <a:endParaRPr lang="es-CL" dirty="0"/>
                    </a:p>
                  </a:txBody>
                  <a:tcPr/>
                </a:tc>
                <a:tc>
                  <a:txBody>
                    <a:bodyPr/>
                    <a:lstStyle/>
                    <a:p>
                      <a:pPr algn="ctr"/>
                      <a:r>
                        <a:rPr lang="es-CL" dirty="0" smtClean="0"/>
                        <a:t>1</a:t>
                      </a:r>
                      <a:endParaRPr lang="es-CL" dirty="0"/>
                    </a:p>
                  </a:txBody>
                  <a:tcPr/>
                </a:tc>
                <a:tc>
                  <a:txBody>
                    <a:bodyPr/>
                    <a:lstStyle/>
                    <a:p>
                      <a:pPr algn="ctr"/>
                      <a:r>
                        <a:rPr lang="es-CL" dirty="0" smtClean="0"/>
                        <a:t>08/02/2017</a:t>
                      </a:r>
                      <a:endParaRPr lang="es-CL" dirty="0"/>
                    </a:p>
                  </a:txBody>
                  <a:tcPr/>
                </a:tc>
              </a:tr>
              <a:tr h="370972">
                <a:tc>
                  <a:txBody>
                    <a:bodyPr/>
                    <a:lstStyle/>
                    <a:p>
                      <a:r>
                        <a:rPr lang="es-CL" dirty="0" smtClean="0"/>
                        <a:t>Casos de Uso</a:t>
                      </a:r>
                      <a:endParaRPr lang="es-CL" dirty="0"/>
                    </a:p>
                  </a:txBody>
                  <a:tcPr/>
                </a:tc>
                <a:tc>
                  <a:txBody>
                    <a:bodyPr/>
                    <a:lstStyle/>
                    <a:p>
                      <a:pPr algn="ctr"/>
                      <a:r>
                        <a:rPr lang="es-CL" dirty="0" smtClean="0"/>
                        <a:t>1</a:t>
                      </a:r>
                      <a:endParaRPr lang="es-CL" dirty="0"/>
                    </a:p>
                  </a:txBody>
                  <a:tcPr/>
                </a:tc>
                <a:tc>
                  <a:txBody>
                    <a:bodyPr/>
                    <a:lstStyle/>
                    <a:p>
                      <a:pPr algn="ctr"/>
                      <a:r>
                        <a:rPr lang="es-CL" dirty="0" smtClean="0"/>
                        <a:t>09/02/2017</a:t>
                      </a:r>
                      <a:endParaRPr lang="es-CL" dirty="0"/>
                    </a:p>
                  </a:txBody>
                  <a:tcPr/>
                </a:tc>
              </a:tr>
              <a:tr h="370972">
                <a:tc>
                  <a:txBody>
                    <a:bodyPr/>
                    <a:lstStyle/>
                    <a:p>
                      <a:r>
                        <a:rPr lang="es-CL" dirty="0" smtClean="0"/>
                        <a:t>Diagrama</a:t>
                      </a:r>
                      <a:r>
                        <a:rPr lang="es-CL" baseline="0" dirty="0" smtClean="0"/>
                        <a:t> de Estados</a:t>
                      </a:r>
                      <a:endParaRPr lang="es-CL" dirty="0"/>
                    </a:p>
                  </a:txBody>
                  <a:tcPr/>
                </a:tc>
                <a:tc>
                  <a:txBody>
                    <a:bodyPr/>
                    <a:lstStyle/>
                    <a:p>
                      <a:pPr algn="ctr"/>
                      <a:r>
                        <a:rPr lang="es-CL" dirty="0" smtClean="0"/>
                        <a:t>1</a:t>
                      </a:r>
                      <a:endParaRPr lang="es-CL" dirty="0"/>
                    </a:p>
                  </a:txBody>
                  <a:tcPr/>
                </a:tc>
                <a:tc>
                  <a:txBody>
                    <a:bodyPr/>
                    <a:lstStyle/>
                    <a:p>
                      <a:pPr algn="ctr"/>
                      <a:r>
                        <a:rPr lang="es-CL" dirty="0" smtClean="0"/>
                        <a:t>10/02/2017</a:t>
                      </a:r>
                      <a:endParaRPr lang="es-CL" dirty="0"/>
                    </a:p>
                  </a:txBody>
                  <a:tcPr/>
                </a:tc>
              </a:tr>
            </a:tbl>
          </a:graphicData>
        </a:graphic>
      </p:graphicFrame>
    </p:spTree>
    <p:extLst>
      <p:ext uri="{BB962C8B-B14F-4D97-AF65-F5344CB8AC3E}">
        <p14:creationId xmlns:p14="http://schemas.microsoft.com/office/powerpoint/2010/main" val="875041200"/>
      </p:ext>
    </p:extLst>
  </p:cSld>
  <p:clrMapOvr>
    <a:masterClrMapping/>
  </p:clrMapOvr>
  <p:transition spd="slow">
    <p:cover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953196585"/>
              </p:ext>
            </p:extLst>
          </p:nvPr>
        </p:nvGraphicFramePr>
        <p:xfrm>
          <a:off x="107504" y="116632"/>
          <a:ext cx="8928993" cy="6572748"/>
        </p:xfrm>
        <a:graphic>
          <a:graphicData uri="http://schemas.openxmlformats.org/drawingml/2006/table">
            <a:tbl>
              <a:tblPr firstRow="1" bandRow="1">
                <a:tableStyleId>{306799F8-075E-4A3A-A7F6-7FBC6576F1A4}</a:tableStyleId>
              </a:tblPr>
              <a:tblGrid>
                <a:gridCol w="4968552"/>
                <a:gridCol w="984110"/>
                <a:gridCol w="2976331"/>
              </a:tblGrid>
              <a:tr h="378042">
                <a:tc>
                  <a:txBody>
                    <a:bodyPr/>
                    <a:lstStyle/>
                    <a:p>
                      <a:pPr algn="ctr"/>
                      <a:r>
                        <a:rPr lang="es-CL" dirty="0" smtClean="0"/>
                        <a:t>Tareas o Actividades</a:t>
                      </a:r>
                      <a:endParaRPr lang="es-CL" dirty="0"/>
                    </a:p>
                  </a:txBody>
                  <a:tcPr/>
                </a:tc>
                <a:tc>
                  <a:txBody>
                    <a:bodyPr/>
                    <a:lstStyle/>
                    <a:p>
                      <a:pPr algn="ctr"/>
                      <a:r>
                        <a:rPr lang="es-CL" dirty="0" smtClean="0"/>
                        <a:t>(DIAS)</a:t>
                      </a:r>
                      <a:endParaRPr lang="es-CL" dirty="0"/>
                    </a:p>
                  </a:txBody>
                  <a:tcPr/>
                </a:tc>
                <a:tc>
                  <a:txBody>
                    <a:bodyPr/>
                    <a:lstStyle/>
                    <a:p>
                      <a:pPr algn="ctr"/>
                      <a:r>
                        <a:rPr lang="es-CL" dirty="0" smtClean="0"/>
                        <a:t>Fecha</a:t>
                      </a:r>
                      <a:endParaRPr lang="es-CL" dirty="0"/>
                    </a:p>
                  </a:txBody>
                  <a:tcPr/>
                </a:tc>
              </a:tr>
              <a:tr h="378042">
                <a:tc>
                  <a:txBody>
                    <a:bodyPr/>
                    <a:lstStyle/>
                    <a:p>
                      <a:r>
                        <a:rPr lang="es-CL" dirty="0" smtClean="0"/>
                        <a:t>Diagrama</a:t>
                      </a:r>
                      <a:r>
                        <a:rPr lang="es-CL" baseline="0" dirty="0" smtClean="0"/>
                        <a:t> de Secuencia</a:t>
                      </a:r>
                      <a:endParaRPr lang="es-CL" dirty="0"/>
                    </a:p>
                  </a:txBody>
                  <a:tcPr/>
                </a:tc>
                <a:tc>
                  <a:txBody>
                    <a:bodyPr/>
                    <a:lstStyle/>
                    <a:p>
                      <a:pPr algn="ctr"/>
                      <a:r>
                        <a:rPr lang="es-CL" dirty="0" smtClean="0"/>
                        <a:t>1</a:t>
                      </a:r>
                      <a:endParaRPr lang="es-CL" dirty="0"/>
                    </a:p>
                  </a:txBody>
                  <a:tcPr/>
                </a:tc>
                <a:tc>
                  <a:txBody>
                    <a:bodyPr/>
                    <a:lstStyle/>
                    <a:p>
                      <a:pPr algn="ctr"/>
                      <a:r>
                        <a:rPr lang="es-CL" dirty="0" smtClean="0"/>
                        <a:t>13/02/2017</a:t>
                      </a:r>
                      <a:endParaRPr lang="es-CL" dirty="0"/>
                    </a:p>
                  </a:txBody>
                  <a:tcPr/>
                </a:tc>
              </a:tr>
              <a:tr h="378042">
                <a:tc>
                  <a:txBody>
                    <a:bodyPr/>
                    <a:lstStyle/>
                    <a:p>
                      <a:r>
                        <a:rPr lang="es-CL" dirty="0" smtClean="0"/>
                        <a:t>Test Equipo (Computador</a:t>
                      </a:r>
                      <a:r>
                        <a:rPr lang="es-CL" baseline="0" dirty="0" smtClean="0"/>
                        <a:t> Windows 7</a:t>
                      </a:r>
                      <a:r>
                        <a:rPr lang="es-CL" dirty="0" smtClean="0"/>
                        <a:t>)</a:t>
                      </a:r>
                      <a:endParaRPr lang="es-CL" dirty="0"/>
                    </a:p>
                  </a:txBody>
                  <a:tcPr/>
                </a:tc>
                <a:tc>
                  <a:txBody>
                    <a:bodyPr/>
                    <a:lstStyle/>
                    <a:p>
                      <a:pPr algn="ctr"/>
                      <a:r>
                        <a:rPr lang="es-CL" dirty="0" smtClean="0"/>
                        <a:t>1</a:t>
                      </a:r>
                      <a:endParaRPr lang="es-CL" dirty="0"/>
                    </a:p>
                  </a:txBody>
                  <a:tcPr/>
                </a:tc>
                <a:tc>
                  <a:txBody>
                    <a:bodyPr/>
                    <a:lstStyle/>
                    <a:p>
                      <a:pPr algn="ctr"/>
                      <a:r>
                        <a:rPr lang="es-CL" dirty="0" smtClean="0"/>
                        <a:t>14/02/2017</a:t>
                      </a:r>
                      <a:endParaRPr lang="es-CL" dirty="0"/>
                    </a:p>
                  </a:txBody>
                  <a:tcPr/>
                </a:tc>
              </a:tr>
              <a:tr h="378042">
                <a:tc>
                  <a:txBody>
                    <a:bodyPr/>
                    <a:lstStyle/>
                    <a:p>
                      <a:r>
                        <a:rPr lang="es-CL" dirty="0" smtClean="0"/>
                        <a:t>Construcción o Diseño de</a:t>
                      </a:r>
                      <a:r>
                        <a:rPr lang="es-CL" baseline="0" dirty="0" smtClean="0"/>
                        <a:t>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15/02/2017</a:t>
                      </a:r>
                      <a:endParaRPr lang="es-CL" dirty="0"/>
                    </a:p>
                  </a:txBody>
                  <a:tcPr/>
                </a:tc>
              </a:tr>
              <a:tr h="378042">
                <a:tc>
                  <a:txBody>
                    <a:bodyPr/>
                    <a:lstStyle/>
                    <a:p>
                      <a:r>
                        <a:rPr lang="es-CL" dirty="0" smtClean="0"/>
                        <a:t>Modelo Entidad Relación</a:t>
                      </a:r>
                      <a:r>
                        <a:rPr lang="es-CL" baseline="0" dirty="0" smtClean="0"/>
                        <a:t>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16/02/2017</a:t>
                      </a:r>
                      <a:endParaRPr lang="es-CL" dirty="0"/>
                    </a:p>
                  </a:txBody>
                  <a:tcPr/>
                </a:tc>
              </a:tr>
              <a:tr h="378042">
                <a:tc>
                  <a:txBody>
                    <a:bodyPr/>
                    <a:lstStyle/>
                    <a:p>
                      <a:r>
                        <a:rPr lang="es-CL" dirty="0" smtClean="0"/>
                        <a:t>Test Final Errores o Bugs Base de Datos</a:t>
                      </a:r>
                      <a:endParaRPr lang="es-CL" dirty="0"/>
                    </a:p>
                  </a:txBody>
                  <a:tcPr/>
                </a:tc>
                <a:tc>
                  <a:txBody>
                    <a:bodyPr/>
                    <a:lstStyle/>
                    <a:p>
                      <a:pPr algn="ctr"/>
                      <a:r>
                        <a:rPr lang="es-CL" dirty="0" smtClean="0"/>
                        <a:t>1</a:t>
                      </a:r>
                      <a:endParaRPr lang="es-CL" dirty="0"/>
                    </a:p>
                  </a:txBody>
                  <a:tcPr/>
                </a:tc>
                <a:tc>
                  <a:txBody>
                    <a:bodyPr/>
                    <a:lstStyle/>
                    <a:p>
                      <a:pPr algn="ctr"/>
                      <a:r>
                        <a:rPr lang="es-CL" dirty="0" smtClean="0"/>
                        <a:t>17/02/2017</a:t>
                      </a:r>
                      <a:endParaRPr lang="es-CL" dirty="0"/>
                    </a:p>
                  </a:txBody>
                  <a:tcPr/>
                </a:tc>
              </a:tr>
              <a:tr h="378042">
                <a:tc>
                  <a:txBody>
                    <a:bodyPr/>
                    <a:lstStyle/>
                    <a:p>
                      <a:r>
                        <a:rPr lang="es-CL" dirty="0" smtClean="0"/>
                        <a:t>Fabricación</a:t>
                      </a:r>
                      <a:r>
                        <a:rPr lang="es-CL" baseline="0" dirty="0" smtClean="0"/>
                        <a:t> de Bocetos del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20/02/2017</a:t>
                      </a:r>
                      <a:endParaRPr lang="es-CL" dirty="0"/>
                    </a:p>
                  </a:txBody>
                  <a:tcPr/>
                </a:tc>
              </a:tr>
              <a:tr h="378042">
                <a:tc>
                  <a:txBody>
                    <a:bodyPr/>
                    <a:lstStyle/>
                    <a:p>
                      <a:r>
                        <a:rPr lang="es-CL" dirty="0" smtClean="0"/>
                        <a:t>Construcción o Diseño del Prototipo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21/02/2017</a:t>
                      </a:r>
                      <a:endParaRPr lang="es-CL" dirty="0"/>
                    </a:p>
                  </a:txBody>
                  <a:tcPr/>
                </a:tc>
              </a:tr>
              <a:tr h="378042">
                <a:tc>
                  <a:txBody>
                    <a:bodyPr/>
                    <a:lstStyle/>
                    <a:p>
                      <a:r>
                        <a:rPr lang="es-CL" dirty="0" smtClean="0"/>
                        <a:t>Test Errores</a:t>
                      </a:r>
                      <a:r>
                        <a:rPr lang="es-CL" baseline="0" dirty="0" smtClean="0"/>
                        <a:t> y Bugs en Prototipo Programa</a:t>
                      </a:r>
                      <a:endParaRPr lang="es-CL" dirty="0"/>
                    </a:p>
                  </a:txBody>
                  <a:tcPr/>
                </a:tc>
                <a:tc>
                  <a:txBody>
                    <a:bodyPr/>
                    <a:lstStyle/>
                    <a:p>
                      <a:pPr algn="ctr"/>
                      <a:r>
                        <a:rPr lang="es-CL" dirty="0" smtClean="0"/>
                        <a:t>1</a:t>
                      </a:r>
                      <a:endParaRPr lang="es-CL" dirty="0"/>
                    </a:p>
                  </a:txBody>
                  <a:tcPr/>
                </a:tc>
                <a:tc>
                  <a:txBody>
                    <a:bodyPr/>
                    <a:lstStyle/>
                    <a:p>
                      <a:pPr algn="ctr"/>
                      <a:r>
                        <a:rPr lang="es-CL" dirty="0" smtClean="0"/>
                        <a:t>22/02/2017</a:t>
                      </a:r>
                      <a:endParaRPr lang="es-CL" dirty="0"/>
                    </a:p>
                  </a:txBody>
                  <a:tcPr/>
                </a:tc>
              </a:tr>
              <a:tr h="378042">
                <a:tc>
                  <a:txBody>
                    <a:bodyPr/>
                    <a:lstStyle/>
                    <a:p>
                      <a:r>
                        <a:rPr lang="es-CL" dirty="0" smtClean="0"/>
                        <a:t>Construcción</a:t>
                      </a:r>
                      <a:r>
                        <a:rPr lang="es-CL" baseline="0" dirty="0" smtClean="0"/>
                        <a:t> o Finalización del Prototipo</a:t>
                      </a:r>
                      <a:endParaRPr lang="es-CL" dirty="0"/>
                    </a:p>
                  </a:txBody>
                  <a:tcPr/>
                </a:tc>
                <a:tc>
                  <a:txBody>
                    <a:bodyPr/>
                    <a:lstStyle/>
                    <a:p>
                      <a:pPr algn="ctr"/>
                      <a:r>
                        <a:rPr lang="es-CL" dirty="0" smtClean="0"/>
                        <a:t>1</a:t>
                      </a:r>
                      <a:endParaRPr lang="es-CL" dirty="0"/>
                    </a:p>
                  </a:txBody>
                  <a:tcPr/>
                </a:tc>
                <a:tc>
                  <a:txBody>
                    <a:bodyPr/>
                    <a:lstStyle/>
                    <a:p>
                      <a:pPr algn="ctr"/>
                      <a:r>
                        <a:rPr lang="es-CL" dirty="0" smtClean="0"/>
                        <a:t>23/02/2017</a:t>
                      </a:r>
                      <a:endParaRPr lang="es-CL" dirty="0"/>
                    </a:p>
                  </a:txBody>
                  <a:tcPr/>
                </a:tc>
              </a:tr>
              <a:tr h="378042">
                <a:tc>
                  <a:txBody>
                    <a:bodyPr/>
                    <a:lstStyle/>
                    <a:p>
                      <a:r>
                        <a:rPr lang="es-CL" dirty="0" smtClean="0"/>
                        <a:t>Test Errores</a:t>
                      </a:r>
                      <a:r>
                        <a:rPr lang="es-CL" baseline="0" dirty="0" smtClean="0"/>
                        <a:t> Finales, Bugs o Ajustes Finales</a:t>
                      </a:r>
                      <a:endParaRPr lang="es-CL" dirty="0"/>
                    </a:p>
                  </a:txBody>
                  <a:tcPr/>
                </a:tc>
                <a:tc>
                  <a:txBody>
                    <a:bodyPr/>
                    <a:lstStyle/>
                    <a:p>
                      <a:pPr algn="ctr"/>
                      <a:r>
                        <a:rPr lang="es-CL" dirty="0" smtClean="0"/>
                        <a:t>1</a:t>
                      </a:r>
                      <a:endParaRPr lang="es-CL" dirty="0"/>
                    </a:p>
                  </a:txBody>
                  <a:tcPr/>
                </a:tc>
                <a:tc>
                  <a:txBody>
                    <a:bodyPr/>
                    <a:lstStyle/>
                    <a:p>
                      <a:pPr algn="ctr"/>
                      <a:r>
                        <a:rPr lang="es-CL" dirty="0" smtClean="0"/>
                        <a:t>24/02/2017</a:t>
                      </a:r>
                      <a:endParaRPr lang="es-CL" dirty="0"/>
                    </a:p>
                  </a:txBody>
                  <a:tcPr/>
                </a:tc>
              </a:tr>
              <a:tr h="378042">
                <a:tc>
                  <a:txBody>
                    <a:bodyPr/>
                    <a:lstStyle/>
                    <a:p>
                      <a:r>
                        <a:rPr lang="es-CL" dirty="0" smtClean="0"/>
                        <a:t>Finalización</a:t>
                      </a:r>
                      <a:r>
                        <a:rPr lang="es-CL" baseline="0" dirty="0" smtClean="0"/>
                        <a:t> Diseño o Construcción Software</a:t>
                      </a:r>
                      <a:endParaRPr lang="es-CL" dirty="0"/>
                    </a:p>
                  </a:txBody>
                  <a:tcPr/>
                </a:tc>
                <a:tc>
                  <a:txBody>
                    <a:bodyPr/>
                    <a:lstStyle/>
                    <a:p>
                      <a:pPr algn="ctr"/>
                      <a:r>
                        <a:rPr lang="es-CL" dirty="0" smtClean="0"/>
                        <a:t>1</a:t>
                      </a:r>
                      <a:endParaRPr lang="es-CL" dirty="0"/>
                    </a:p>
                  </a:txBody>
                  <a:tcPr/>
                </a:tc>
                <a:tc>
                  <a:txBody>
                    <a:bodyPr/>
                    <a:lstStyle/>
                    <a:p>
                      <a:pPr algn="ctr"/>
                      <a:r>
                        <a:rPr lang="es-CL" dirty="0" smtClean="0"/>
                        <a:t>27/02/2017</a:t>
                      </a:r>
                      <a:endParaRPr lang="es-CL" dirty="0"/>
                    </a:p>
                  </a:txBody>
                  <a:tcPr/>
                </a:tc>
              </a:tr>
              <a:tr h="378042">
                <a:tc>
                  <a:txBody>
                    <a:bodyPr/>
                    <a:lstStyle/>
                    <a:p>
                      <a:r>
                        <a:rPr lang="es-CL" dirty="0" smtClean="0"/>
                        <a:t>Instalación Base de Datos + Pruebas Finales en Equipo Cliente</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28/02/2017</a:t>
                      </a:r>
                      <a:endParaRPr lang="es-CL" dirty="0"/>
                    </a:p>
                  </a:txBody>
                  <a:tcPr/>
                </a:tc>
              </a:tr>
              <a:tr h="378042">
                <a:tc>
                  <a:txBody>
                    <a:bodyPr/>
                    <a:lstStyle/>
                    <a:p>
                      <a:r>
                        <a:rPr lang="es-CL" dirty="0" smtClean="0"/>
                        <a:t>Test Finales</a:t>
                      </a:r>
                      <a:r>
                        <a:rPr lang="es-CL" baseline="0" dirty="0" smtClean="0"/>
                        <a:t> de Rendimiento y Bugs</a:t>
                      </a:r>
                      <a:endParaRPr lang="es-CL" dirty="0"/>
                    </a:p>
                  </a:txBody>
                  <a:tcPr/>
                </a:tc>
                <a:tc>
                  <a:txBody>
                    <a:bodyPr/>
                    <a:lstStyle/>
                    <a:p>
                      <a:pPr algn="ctr"/>
                      <a:r>
                        <a:rPr lang="es-CL" dirty="0" smtClean="0"/>
                        <a:t>1</a:t>
                      </a:r>
                      <a:endParaRPr lang="es-CL" dirty="0"/>
                    </a:p>
                  </a:txBody>
                  <a:tcPr/>
                </a:tc>
                <a:tc>
                  <a:txBody>
                    <a:bodyPr/>
                    <a:lstStyle/>
                    <a:p>
                      <a:pPr algn="ctr"/>
                      <a:r>
                        <a:rPr lang="es-CL" dirty="0" smtClean="0"/>
                        <a:t>01/03/2017</a:t>
                      </a:r>
                      <a:endParaRPr lang="es-CL" dirty="0"/>
                    </a:p>
                  </a:txBody>
                  <a:tcPr/>
                </a:tc>
              </a:tr>
              <a:tr h="378042">
                <a:tc>
                  <a:txBody>
                    <a:bodyPr/>
                    <a:lstStyle/>
                    <a:p>
                      <a:r>
                        <a:rPr lang="es-CL" dirty="0" smtClean="0"/>
                        <a:t>Instalación del Software</a:t>
                      </a:r>
                      <a:r>
                        <a:rPr lang="es-CL" baseline="0" dirty="0" smtClean="0"/>
                        <a:t> y Testeo Definitivo de Errores en Equipo Cliente</a:t>
                      </a:r>
                      <a:endParaRPr lang="es-CL" dirty="0"/>
                    </a:p>
                  </a:txBody>
                  <a:tcPr/>
                </a:tc>
                <a:tc>
                  <a:txBody>
                    <a:bodyPr/>
                    <a:lstStyle/>
                    <a:p>
                      <a:pPr algn="ctr">
                        <a:lnSpc>
                          <a:spcPct val="150000"/>
                        </a:lnSpc>
                      </a:pPr>
                      <a:r>
                        <a:rPr lang="es-CL" dirty="0" smtClean="0"/>
                        <a:t>1</a:t>
                      </a:r>
                      <a:endParaRPr lang="es-CL" dirty="0"/>
                    </a:p>
                  </a:txBody>
                  <a:tcPr/>
                </a:tc>
                <a:tc>
                  <a:txBody>
                    <a:bodyPr/>
                    <a:lstStyle/>
                    <a:p>
                      <a:pPr algn="ctr">
                        <a:lnSpc>
                          <a:spcPct val="150000"/>
                        </a:lnSpc>
                      </a:pPr>
                      <a:r>
                        <a:rPr lang="es-CL" dirty="0" smtClean="0"/>
                        <a:t>02/03/2017</a:t>
                      </a:r>
                      <a:endParaRPr lang="es-CL" dirty="0"/>
                    </a:p>
                  </a:txBody>
                  <a:tcPr/>
                </a:tc>
              </a:tr>
              <a:tr h="378042">
                <a:tc>
                  <a:txBody>
                    <a:bodyPr/>
                    <a:lstStyle/>
                    <a:p>
                      <a:r>
                        <a:rPr lang="es-CL" dirty="0" smtClean="0"/>
                        <a:t>Termino o Finalización</a:t>
                      </a:r>
                      <a:endParaRPr lang="es-CL" dirty="0"/>
                    </a:p>
                  </a:txBody>
                  <a:tcPr/>
                </a:tc>
                <a:tc>
                  <a:txBody>
                    <a:bodyPr/>
                    <a:lstStyle/>
                    <a:p>
                      <a:pPr algn="ctr"/>
                      <a:r>
                        <a:rPr lang="es-CL" dirty="0" smtClean="0"/>
                        <a:t>1</a:t>
                      </a:r>
                      <a:endParaRPr lang="es-CL" dirty="0"/>
                    </a:p>
                  </a:txBody>
                  <a:tcPr/>
                </a:tc>
                <a:tc>
                  <a:txBody>
                    <a:bodyPr/>
                    <a:lstStyle/>
                    <a:p>
                      <a:pPr algn="ctr"/>
                      <a:r>
                        <a:rPr lang="es-CL" dirty="0" smtClean="0"/>
                        <a:t>03/03/2017</a:t>
                      </a:r>
                      <a:endParaRPr lang="es-CL" dirty="0"/>
                    </a:p>
                  </a:txBody>
                  <a:tcPr/>
                </a:tc>
              </a:tr>
            </a:tbl>
          </a:graphicData>
        </a:graphic>
      </p:graphicFrame>
    </p:spTree>
    <p:extLst>
      <p:ext uri="{BB962C8B-B14F-4D97-AF65-F5344CB8AC3E}">
        <p14:creationId xmlns:p14="http://schemas.microsoft.com/office/powerpoint/2010/main" val="3498872027"/>
      </p:ext>
    </p:extLst>
  </p:cSld>
  <p:clrMapOvr>
    <a:masterClrMapping/>
  </p:clrMapOvr>
  <p:transition spd="slow">
    <p:cover dir="l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3383868" y="2902"/>
            <a:ext cx="2376264" cy="548693"/>
          </a:xfrm>
        </p:spPr>
        <p:txBody>
          <a:bodyPr/>
          <a:lstStyle/>
          <a:p>
            <a:r>
              <a:rPr lang="es-CL" sz="4000" dirty="0"/>
              <a:t>Carta Gantt</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42642"/>
            <a:ext cx="8928992" cy="2803712"/>
          </a:xfrm>
          <a:prstGeom prst="rect">
            <a:avLst/>
          </a:prstGeom>
          <a:effectLst>
            <a:outerShdw blurRad="50800" dist="38100" dir="2700000" algn="tl" rotWithShape="0">
              <a:prstClr val="black">
                <a:alpha val="40000"/>
              </a:prstClr>
            </a:outerShdw>
            <a:softEdge rad="12700"/>
          </a:effec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346354"/>
            <a:ext cx="8928992" cy="3106982"/>
          </a:xfrm>
          <a:prstGeom prst="rect">
            <a:avLst/>
          </a:prstGeom>
          <a:effectLst>
            <a:outerShdw blurRad="50800" dist="38100" dir="2700000" algn="tl" rotWithShape="0">
              <a:prstClr val="black">
                <a:alpha val="40000"/>
              </a:prstClr>
            </a:outerShdw>
            <a:softEdge rad="12700"/>
          </a:effectLst>
        </p:spPr>
      </p:pic>
    </p:spTree>
    <p:extLst>
      <p:ext uri="{BB962C8B-B14F-4D97-AF65-F5344CB8AC3E}">
        <p14:creationId xmlns:p14="http://schemas.microsoft.com/office/powerpoint/2010/main" val="372020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383868" y="2902"/>
            <a:ext cx="2376264" cy="548693"/>
          </a:xfrm>
        </p:spPr>
        <p:txBody>
          <a:bodyPr/>
          <a:lstStyle/>
          <a:p>
            <a:r>
              <a:rPr lang="es-CL" sz="4000" dirty="0" smtClean="0"/>
              <a:t>Malla PERT</a:t>
            </a:r>
            <a:endParaRPr lang="es-CL" sz="4000" dirty="0"/>
          </a:p>
        </p:txBody>
      </p:sp>
    </p:spTree>
    <p:extLst>
      <p:ext uri="{BB962C8B-B14F-4D97-AF65-F5344CB8AC3E}">
        <p14:creationId xmlns:p14="http://schemas.microsoft.com/office/powerpoint/2010/main" val="179595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200" dirty="0">
                <a:solidFill>
                  <a:schemeClr val="bg1"/>
                </a:solidFill>
                <a:latin typeface="Arial" panose="020B0604020202020204" pitchFamily="34" charset="0"/>
                <a:cs typeface="Arial" panose="020B0604020202020204" pitchFamily="34" charset="0"/>
              </a:rPr>
              <a:t>Factibilidad Técnica: </a:t>
            </a:r>
            <a:r>
              <a:rPr lang="es-CL" sz="2000" dirty="0">
                <a:solidFill>
                  <a:schemeClr val="tx1"/>
                </a:solidFill>
                <a:latin typeface="Arial" panose="020B0604020202020204" pitchFamily="34" charset="0"/>
                <a:cs typeface="Arial" panose="020B0604020202020204" pitchFamily="34" charset="0"/>
              </a:rPr>
              <a:t>Contrastando la realidad de la </a:t>
            </a:r>
            <a:r>
              <a:rPr lang="es-CL" sz="2000" dirty="0" smtClean="0">
                <a:solidFill>
                  <a:schemeClr val="tx1"/>
                </a:solidFill>
                <a:latin typeface="Arial" panose="020B0604020202020204" pitchFamily="34" charset="0"/>
                <a:cs typeface="Arial" panose="020B0604020202020204" pitchFamily="34" charset="0"/>
              </a:rPr>
              <a:t>municipalidad, </a:t>
            </a:r>
            <a:r>
              <a:rPr lang="es-CL" sz="2000" dirty="0">
                <a:solidFill>
                  <a:schemeClr val="tx1"/>
                </a:solidFill>
                <a:latin typeface="Arial" panose="020B0604020202020204" pitchFamily="34" charset="0"/>
                <a:cs typeface="Arial" panose="020B0604020202020204" pitchFamily="34" charset="0"/>
              </a:rPr>
              <a:t>nuestro software se equipará en un computador que el cliente ya </a:t>
            </a:r>
            <a:r>
              <a:rPr lang="es-CL" sz="2000" dirty="0" smtClean="0">
                <a:solidFill>
                  <a:schemeClr val="tx1"/>
                </a:solidFill>
                <a:latin typeface="Arial" panose="020B0604020202020204" pitchFamily="34" charset="0"/>
                <a:cs typeface="Arial" panose="020B0604020202020204" pitchFamily="34" charset="0"/>
              </a:rPr>
              <a:t>tiene, puesto que nunca hubo un programa que administrara la bodega no se considera actualización relevante, al igual sin </a:t>
            </a:r>
            <a:r>
              <a:rPr lang="es-CL" sz="2000" dirty="0">
                <a:solidFill>
                  <a:schemeClr val="tx1"/>
                </a:solidFill>
                <a:latin typeface="Arial" panose="020B0604020202020204" pitchFamily="34" charset="0"/>
                <a:cs typeface="Arial" panose="020B0604020202020204" pitchFamily="34" charset="0"/>
              </a:rPr>
              <a:t>considerar otros materiales o mano de obra adicional</a:t>
            </a:r>
            <a:r>
              <a:rPr lang="es-CL" sz="2000" dirty="0" smtClean="0">
                <a:solidFill>
                  <a:schemeClr val="tx1"/>
                </a:solidFill>
                <a:latin typeface="Arial" panose="020B0604020202020204" pitchFamily="34" charset="0"/>
                <a:cs typeface="Arial" panose="020B0604020202020204" pitchFamily="34" charset="0"/>
              </a:rPr>
              <a:t>.</a:t>
            </a:r>
          </a:p>
          <a:p>
            <a:pPr algn="just"/>
            <a:endParaRPr lang="es-CL" sz="2000" dirty="0">
              <a:solidFill>
                <a:schemeClr val="tx1"/>
              </a:solidFill>
              <a:latin typeface="Arial" panose="020B0604020202020204" pitchFamily="34" charset="0"/>
              <a:cs typeface="Arial" panose="020B0604020202020204" pitchFamily="34" charset="0"/>
            </a:endParaRPr>
          </a:p>
          <a:p>
            <a:pPr algn="just"/>
            <a:endParaRPr lang="es-CL" sz="2000" dirty="0" smtClean="0">
              <a:solidFill>
                <a:schemeClr val="tx1"/>
              </a:solidFill>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Factibilidad </a:t>
            </a:r>
            <a:r>
              <a:rPr lang="es-CL" sz="2200" dirty="0" smtClean="0">
                <a:solidFill>
                  <a:schemeClr val="bg1"/>
                </a:solidFill>
                <a:latin typeface="Arial" panose="020B0604020202020204" pitchFamily="34" charset="0"/>
                <a:cs typeface="Arial" panose="020B0604020202020204" pitchFamily="34" charset="0"/>
              </a:rPr>
              <a:t>Operacional: </a:t>
            </a:r>
            <a:r>
              <a:rPr lang="es-CL" sz="2000" dirty="0" smtClean="0">
                <a:solidFill>
                  <a:schemeClr val="tx1"/>
                </a:solidFill>
                <a:latin typeface="Arial" panose="020B0604020202020204" pitchFamily="34" charset="0"/>
                <a:cs typeface="Arial" panose="020B0604020202020204" pitchFamily="34" charset="0"/>
              </a:rPr>
              <a:t>En este apartado se considera capacitaciones y aplicación del programa con sus respectivas pruebas y test de memoria para encontrar bugs, debilidades del sistema o ciertos ajustes erróneos donde el cliente notificará al respecto.</a:t>
            </a:r>
          </a:p>
          <a:p>
            <a:pPr algn="just"/>
            <a:endParaRPr lang="es-CL" sz="2000" dirty="0" smtClean="0">
              <a:solidFill>
                <a:schemeClr val="tx1"/>
              </a:solidFill>
              <a:latin typeface="Arial" panose="020B0604020202020204" pitchFamily="34" charset="0"/>
              <a:cs typeface="Arial" panose="020B0604020202020204" pitchFamily="34" charset="0"/>
            </a:endParaRPr>
          </a:p>
          <a:p>
            <a:pPr algn="just"/>
            <a:endParaRPr lang="es-CL" sz="2000" dirty="0" smtClean="0">
              <a:solidFill>
                <a:schemeClr val="tx1"/>
              </a:solidFill>
              <a:latin typeface="Arial" panose="020B0604020202020204" pitchFamily="34" charset="0"/>
              <a:cs typeface="Arial" panose="020B0604020202020204" pitchFamily="34" charset="0"/>
            </a:endParaRPr>
          </a:p>
          <a:p>
            <a:pPr algn="just"/>
            <a:r>
              <a:rPr lang="es-CL" sz="2200" dirty="0">
                <a:solidFill>
                  <a:schemeClr val="bg1"/>
                </a:solidFill>
                <a:latin typeface="Arial" panose="020B0604020202020204" pitchFamily="34" charset="0"/>
                <a:cs typeface="Arial" panose="020B0604020202020204" pitchFamily="34" charset="0"/>
              </a:rPr>
              <a:t>Factibilidad </a:t>
            </a:r>
            <a:r>
              <a:rPr lang="es-CL" sz="2200" dirty="0" smtClean="0">
                <a:solidFill>
                  <a:schemeClr val="bg1"/>
                </a:solidFill>
                <a:latin typeface="Arial" panose="020B0604020202020204" pitchFamily="34" charset="0"/>
                <a:cs typeface="Arial" panose="020B0604020202020204" pitchFamily="34" charset="0"/>
              </a:rPr>
              <a:t>Económica: </a:t>
            </a:r>
            <a:r>
              <a:rPr lang="es-CL" sz="2000" dirty="0" smtClean="0">
                <a:solidFill>
                  <a:schemeClr val="tx1"/>
                </a:solidFill>
                <a:latin typeface="Arial" panose="020B0604020202020204" pitchFamily="34" charset="0"/>
                <a:cs typeface="Arial" panose="020B0604020202020204" pitchFamily="34" charset="0"/>
              </a:rPr>
              <a:t>Se </a:t>
            </a:r>
            <a:r>
              <a:rPr lang="es-CL" sz="2000" dirty="0">
                <a:solidFill>
                  <a:schemeClr val="tx1"/>
                </a:solidFill>
                <a:latin typeface="Arial" panose="020B0604020202020204" pitchFamily="34" charset="0"/>
                <a:cs typeface="Arial" panose="020B0604020202020204" pitchFamily="34" charset="0"/>
              </a:rPr>
              <a:t>tomará las dos factibilidades anteriores y se calculará según requerimientos de </a:t>
            </a:r>
            <a:r>
              <a:rPr lang="es-CL" sz="2000" dirty="0" smtClean="0">
                <a:solidFill>
                  <a:schemeClr val="tx1"/>
                </a:solidFill>
                <a:latin typeface="Arial" panose="020B0604020202020204" pitchFamily="34" charset="0"/>
                <a:cs typeface="Arial" panose="020B0604020202020204" pitchFamily="34" charset="0"/>
              </a:rPr>
              <a:t>la municipalidad, </a:t>
            </a:r>
            <a:r>
              <a:rPr lang="es-CL" sz="2000" dirty="0">
                <a:solidFill>
                  <a:schemeClr val="tx1"/>
                </a:solidFill>
                <a:latin typeface="Arial" panose="020B0604020202020204" pitchFamily="34" charset="0"/>
                <a:cs typeface="Arial" panose="020B0604020202020204" pitchFamily="34" charset="0"/>
              </a:rPr>
              <a:t>costos </a:t>
            </a:r>
            <a:r>
              <a:rPr lang="es-CL" sz="2000" dirty="0" smtClean="0">
                <a:solidFill>
                  <a:schemeClr val="tx1"/>
                </a:solidFill>
                <a:latin typeface="Arial" panose="020B0604020202020204" pitchFamily="34" charset="0"/>
                <a:cs typeface="Arial" panose="020B0604020202020204" pitchFamily="34" charset="0"/>
              </a:rPr>
              <a:t>asociados y mano de obra, donde los mismos programadores trabajaron para confeccionar el software. Costo fijo de los programadores $30.000 c/u y un costo variable de $8.400 por hora, nosotros realizamos 33 horas para elaborar el software final.</a:t>
            </a:r>
            <a:endParaRPr lang="es-CL" sz="2000" dirty="0">
              <a:solidFill>
                <a:schemeClr val="tx1"/>
              </a:solidFill>
              <a:latin typeface="Arial" panose="020B0604020202020204" pitchFamily="34" charset="0"/>
              <a:cs typeface="Arial" panose="020B0604020202020204" pitchFamily="34" charset="0"/>
            </a:endParaRPr>
          </a:p>
          <a:p>
            <a:endParaRPr lang="es-CL" sz="2000" dirty="0">
              <a:solidFill>
                <a:schemeClr val="tx1"/>
              </a:solidFill>
              <a:latin typeface="Arial" panose="020B0604020202020204" pitchFamily="34" charset="0"/>
              <a:cs typeface="Arial" panose="020B0604020202020204" pitchFamily="34" charset="0"/>
            </a:endParaRPr>
          </a:p>
          <a:p>
            <a:endParaRPr lang="es-CL" sz="2000" dirty="0"/>
          </a:p>
        </p:txBody>
      </p:sp>
      <p:sp>
        <p:nvSpPr>
          <p:cNvPr id="5" name="Título 1"/>
          <p:cNvSpPr>
            <a:spLocks noGrp="1"/>
          </p:cNvSpPr>
          <p:nvPr>
            <p:ph type="ctrTitle"/>
          </p:nvPr>
        </p:nvSpPr>
        <p:spPr>
          <a:xfrm>
            <a:off x="3221850" y="2902"/>
            <a:ext cx="2700300" cy="531440"/>
          </a:xfrm>
        </p:spPr>
        <p:txBody>
          <a:bodyPr/>
          <a:lstStyle/>
          <a:p>
            <a:r>
              <a:rPr lang="es-CL" sz="4000" dirty="0"/>
              <a:t>Factibilidades</a:t>
            </a:r>
          </a:p>
        </p:txBody>
      </p:sp>
    </p:spTree>
    <p:extLst>
      <p:ext uri="{BB962C8B-B14F-4D97-AF65-F5344CB8AC3E}">
        <p14:creationId xmlns:p14="http://schemas.microsoft.com/office/powerpoint/2010/main" val="330186630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865511475"/>
              </p:ext>
            </p:extLst>
          </p:nvPr>
        </p:nvGraphicFramePr>
        <p:xfrm>
          <a:off x="323528" y="260648"/>
          <a:ext cx="8568952" cy="5040560"/>
        </p:xfrm>
        <a:graphic>
          <a:graphicData uri="http://schemas.openxmlformats.org/drawingml/2006/table">
            <a:tbl>
              <a:tblPr firstRow="1" bandRow="1">
                <a:tableStyleId>{073A0DAA-6AF3-43AB-8588-CEC1D06C72B9}</a:tableStyleId>
              </a:tblPr>
              <a:tblGrid>
                <a:gridCol w="4284476"/>
                <a:gridCol w="4284476"/>
              </a:tblGrid>
              <a:tr h="770447">
                <a:tc>
                  <a:txBody>
                    <a:bodyPr/>
                    <a:lstStyle/>
                    <a:p>
                      <a:pPr algn="ctr"/>
                      <a:r>
                        <a:rPr lang="es-CL" sz="2800" dirty="0" smtClean="0"/>
                        <a:t>Detalle</a:t>
                      </a:r>
                      <a:endParaRPr lang="es-CL" sz="2800" dirty="0"/>
                    </a:p>
                  </a:txBody>
                  <a:tcPr/>
                </a:tc>
                <a:tc>
                  <a:txBody>
                    <a:bodyPr/>
                    <a:lstStyle/>
                    <a:p>
                      <a:pPr algn="ctr"/>
                      <a:r>
                        <a:rPr lang="es-CL" sz="2800" dirty="0" smtClean="0"/>
                        <a:t>Costo</a:t>
                      </a:r>
                      <a:endParaRPr lang="es-CL" sz="2800" dirty="0"/>
                    </a:p>
                  </a:txBody>
                  <a:tcPr/>
                </a:tc>
              </a:tr>
              <a:tr h="962073">
                <a:tc>
                  <a:txBody>
                    <a:bodyPr/>
                    <a:lstStyle/>
                    <a:p>
                      <a:r>
                        <a:rPr lang="es-CL" dirty="0" smtClean="0"/>
                        <a:t>Creación del programa (Incluyendo</a:t>
                      </a:r>
                      <a:r>
                        <a:rPr lang="es-CL" baseline="0" dirty="0" smtClean="0"/>
                        <a:t> modificaciones, depuración, creación de bases de datos</a:t>
                      </a:r>
                      <a:r>
                        <a:rPr lang="es-CL" dirty="0" smtClean="0"/>
                        <a:t>)</a:t>
                      </a:r>
                      <a:endParaRPr lang="es-CL" dirty="0"/>
                    </a:p>
                  </a:txBody>
                  <a:tcPr anchor="ctr"/>
                </a:tc>
                <a:tc>
                  <a:txBody>
                    <a:bodyPr/>
                    <a:lstStyle/>
                    <a:p>
                      <a:pPr algn="ctr"/>
                      <a:r>
                        <a:rPr lang="es-CL" dirty="0" smtClean="0"/>
                        <a:t>$ 831.600</a:t>
                      </a:r>
                      <a:endParaRPr lang="es-CL" dirty="0"/>
                    </a:p>
                  </a:txBody>
                  <a:tcPr anchor="ctr"/>
                </a:tc>
              </a:tr>
              <a:tr h="673451">
                <a:tc>
                  <a:txBody>
                    <a:bodyPr/>
                    <a:lstStyle/>
                    <a:p>
                      <a:r>
                        <a:rPr lang="es-CL" dirty="0" smtClean="0"/>
                        <a:t>Capacitaciones (alrededor</a:t>
                      </a:r>
                      <a:r>
                        <a:rPr lang="es-CL" baseline="0" dirty="0" smtClean="0"/>
                        <a:t> de una semana hábil</a:t>
                      </a:r>
                      <a:r>
                        <a:rPr lang="es-CL" dirty="0" smtClean="0"/>
                        <a:t>)</a:t>
                      </a:r>
                      <a:endParaRPr lang="es-CL" dirty="0"/>
                    </a:p>
                  </a:txBody>
                  <a:tcPr anchor="ctr"/>
                </a:tc>
                <a:tc>
                  <a:txBody>
                    <a:bodyPr/>
                    <a:lstStyle/>
                    <a:p>
                      <a:pPr algn="ctr"/>
                      <a:r>
                        <a:rPr lang="es-CL" dirty="0" smtClean="0"/>
                        <a:t>$ 6.000</a:t>
                      </a:r>
                      <a:endParaRPr lang="es-CL" dirty="0"/>
                    </a:p>
                  </a:txBody>
                  <a:tcPr anchor="ctr"/>
                </a:tc>
              </a:tr>
              <a:tr h="630366">
                <a:tc>
                  <a:txBody>
                    <a:bodyPr/>
                    <a:lstStyle/>
                    <a:p>
                      <a:r>
                        <a:rPr lang="es-CL" dirty="0" smtClean="0"/>
                        <a:t>Instalación Programa</a:t>
                      </a:r>
                      <a:endParaRPr lang="es-CL" dirty="0"/>
                    </a:p>
                  </a:txBody>
                  <a:tcPr anchor="ctr"/>
                </a:tc>
                <a:tc>
                  <a:txBody>
                    <a:bodyPr/>
                    <a:lstStyle/>
                    <a:p>
                      <a:pPr algn="ctr"/>
                      <a:r>
                        <a:rPr lang="es-CL" dirty="0" smtClean="0"/>
                        <a:t>$ 3.500</a:t>
                      </a:r>
                      <a:endParaRPr lang="es-CL" dirty="0"/>
                    </a:p>
                  </a:txBody>
                  <a:tcPr anchor="ctr"/>
                </a:tc>
              </a:tr>
              <a:tr h="673451">
                <a:tc>
                  <a:txBody>
                    <a:bodyPr/>
                    <a:lstStyle/>
                    <a:p>
                      <a:r>
                        <a:rPr lang="es-CL" dirty="0" smtClean="0"/>
                        <a:t>Mano de obra de los programadores (Costo fijo</a:t>
                      </a:r>
                      <a:r>
                        <a:rPr lang="es-CL" baseline="0" dirty="0" smtClean="0"/>
                        <a:t> y </a:t>
                      </a:r>
                      <a:r>
                        <a:rPr lang="es-CL" baseline="0" smtClean="0"/>
                        <a:t>no modificable</a:t>
                      </a:r>
                      <a:r>
                        <a:rPr lang="es-CL" smtClean="0"/>
                        <a:t>)</a:t>
                      </a:r>
                      <a:endParaRPr lang="es-CL" dirty="0"/>
                    </a:p>
                  </a:txBody>
                  <a:tcPr anchor="ctr"/>
                </a:tc>
                <a:tc>
                  <a:txBody>
                    <a:bodyPr/>
                    <a:lstStyle/>
                    <a:p>
                      <a:pPr algn="ctr"/>
                      <a:r>
                        <a:rPr lang="es-CL" dirty="0" smtClean="0"/>
                        <a:t>$ 90.000</a:t>
                      </a:r>
                      <a:endParaRPr lang="es-CL" dirty="0"/>
                    </a:p>
                  </a:txBody>
                  <a:tcPr anchor="ctr"/>
                </a:tc>
              </a:tr>
              <a:tr h="560325">
                <a:tc>
                  <a:txBody>
                    <a:bodyPr/>
                    <a:lstStyle/>
                    <a:p>
                      <a:r>
                        <a:rPr lang="es-CL" dirty="0" smtClean="0"/>
                        <a:t>Otros Costos </a:t>
                      </a:r>
                      <a:endParaRPr lang="es-CL" dirty="0"/>
                    </a:p>
                  </a:txBody>
                  <a:tcPr anchor="ctr"/>
                </a:tc>
                <a:tc>
                  <a:txBody>
                    <a:bodyPr/>
                    <a:lstStyle/>
                    <a:p>
                      <a:pPr algn="ctr"/>
                      <a:r>
                        <a:rPr lang="es-CL" dirty="0" smtClean="0"/>
                        <a:t>N/A</a:t>
                      </a:r>
                      <a:endParaRPr lang="es-CL" dirty="0"/>
                    </a:p>
                  </a:txBody>
                  <a:tcPr anchor="ctr"/>
                </a:tc>
              </a:tr>
              <a:tr h="770447">
                <a:tc>
                  <a:txBody>
                    <a:bodyPr/>
                    <a:lstStyle/>
                    <a:p>
                      <a:r>
                        <a:rPr lang="es-CL" sz="2000" b="1" dirty="0" smtClean="0"/>
                        <a:t>Total</a:t>
                      </a:r>
                      <a:r>
                        <a:rPr lang="es-CL" sz="2000" b="1" baseline="0" dirty="0" smtClean="0"/>
                        <a:t> Presupuesto</a:t>
                      </a:r>
                      <a:endParaRPr lang="es-CL" sz="2000" b="1" dirty="0"/>
                    </a:p>
                  </a:txBody>
                  <a:tcPr anchor="ctr"/>
                </a:tc>
                <a:tc>
                  <a:txBody>
                    <a:bodyPr/>
                    <a:lstStyle/>
                    <a:p>
                      <a:pPr algn="ctr"/>
                      <a:r>
                        <a:rPr lang="es-CL" b="1" dirty="0" smtClean="0"/>
                        <a:t>$ 931.100</a:t>
                      </a:r>
                      <a:endParaRPr lang="es-CL" b="1" dirty="0"/>
                    </a:p>
                  </a:txBody>
                  <a:tcPr anchor="ctr"/>
                </a:tc>
              </a:tr>
            </a:tbl>
          </a:graphicData>
        </a:graphic>
      </p:graphicFrame>
      <p:pic>
        <p:nvPicPr>
          <p:cNvPr id="4"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110"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es-static.z-dn.net/files/def/a2be3e7baaad2fef51b2584ccdc950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45224"/>
            <a:ext cx="1769788"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87615"/>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strVal val="#ppt_w+.3"/>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015716" y="2902"/>
            <a:ext cx="5112568" cy="531440"/>
          </a:xfrm>
        </p:spPr>
        <p:txBody>
          <a:bodyPr/>
          <a:lstStyle/>
          <a:p>
            <a:r>
              <a:rPr lang="es-CL" sz="4000" dirty="0"/>
              <a:t>Diagrama de Flujo (Lógico)</a:t>
            </a:r>
          </a:p>
        </p:txBody>
      </p:sp>
      <p:pic>
        <p:nvPicPr>
          <p:cNvPr id="2" name="Imagen 1"/>
          <p:cNvPicPr>
            <a:picLocks noChangeAspect="1"/>
          </p:cNvPicPr>
          <p:nvPr/>
        </p:nvPicPr>
        <p:blipFill>
          <a:blip r:embed="rId2"/>
          <a:stretch>
            <a:fillRect/>
          </a:stretch>
        </p:blipFill>
        <p:spPr>
          <a:xfrm>
            <a:off x="179512" y="534342"/>
            <a:ext cx="8856984" cy="6207026"/>
          </a:xfrm>
          <a:prstGeom prst="rect">
            <a:avLst/>
          </a:prstGeom>
        </p:spPr>
      </p:pic>
    </p:spTree>
    <p:extLst>
      <p:ext uri="{BB962C8B-B14F-4D97-AF65-F5344CB8AC3E}">
        <p14:creationId xmlns:p14="http://schemas.microsoft.com/office/powerpoint/2010/main" val="1209492929"/>
      </p:ext>
    </p:extLst>
  </p:cSld>
  <p:clrMapOvr>
    <a:masterClrMapping/>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863588" y="0"/>
            <a:ext cx="7416824" cy="603448"/>
          </a:xfrm>
        </p:spPr>
        <p:txBody>
          <a:bodyPr/>
          <a:lstStyle/>
          <a:p>
            <a:r>
              <a:rPr lang="es-CL" sz="4000" dirty="0"/>
              <a:t>Diagrama de Flujo de Datos (3 Niveles)</a:t>
            </a:r>
          </a:p>
        </p:txBody>
      </p:sp>
    </p:spTree>
    <p:extLst>
      <p:ext uri="{BB962C8B-B14F-4D97-AF65-F5344CB8AC3E}">
        <p14:creationId xmlns:p14="http://schemas.microsoft.com/office/powerpoint/2010/main" val="263841303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1052736"/>
            <a:ext cx="8496944" cy="5328592"/>
          </a:xfrm>
        </p:spPr>
        <p:txBody>
          <a:bodyPr/>
          <a:lstStyle/>
          <a:p>
            <a:pPr>
              <a:buClr>
                <a:srgbClr val="00B050"/>
              </a:buClr>
            </a:pPr>
            <a:endParaRPr lang="es-CL" sz="2000" dirty="0" smtClean="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Malla </a:t>
            </a:r>
            <a:r>
              <a:rPr lang="es-CL" sz="2000" dirty="0" err="1" smtClean="0">
                <a:latin typeface="Arial" panose="020B0604020202020204" pitchFamily="34" charset="0"/>
                <a:cs typeface="Arial" panose="020B0604020202020204" pitchFamily="34" charset="0"/>
              </a:rPr>
              <a:t>Pert</a:t>
            </a:r>
            <a:endParaRPr lang="es-CL" sz="2000" dirty="0" smtClean="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Factibilidades </a:t>
            </a:r>
            <a:r>
              <a:rPr lang="es-CL" sz="2000" dirty="0">
                <a:latin typeface="Arial" panose="020B0604020202020204" pitchFamily="34" charset="0"/>
                <a:cs typeface="Arial" panose="020B0604020202020204" pitchFamily="34" charset="0"/>
              </a:rPr>
              <a:t>(Técnica, Operacional y Económica</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Flujo (Lógico)</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Flujo de Datos (3 Niveles)</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Casos de Uso</a:t>
            </a:r>
          </a:p>
          <a:p>
            <a:pPr>
              <a:buClr>
                <a:srgbClr val="00B050"/>
              </a:buClr>
              <a:buFont typeface="Arial" panose="020B0604020202020204" pitchFamily="34" charset="0"/>
              <a:buChar char="•"/>
            </a:pPr>
            <a:r>
              <a:rPr lang="es-CL" sz="2000" dirty="0">
                <a:latin typeface="Arial" panose="020B0604020202020204" pitchFamily="34" charset="0"/>
                <a:cs typeface="Arial" panose="020B0604020202020204" pitchFamily="34" charset="0"/>
              </a:rPr>
              <a:t>Diagrama de </a:t>
            </a:r>
            <a:r>
              <a:rPr lang="es-CL" sz="2000" dirty="0" smtClean="0">
                <a:latin typeface="Arial" panose="020B0604020202020204" pitchFamily="34" charset="0"/>
                <a:cs typeface="Arial" panose="020B0604020202020204" pitchFamily="34" charset="0"/>
              </a:rPr>
              <a:t>Estados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Diagrama de Secuencia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Esquema de la BD</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Modelo Entidad Relación</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Diccionario de Datos</a:t>
            </a:r>
            <a:endParaRPr lang="es-CL" sz="2000" dirty="0">
              <a:latin typeface="Arial" panose="020B0604020202020204" pitchFamily="34" charset="0"/>
              <a:cs typeface="Arial" panose="020B0604020202020204" pitchFamily="34" charset="0"/>
            </a:endParaRP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Validación del Cliente</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Programa</a:t>
            </a:r>
          </a:p>
          <a:p>
            <a:pPr>
              <a:buClr>
                <a:srgbClr val="00B050"/>
              </a:buClr>
              <a:buFont typeface="Arial" panose="020B0604020202020204" pitchFamily="34" charset="0"/>
              <a:buChar char="•"/>
            </a:pPr>
            <a:r>
              <a:rPr lang="es-CL" sz="2000" dirty="0" smtClean="0">
                <a:latin typeface="Arial" panose="020B0604020202020204" pitchFamily="34" charset="0"/>
                <a:cs typeface="Arial" panose="020B0604020202020204" pitchFamily="34" charset="0"/>
              </a:rPr>
              <a:t>Conclusión</a:t>
            </a:r>
            <a:endParaRPr lang="es-CL" sz="2000" dirty="0">
              <a:latin typeface="Arial" panose="020B0604020202020204" pitchFamily="34" charset="0"/>
              <a:cs typeface="Arial" panose="020B0604020202020204" pitchFamily="34" charset="0"/>
            </a:endParaRPr>
          </a:p>
          <a:p>
            <a:endParaRPr lang="es-CL" sz="2000" dirty="0"/>
          </a:p>
        </p:txBody>
      </p:sp>
      <p:sp>
        <p:nvSpPr>
          <p:cNvPr id="6" name="Título 1"/>
          <p:cNvSpPr>
            <a:spLocks noGrp="1"/>
          </p:cNvSpPr>
          <p:nvPr>
            <p:ph type="ctrTitle"/>
          </p:nvPr>
        </p:nvSpPr>
        <p:spPr>
          <a:xfrm>
            <a:off x="3851920" y="0"/>
            <a:ext cx="1270239" cy="720080"/>
          </a:xfrm>
        </p:spPr>
        <p:txBody>
          <a:bodyPr/>
          <a:lstStyle/>
          <a:p>
            <a:pPr algn="ctr"/>
            <a:r>
              <a:rPr lang="es-CL" sz="4000" dirty="0" smtClean="0"/>
              <a:t>Índice</a:t>
            </a:r>
            <a:endParaRPr lang="es-CL" sz="4000" dirty="0"/>
          </a:p>
        </p:txBody>
      </p:sp>
    </p:spTree>
    <p:extLst>
      <p:ext uri="{BB962C8B-B14F-4D97-AF65-F5344CB8AC3E}">
        <p14:creationId xmlns:p14="http://schemas.microsoft.com/office/powerpoint/2010/main" val="11714304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anim calcmode="lin" valueType="num">
                                      <p:cBhvr>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anim calcmode="lin" valueType="num">
                                      <p:cBhvr>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anim calcmode="lin" valueType="num">
                                      <p:cBhvr>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anim calcmode="lin" valueType="num">
                                      <p:cBhvr>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anim calcmode="lin" valueType="num">
                                      <p:cBhvr>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anim calcmode="lin" valueType="num">
                                      <p:cBhvr>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anim calcmode="lin" valueType="num">
                                      <p:cBhvr>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anim calcmode="lin" valueType="num">
                                      <p:cBhvr>
                                        <p:cTn id="5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anim calcmode="lin" valueType="num">
                                      <p:cBhvr>
                                        <p:cTn id="6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anim calcmode="lin" valueType="num">
                                      <p:cBhvr>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500"/>
                                        <p:tgtEl>
                                          <p:spTgt spid="3">
                                            <p:txEl>
                                              <p:pRg st="12" end="12"/>
                                            </p:txEl>
                                          </p:spTgt>
                                        </p:tgtEl>
                                      </p:cBhvr>
                                    </p:animEffect>
                                    <p:anim calcmode="lin" valueType="num">
                                      <p:cBhvr>
                                        <p:cTn id="7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5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fade">
                                      <p:cBhvr>
                                        <p:cTn id="79" dur="500"/>
                                        <p:tgtEl>
                                          <p:spTgt spid="3">
                                            <p:txEl>
                                              <p:pRg st="13" end="13"/>
                                            </p:txEl>
                                          </p:spTgt>
                                        </p:tgtEl>
                                      </p:cBhvr>
                                    </p:animEffect>
                                    <p:anim calcmode="lin" valueType="num">
                                      <p:cBhvr>
                                        <p:cTn id="8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1" dur="5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1889702" y="0"/>
            <a:ext cx="5364596" cy="603448"/>
          </a:xfrm>
        </p:spPr>
        <p:txBody>
          <a:bodyPr/>
          <a:lstStyle/>
          <a:p>
            <a:r>
              <a:rPr lang="es-CL" sz="4000" dirty="0" smtClean="0"/>
              <a:t>Casos De Uso (Simplificado)</a:t>
            </a:r>
            <a:endParaRPr lang="es-CL" sz="4000" dirty="0"/>
          </a:p>
        </p:txBody>
      </p:sp>
      <p:pic>
        <p:nvPicPr>
          <p:cNvPr id="2" name="Imagen 1"/>
          <p:cNvPicPr>
            <a:picLocks noChangeAspect="1"/>
          </p:cNvPicPr>
          <p:nvPr/>
        </p:nvPicPr>
        <p:blipFill>
          <a:blip r:embed="rId2"/>
          <a:stretch>
            <a:fillRect/>
          </a:stretch>
        </p:blipFill>
        <p:spPr>
          <a:xfrm>
            <a:off x="251520" y="692696"/>
            <a:ext cx="8712968" cy="5904655"/>
          </a:xfrm>
          <a:prstGeom prst="rect">
            <a:avLst/>
          </a:prstGeom>
        </p:spPr>
      </p:pic>
    </p:spTree>
    <p:extLst>
      <p:ext uri="{BB962C8B-B14F-4D97-AF65-F5344CB8AC3E}">
        <p14:creationId xmlns:p14="http://schemas.microsoft.com/office/powerpoint/2010/main" val="2424529497"/>
      </p:ext>
    </p:extLst>
  </p:cSld>
  <p:clrMapOvr>
    <a:masterClrMapping/>
  </p:clrMapOvr>
  <p:transition>
    <p:newsfla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114727" y="0"/>
            <a:ext cx="4914546" cy="603448"/>
          </a:xfrm>
        </p:spPr>
        <p:txBody>
          <a:bodyPr/>
          <a:lstStyle/>
          <a:p>
            <a:r>
              <a:rPr lang="es-CL" sz="4000" dirty="0" smtClean="0"/>
              <a:t>Casos De Uso (Extendido)</a:t>
            </a:r>
            <a:endParaRPr lang="es-CL" sz="4000" dirty="0"/>
          </a:p>
        </p:txBody>
      </p:sp>
      <p:pic>
        <p:nvPicPr>
          <p:cNvPr id="2" name="Imagen 1"/>
          <p:cNvPicPr>
            <a:picLocks noChangeAspect="1"/>
          </p:cNvPicPr>
          <p:nvPr/>
        </p:nvPicPr>
        <p:blipFill rotWithShape="1">
          <a:blip r:embed="rId2"/>
          <a:srcRect l="3074" t="5998" r="3074" b="3571"/>
          <a:stretch/>
        </p:blipFill>
        <p:spPr>
          <a:xfrm>
            <a:off x="467545" y="630310"/>
            <a:ext cx="8352928" cy="5895033"/>
          </a:xfrm>
          <a:prstGeom prst="rect">
            <a:avLst/>
          </a:prstGeom>
        </p:spPr>
      </p:pic>
    </p:spTree>
    <p:extLst>
      <p:ext uri="{BB962C8B-B14F-4D97-AF65-F5344CB8AC3E}">
        <p14:creationId xmlns:p14="http://schemas.microsoft.com/office/powerpoint/2010/main" val="389060084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564777" y="0"/>
            <a:ext cx="4014446" cy="531440"/>
          </a:xfrm>
        </p:spPr>
        <p:txBody>
          <a:bodyPr/>
          <a:lstStyle/>
          <a:p>
            <a:r>
              <a:rPr lang="es-CL" sz="4000" dirty="0"/>
              <a:t>Diagrama de Estados</a:t>
            </a:r>
          </a:p>
        </p:txBody>
      </p:sp>
      <p:sp>
        <p:nvSpPr>
          <p:cNvPr id="2" name="Elipse 1"/>
          <p:cNvSpPr/>
          <p:nvPr/>
        </p:nvSpPr>
        <p:spPr bwMode="auto">
          <a:xfrm>
            <a:off x="2037384" y="675456"/>
            <a:ext cx="576064" cy="57606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8" name="Conector recto de flecha 7"/>
          <p:cNvCxnSpPr/>
          <p:nvPr/>
        </p:nvCxnSpPr>
        <p:spPr>
          <a:xfrm>
            <a:off x="2318450" y="1251520"/>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Rectángulo 8"/>
          <p:cNvSpPr/>
          <p:nvPr/>
        </p:nvSpPr>
        <p:spPr bwMode="auto">
          <a:xfrm>
            <a:off x="1391146" y="1957482"/>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 name="CuadroTexto 9"/>
          <p:cNvSpPr txBox="1"/>
          <p:nvPr/>
        </p:nvSpPr>
        <p:spPr>
          <a:xfrm>
            <a:off x="1526361" y="2002958"/>
            <a:ext cx="1726358" cy="369332"/>
          </a:xfrm>
          <a:prstGeom prst="rect">
            <a:avLst/>
          </a:prstGeom>
          <a:noFill/>
        </p:spPr>
        <p:txBody>
          <a:bodyPr wrap="square" rtlCol="0">
            <a:spAutoFit/>
          </a:bodyPr>
          <a:lstStyle/>
          <a:p>
            <a:r>
              <a:rPr lang="es-CL" dirty="0" smtClean="0"/>
              <a:t>Inicio Programa</a:t>
            </a:r>
            <a:endParaRPr lang="es-CL" dirty="0"/>
          </a:p>
        </p:txBody>
      </p:sp>
      <p:cxnSp>
        <p:nvCxnSpPr>
          <p:cNvPr id="11" name="Conector recto de flecha 10"/>
          <p:cNvCxnSpPr/>
          <p:nvPr/>
        </p:nvCxnSpPr>
        <p:spPr>
          <a:xfrm>
            <a:off x="2325416" y="246153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Conector recto de flecha 11"/>
          <p:cNvCxnSpPr/>
          <p:nvPr/>
        </p:nvCxnSpPr>
        <p:spPr>
          <a:xfrm>
            <a:off x="2325416" y="3685674"/>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Conector recto de flecha 12"/>
          <p:cNvCxnSpPr/>
          <p:nvPr/>
        </p:nvCxnSpPr>
        <p:spPr>
          <a:xfrm>
            <a:off x="2325416" y="4918989"/>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Rectángulo 13"/>
          <p:cNvSpPr/>
          <p:nvPr/>
        </p:nvSpPr>
        <p:spPr bwMode="auto">
          <a:xfrm>
            <a:off x="1391146" y="3181618"/>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5" name="Rectángulo 14"/>
          <p:cNvSpPr/>
          <p:nvPr/>
        </p:nvSpPr>
        <p:spPr bwMode="auto">
          <a:xfrm>
            <a:off x="1384177" y="4414933"/>
            <a:ext cx="1868541"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6" name="Rectángulo 15"/>
          <p:cNvSpPr/>
          <p:nvPr/>
        </p:nvSpPr>
        <p:spPr bwMode="auto">
          <a:xfrm>
            <a:off x="1115616" y="5648248"/>
            <a:ext cx="244827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Rectángulo 16"/>
          <p:cNvSpPr/>
          <p:nvPr/>
        </p:nvSpPr>
        <p:spPr bwMode="auto">
          <a:xfrm>
            <a:off x="5292080" y="1935596"/>
            <a:ext cx="3024336"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Conector recto de flecha 17"/>
          <p:cNvCxnSpPr/>
          <p:nvPr/>
        </p:nvCxnSpPr>
        <p:spPr>
          <a:xfrm>
            <a:off x="6802414" y="1215516"/>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CuadroTexto 18"/>
          <p:cNvSpPr txBox="1"/>
          <p:nvPr/>
        </p:nvSpPr>
        <p:spPr>
          <a:xfrm>
            <a:off x="1619672" y="3248980"/>
            <a:ext cx="1726358" cy="369332"/>
          </a:xfrm>
          <a:prstGeom prst="rect">
            <a:avLst/>
          </a:prstGeom>
          <a:noFill/>
        </p:spPr>
        <p:txBody>
          <a:bodyPr wrap="square" rtlCol="0">
            <a:spAutoFit/>
          </a:bodyPr>
          <a:lstStyle/>
          <a:p>
            <a:r>
              <a:rPr lang="es-CL" dirty="0" smtClean="0"/>
              <a:t>Acceso </a:t>
            </a:r>
            <a:r>
              <a:rPr lang="es-CL" dirty="0" err="1" smtClean="0"/>
              <a:t>Login</a:t>
            </a:r>
            <a:endParaRPr lang="es-CL" dirty="0"/>
          </a:p>
        </p:txBody>
      </p:sp>
      <p:sp>
        <p:nvSpPr>
          <p:cNvPr id="20" name="CuadroTexto 19"/>
          <p:cNvSpPr txBox="1"/>
          <p:nvPr/>
        </p:nvSpPr>
        <p:spPr>
          <a:xfrm>
            <a:off x="1461321" y="4474449"/>
            <a:ext cx="1814535" cy="369332"/>
          </a:xfrm>
          <a:prstGeom prst="rect">
            <a:avLst/>
          </a:prstGeom>
          <a:noFill/>
        </p:spPr>
        <p:txBody>
          <a:bodyPr wrap="square" rtlCol="0">
            <a:spAutoFit/>
          </a:bodyPr>
          <a:lstStyle/>
          <a:p>
            <a:r>
              <a:rPr lang="es-CL" dirty="0" smtClean="0"/>
              <a:t>Gestión Usuarios</a:t>
            </a:r>
            <a:endParaRPr lang="es-CL" dirty="0"/>
          </a:p>
        </p:txBody>
      </p:sp>
      <p:sp>
        <p:nvSpPr>
          <p:cNvPr id="21" name="CuadroTexto 20"/>
          <p:cNvSpPr txBox="1"/>
          <p:nvPr/>
        </p:nvSpPr>
        <p:spPr>
          <a:xfrm>
            <a:off x="1331640" y="5723964"/>
            <a:ext cx="2304256" cy="369332"/>
          </a:xfrm>
          <a:prstGeom prst="rect">
            <a:avLst/>
          </a:prstGeom>
          <a:noFill/>
        </p:spPr>
        <p:txBody>
          <a:bodyPr wrap="square" rtlCol="0">
            <a:spAutoFit/>
          </a:bodyPr>
          <a:lstStyle/>
          <a:p>
            <a:r>
              <a:rPr lang="es-CL" dirty="0" smtClean="0"/>
              <a:t>Transacción Pedidos</a:t>
            </a:r>
            <a:endParaRPr lang="es-CL" dirty="0"/>
          </a:p>
        </p:txBody>
      </p:sp>
      <p:sp>
        <p:nvSpPr>
          <p:cNvPr id="22" name="CuadroTexto 21"/>
          <p:cNvSpPr txBox="1"/>
          <p:nvPr/>
        </p:nvSpPr>
        <p:spPr>
          <a:xfrm>
            <a:off x="5364088" y="2002958"/>
            <a:ext cx="3096344" cy="369332"/>
          </a:xfrm>
          <a:prstGeom prst="rect">
            <a:avLst/>
          </a:prstGeom>
          <a:noFill/>
        </p:spPr>
        <p:txBody>
          <a:bodyPr wrap="square" rtlCol="0">
            <a:spAutoFit/>
          </a:bodyPr>
          <a:lstStyle/>
          <a:p>
            <a:r>
              <a:rPr lang="es-CL" dirty="0" smtClean="0"/>
              <a:t>Transacción Devolución Stock</a:t>
            </a:r>
            <a:endParaRPr lang="es-CL" dirty="0"/>
          </a:p>
        </p:txBody>
      </p:sp>
      <p:cxnSp>
        <p:nvCxnSpPr>
          <p:cNvPr id="23" name="Conector recto de flecha 22"/>
          <p:cNvCxnSpPr/>
          <p:nvPr/>
        </p:nvCxnSpPr>
        <p:spPr>
          <a:xfrm>
            <a:off x="6802414" y="246153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4" name="Rectángulo 23"/>
          <p:cNvSpPr/>
          <p:nvPr/>
        </p:nvSpPr>
        <p:spPr bwMode="auto">
          <a:xfrm>
            <a:off x="5364089" y="3203504"/>
            <a:ext cx="2808312"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5" name="CuadroTexto 24"/>
          <p:cNvSpPr txBox="1"/>
          <p:nvPr/>
        </p:nvSpPr>
        <p:spPr>
          <a:xfrm>
            <a:off x="5549442" y="3270866"/>
            <a:ext cx="2505944" cy="369332"/>
          </a:xfrm>
          <a:prstGeom prst="rect">
            <a:avLst/>
          </a:prstGeom>
          <a:noFill/>
        </p:spPr>
        <p:txBody>
          <a:bodyPr wrap="square" rtlCol="0">
            <a:spAutoFit/>
          </a:bodyPr>
          <a:lstStyle/>
          <a:p>
            <a:r>
              <a:rPr lang="es-CL" dirty="0" smtClean="0"/>
              <a:t>Gestión Administradores</a:t>
            </a:r>
            <a:endParaRPr lang="es-CL" dirty="0"/>
          </a:p>
        </p:txBody>
      </p:sp>
      <p:cxnSp>
        <p:nvCxnSpPr>
          <p:cNvPr id="26" name="Conector recto de flecha 25"/>
          <p:cNvCxnSpPr/>
          <p:nvPr/>
        </p:nvCxnSpPr>
        <p:spPr>
          <a:xfrm>
            <a:off x="6786585" y="3754369"/>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Rectángulo 26"/>
          <p:cNvSpPr/>
          <p:nvPr/>
        </p:nvSpPr>
        <p:spPr bwMode="auto">
          <a:xfrm>
            <a:off x="5706465" y="4527789"/>
            <a:ext cx="2160240" cy="50405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8" name="CuadroTexto 27"/>
          <p:cNvSpPr txBox="1"/>
          <p:nvPr/>
        </p:nvSpPr>
        <p:spPr>
          <a:xfrm>
            <a:off x="5940152" y="4581128"/>
            <a:ext cx="2505944" cy="369332"/>
          </a:xfrm>
          <a:prstGeom prst="rect">
            <a:avLst/>
          </a:prstGeom>
          <a:noFill/>
        </p:spPr>
        <p:txBody>
          <a:bodyPr wrap="square" rtlCol="0">
            <a:spAutoFit/>
          </a:bodyPr>
          <a:lstStyle/>
          <a:p>
            <a:r>
              <a:rPr lang="es-CL" dirty="0" smtClean="0"/>
              <a:t>Gestión Artículos</a:t>
            </a:r>
            <a:endParaRPr lang="es-CL" dirty="0"/>
          </a:p>
        </p:txBody>
      </p:sp>
      <p:cxnSp>
        <p:nvCxnSpPr>
          <p:cNvPr id="29" name="Conector recto de flecha 28"/>
          <p:cNvCxnSpPr/>
          <p:nvPr/>
        </p:nvCxnSpPr>
        <p:spPr>
          <a:xfrm>
            <a:off x="6768245" y="5104128"/>
            <a:ext cx="0" cy="7200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1" name="Elipse 30"/>
          <p:cNvSpPr/>
          <p:nvPr/>
        </p:nvSpPr>
        <p:spPr bwMode="auto">
          <a:xfrm>
            <a:off x="6282191" y="5781673"/>
            <a:ext cx="954105" cy="834251"/>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0" name="Elipse 29"/>
          <p:cNvSpPr/>
          <p:nvPr/>
        </p:nvSpPr>
        <p:spPr bwMode="auto">
          <a:xfrm>
            <a:off x="6480213" y="5879590"/>
            <a:ext cx="576064" cy="57606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CL" sz="2300" dirty="0" smtClean="0">
              <a:solidFill>
                <a:srgbClr val="FFFFFF"/>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1357471546"/>
      </p:ext>
    </p:extLst>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68014" y="980728"/>
            <a:ext cx="8252457" cy="4824536"/>
          </a:xfrm>
        </p:spPr>
        <p:txBody>
          <a:bodyPr/>
          <a:lstStyle/>
          <a:p>
            <a:pPr lvl="0"/>
            <a:r>
              <a:rPr lang="es-CL" sz="2000" dirty="0" smtClean="0">
                <a:latin typeface="Arial" panose="020B0604020202020204" pitchFamily="34" charset="0"/>
                <a:cs typeface="Arial" panose="020B0604020202020204" pitchFamily="34" charset="0"/>
              </a:rPr>
              <a:t>1.-Primero </a:t>
            </a:r>
            <a:r>
              <a:rPr lang="es-CL" sz="2000" dirty="0">
                <a:latin typeface="Arial" panose="020B0604020202020204" pitchFamily="34" charset="0"/>
                <a:cs typeface="Arial" panose="020B0604020202020204" pitchFamily="34" charset="0"/>
              </a:rPr>
              <a:t>se Inicia el Programa </a:t>
            </a:r>
          </a:p>
          <a:p>
            <a:pPr lvl="0"/>
            <a:r>
              <a:rPr lang="es-CL" sz="2000" dirty="0" smtClean="0">
                <a:latin typeface="Arial" panose="020B0604020202020204" pitchFamily="34" charset="0"/>
                <a:cs typeface="Arial" panose="020B0604020202020204" pitchFamily="34" charset="0"/>
              </a:rPr>
              <a:t>2.-Luego </a:t>
            </a:r>
            <a:r>
              <a:rPr lang="es-CL" sz="2000" dirty="0">
                <a:latin typeface="Arial" panose="020B0604020202020204" pitchFamily="34" charset="0"/>
                <a:cs typeface="Arial" panose="020B0604020202020204" pitchFamily="34" charset="0"/>
              </a:rPr>
              <a:t>Escribo mi Nombre y la Contraseña y si no me acuerdo o no puedo acceder ya que la contraseña es incorrecta, solo pido un código de verificación para recuperarla.</a:t>
            </a:r>
          </a:p>
          <a:p>
            <a:pPr lvl="0"/>
            <a:r>
              <a:rPr lang="es-CL" sz="2000" dirty="0" smtClean="0">
                <a:latin typeface="Arial" panose="020B0604020202020204" pitchFamily="34" charset="0"/>
                <a:cs typeface="Arial" panose="020B0604020202020204" pitchFamily="34" charset="0"/>
              </a:rPr>
              <a:t>3.-En </a:t>
            </a:r>
            <a:r>
              <a:rPr lang="es-CL" sz="2000" dirty="0">
                <a:latin typeface="Arial" panose="020B0604020202020204" pitchFamily="34" charset="0"/>
                <a:cs typeface="Arial" panose="020B0604020202020204" pitchFamily="34" charset="0"/>
              </a:rPr>
              <a:t>la pantalla de envío de correo electrónico, verifico primero si estoy conectado a internet para recibir mi código de verificación, si no estoy conectado, lo conecto</a:t>
            </a:r>
          </a:p>
          <a:p>
            <a:pPr lvl="0"/>
            <a:r>
              <a:rPr lang="es-CL" sz="2000" dirty="0" smtClean="0">
                <a:latin typeface="Arial" panose="020B0604020202020204" pitchFamily="34" charset="0"/>
                <a:cs typeface="Arial" panose="020B0604020202020204" pitchFamily="34" charset="0"/>
              </a:rPr>
              <a:t>4.-Realizado </a:t>
            </a:r>
            <a:r>
              <a:rPr lang="es-CL" sz="2000" dirty="0">
                <a:latin typeface="Arial" panose="020B0604020202020204" pitchFamily="34" charset="0"/>
                <a:cs typeface="Arial" panose="020B0604020202020204" pitchFamily="34" charset="0"/>
              </a:rPr>
              <a:t>esto, nosotros concurrimos al envío del correo, para luego ingresar el código de verificación en la ventana</a:t>
            </a:r>
          </a:p>
          <a:p>
            <a:pPr lvl="0"/>
            <a:r>
              <a:rPr lang="es-CL" sz="2000" dirty="0" smtClean="0">
                <a:latin typeface="Arial" panose="020B0604020202020204" pitchFamily="34" charset="0"/>
                <a:cs typeface="Arial" panose="020B0604020202020204" pitchFamily="34" charset="0"/>
              </a:rPr>
              <a:t>5.-Revisando </a:t>
            </a:r>
            <a:r>
              <a:rPr lang="es-CL" sz="2000" dirty="0">
                <a:latin typeface="Arial" panose="020B0604020202020204" pitchFamily="34" charset="0"/>
                <a:cs typeface="Arial" panose="020B0604020202020204" pitchFamily="34" charset="0"/>
              </a:rPr>
              <a:t>el correo electrónico; tomo el código y lo transcribo al programa para luego sobre escribir mi contraseña por una nueva.</a:t>
            </a:r>
          </a:p>
          <a:p>
            <a:pPr lvl="0"/>
            <a:r>
              <a:rPr lang="es-CL" sz="2000" dirty="0" smtClean="0">
                <a:latin typeface="Arial" panose="020B0604020202020204" pitchFamily="34" charset="0"/>
                <a:cs typeface="Arial" panose="020B0604020202020204" pitchFamily="34" charset="0"/>
              </a:rPr>
              <a:t>6.-Hecho </a:t>
            </a:r>
            <a:r>
              <a:rPr lang="es-CL" sz="2000" dirty="0">
                <a:latin typeface="Arial" panose="020B0604020202020204" pitchFamily="34" charset="0"/>
                <a:cs typeface="Arial" panose="020B0604020202020204" pitchFamily="34" charset="0"/>
              </a:rPr>
              <a:t>esto ya poder iniciar sesión.</a:t>
            </a:r>
          </a:p>
          <a:p>
            <a:pPr lvl="0"/>
            <a:r>
              <a:rPr lang="es-CL" sz="2000" dirty="0" smtClean="0">
                <a:latin typeface="Arial" panose="020B0604020202020204" pitchFamily="34" charset="0"/>
                <a:cs typeface="Arial" panose="020B0604020202020204" pitchFamily="34" charset="0"/>
              </a:rPr>
              <a:t>7.-Una </a:t>
            </a:r>
            <a:r>
              <a:rPr lang="es-CL" sz="2000" dirty="0">
                <a:latin typeface="Arial" panose="020B0604020202020204" pitchFamily="34" charset="0"/>
                <a:cs typeface="Arial" panose="020B0604020202020204" pitchFamily="34" charset="0"/>
              </a:rPr>
              <a:t>vez iniciado sesión, verifico si el cliente que necesita una transacción este registrado, de lo contrario si no está registrado, lo agrego como nuevo usuario.</a:t>
            </a:r>
          </a:p>
          <a:p>
            <a:pPr lvl="0"/>
            <a:r>
              <a:rPr lang="es-CL" sz="2000" dirty="0" smtClean="0">
                <a:latin typeface="Arial" panose="020B0604020202020204" pitchFamily="34" charset="0"/>
                <a:cs typeface="Arial" panose="020B0604020202020204" pitchFamily="34" charset="0"/>
              </a:rPr>
              <a:t>8.-Una </a:t>
            </a:r>
            <a:r>
              <a:rPr lang="es-CL" sz="2000" dirty="0">
                <a:latin typeface="Arial" panose="020B0604020202020204" pitchFamily="34" charset="0"/>
                <a:cs typeface="Arial" panose="020B0604020202020204" pitchFamily="34" charset="0"/>
              </a:rPr>
              <a:t>vez que este registrado, procedo a la gestión del artículo que el cliente necesita</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375756" y="0"/>
            <a:ext cx="4392488" cy="531440"/>
          </a:xfrm>
        </p:spPr>
        <p:txBody>
          <a:bodyPr/>
          <a:lstStyle/>
          <a:p>
            <a:r>
              <a:rPr lang="es-CL" sz="4000" dirty="0"/>
              <a:t>Diagrama de Secuencia</a:t>
            </a:r>
          </a:p>
        </p:txBody>
      </p:sp>
      <p:cxnSp>
        <p:nvCxnSpPr>
          <p:cNvPr id="14" name="Conector recto 13"/>
          <p:cNvCxnSpPr/>
          <p:nvPr/>
        </p:nvCxnSpPr>
        <p:spPr>
          <a:xfrm flipH="1">
            <a:off x="251520" y="141277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251520" y="1412776"/>
            <a:ext cx="0" cy="295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251520" y="436510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780674"/>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79512" y="980728"/>
            <a:ext cx="8712968" cy="4176464"/>
          </a:xfrm>
        </p:spPr>
        <p:txBody>
          <a:bodyPr/>
          <a:lstStyle/>
          <a:p>
            <a:r>
              <a:rPr lang="es-CL" sz="2000" dirty="0">
                <a:latin typeface="Arial" panose="020B0604020202020204" pitchFamily="34" charset="0"/>
                <a:cs typeface="Arial" panose="020B0604020202020204" pitchFamily="34" charset="0"/>
              </a:rPr>
              <a:t>9.-Si verifico que el producto no existe o que no se encuentra en el software, me dirijo a  la sección de administrador iniciando sesión con mi alias y clave de alias en el menú principal</a:t>
            </a:r>
            <a:r>
              <a:rPr lang="es-CL" sz="2000" dirty="0" smtClean="0">
                <a:latin typeface="Arial" panose="020B0604020202020204" pitchFamily="34" charset="0"/>
                <a:cs typeface="Arial" panose="020B0604020202020204" pitchFamily="34" charset="0"/>
              </a:rPr>
              <a:t>.</a:t>
            </a:r>
          </a:p>
          <a:p>
            <a:r>
              <a:rPr lang="es-CL" sz="2000" dirty="0" smtClean="0">
                <a:latin typeface="Arial" panose="020B0604020202020204" pitchFamily="34" charset="0"/>
                <a:cs typeface="Arial" panose="020B0604020202020204" pitchFamily="34" charset="0"/>
              </a:rPr>
              <a:t>10</a:t>
            </a:r>
            <a:r>
              <a:rPr lang="es-CL" sz="2000" dirty="0">
                <a:latin typeface="Arial" panose="020B0604020202020204" pitchFamily="34" charset="0"/>
                <a:cs typeface="Arial" panose="020B0604020202020204" pitchFamily="34" charset="0"/>
              </a:rPr>
              <a:t>.-Dentro de la sección de administrador agrego o gestiono el artículo con su stock</a:t>
            </a:r>
            <a:r>
              <a:rPr lang="es-CL" sz="2000" dirty="0" smtClean="0">
                <a:latin typeface="Arial" panose="020B0604020202020204" pitchFamily="34" charset="0"/>
                <a:cs typeface="Arial" panose="020B0604020202020204" pitchFamily="34" charset="0"/>
              </a:rPr>
              <a:t>.</a:t>
            </a:r>
            <a:endParaRPr lang="es-CL" sz="2000" dirty="0">
              <a:latin typeface="Arial" panose="020B0604020202020204" pitchFamily="34" charset="0"/>
              <a:cs typeface="Arial" panose="020B0604020202020204" pitchFamily="34" charset="0"/>
            </a:endParaRPr>
          </a:p>
          <a:p>
            <a:pPr lvl="0"/>
            <a:r>
              <a:rPr lang="es-CL" sz="2000" dirty="0" smtClean="0">
                <a:latin typeface="Arial" panose="020B0604020202020204" pitchFamily="34" charset="0"/>
                <a:cs typeface="Arial" panose="020B0604020202020204" pitchFamily="34" charset="0"/>
              </a:rPr>
              <a:t>11.-Vuelvo </a:t>
            </a:r>
            <a:r>
              <a:rPr lang="es-CL" sz="2000" dirty="0">
                <a:latin typeface="Arial" panose="020B0604020202020204" pitchFamily="34" charset="0"/>
                <a:cs typeface="Arial" panose="020B0604020202020204" pitchFamily="34" charset="0"/>
              </a:rPr>
              <a:t>al menú principal y procedo a gestionar la solicitud del cliente.</a:t>
            </a:r>
          </a:p>
          <a:p>
            <a:pPr lvl="0"/>
            <a:r>
              <a:rPr lang="es-CL" sz="2000" dirty="0" smtClean="0">
                <a:latin typeface="Arial" panose="020B0604020202020204" pitchFamily="34" charset="0"/>
                <a:cs typeface="Arial" panose="020B0604020202020204" pitchFamily="34" charset="0"/>
              </a:rPr>
              <a:t>12.-Tomo </a:t>
            </a:r>
            <a:r>
              <a:rPr lang="es-CL" sz="2000" dirty="0">
                <a:latin typeface="Arial" panose="020B0604020202020204" pitchFamily="34" charset="0"/>
                <a:cs typeface="Arial" panose="020B0604020202020204" pitchFamily="34" charset="0"/>
              </a:rPr>
              <a:t>en cuenta la cantidad en stock que muestra el programa, y el cliente al cual se le asociará el registro con sus datos.</a:t>
            </a:r>
          </a:p>
          <a:p>
            <a:pPr lvl="0"/>
            <a:r>
              <a:rPr lang="es-CL" sz="2000" dirty="0" smtClean="0">
                <a:latin typeface="Arial" panose="020B0604020202020204" pitchFamily="34" charset="0"/>
                <a:cs typeface="Arial" panose="020B0604020202020204" pitchFamily="34" charset="0"/>
              </a:rPr>
              <a:t>13.-Verifico </a:t>
            </a:r>
            <a:r>
              <a:rPr lang="es-CL" sz="2000" dirty="0">
                <a:latin typeface="Arial" panose="020B0604020202020204" pitchFamily="34" charset="0"/>
                <a:cs typeface="Arial" panose="020B0604020202020204" pitchFamily="34" charset="0"/>
              </a:rPr>
              <a:t>si lo comprará o solo será un préstamo temporal (si es un artículo prestado, se le informará un plazo establecido por las partes para su devolución).</a:t>
            </a:r>
          </a:p>
          <a:p>
            <a:pPr lvl="0"/>
            <a:r>
              <a:rPr lang="es-CL" sz="2000" dirty="0" smtClean="0">
                <a:latin typeface="Arial" panose="020B0604020202020204" pitchFamily="34" charset="0"/>
                <a:cs typeface="Arial" panose="020B0604020202020204" pitchFamily="34" charset="0"/>
              </a:rPr>
              <a:t>14.-Realizo </a:t>
            </a:r>
            <a:r>
              <a:rPr lang="es-CL" sz="2000" dirty="0">
                <a:latin typeface="Arial" panose="020B0604020202020204" pitchFamily="34" charset="0"/>
                <a:cs typeface="Arial" panose="020B0604020202020204" pitchFamily="34" charset="0"/>
              </a:rPr>
              <a:t>la transacción guardando sus datos completos.</a:t>
            </a:r>
          </a:p>
          <a:p>
            <a:pPr lvl="0"/>
            <a:r>
              <a:rPr lang="es-CL" sz="2000" dirty="0" smtClean="0">
                <a:latin typeface="Arial" panose="020B0604020202020204" pitchFamily="34" charset="0"/>
                <a:cs typeface="Arial" panose="020B0604020202020204" pitchFamily="34" charset="0"/>
              </a:rPr>
              <a:t>15.-El </a:t>
            </a:r>
            <a:r>
              <a:rPr lang="es-CL" sz="2000" dirty="0">
                <a:latin typeface="Arial" panose="020B0604020202020204" pitchFamily="34" charset="0"/>
                <a:cs typeface="Arial" panose="020B0604020202020204" pitchFamily="34" charset="0"/>
              </a:rPr>
              <a:t>cliente se retira satisfecho de la bodega, siendo la transacción un éxito.</a:t>
            </a:r>
          </a:p>
          <a:p>
            <a:endParaRPr lang="es-CL" sz="2000" dirty="0">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642399"/>
      </p:ext>
    </p:extLst>
  </p:cSld>
  <p:clrMapOvr>
    <a:masterClrMapping/>
  </p:clrMapOvr>
  <mc:AlternateContent xmlns:mc="http://schemas.openxmlformats.org/markup-compatibility/2006" xmlns:p15="http://schemas.microsoft.com/office/powerpoint/2012/main">
    <mc:Choice Requires="p15">
      <p:transition spd="med">
        <p15:prstTrans prst="airplane" invX="1"/>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L" dirty="0" smtClean="0"/>
              <a:t>Grafico del Diagrama de Secuencia</a:t>
            </a:r>
            <a:endParaRPr lang="es-CL" dirty="0"/>
          </a:p>
        </p:txBody>
      </p:sp>
    </p:spTree>
    <p:extLst>
      <p:ext uri="{BB962C8B-B14F-4D97-AF65-F5344CB8AC3E}">
        <p14:creationId xmlns:p14="http://schemas.microsoft.com/office/powerpoint/2010/main" val="2361770383"/>
      </p:ext>
    </p:extLst>
  </p:cSld>
  <p:clrMapOvr>
    <a:masterClrMapping/>
  </p:clrMapOvr>
  <mc:AlternateContent xmlns:mc="http://schemas.openxmlformats.org/markup-compatibility/2006" xmlns:p15="http://schemas.microsoft.com/office/powerpoint/2012/main">
    <mc:Choice Requires="p15">
      <p:transition spd="med">
        <p15:prstTrans prst="airplane" invX="1"/>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99692" y="5184"/>
            <a:ext cx="5544616" cy="441201"/>
          </a:xfrm>
        </p:spPr>
        <p:txBody>
          <a:bodyPr/>
          <a:lstStyle/>
          <a:p>
            <a:r>
              <a:rPr lang="es-CL" sz="4000" dirty="0" smtClean="0">
                <a:effectLst>
                  <a:outerShdw blurRad="38100" dist="38100" dir="2700000" algn="tl">
                    <a:srgbClr val="000000">
                      <a:alpha val="43137"/>
                    </a:srgbClr>
                  </a:outerShdw>
                </a:effectLst>
              </a:rPr>
              <a:t>Esquema de la base de datos</a:t>
            </a:r>
            <a:endParaRPr lang="es-CL" sz="4000"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stretch>
            <a:fillRect/>
          </a:stretch>
        </p:blipFill>
        <p:spPr>
          <a:xfrm>
            <a:off x="1811102" y="620688"/>
            <a:ext cx="4345074" cy="5904656"/>
          </a:xfrm>
          <a:prstGeom prst="rect">
            <a:avLst/>
          </a:prstGeom>
        </p:spPr>
      </p:pic>
    </p:spTree>
    <p:extLst>
      <p:ext uri="{BB962C8B-B14F-4D97-AF65-F5344CB8AC3E}">
        <p14:creationId xmlns:p14="http://schemas.microsoft.com/office/powerpoint/2010/main" val="14281363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204737" y="0"/>
            <a:ext cx="4734526" cy="531440"/>
          </a:xfrm>
        </p:spPr>
        <p:txBody>
          <a:bodyPr/>
          <a:lstStyle/>
          <a:p>
            <a:r>
              <a:rPr lang="es-CL" sz="4000" dirty="0"/>
              <a:t>Modelo Entidad Relación</a:t>
            </a:r>
          </a:p>
        </p:txBody>
      </p:sp>
      <p:pic>
        <p:nvPicPr>
          <p:cNvPr id="4" name="Imagen 3"/>
          <p:cNvPicPr>
            <a:picLocks noChangeAspect="1"/>
          </p:cNvPicPr>
          <p:nvPr/>
        </p:nvPicPr>
        <p:blipFill>
          <a:blip r:embed="rId2"/>
          <a:stretch>
            <a:fillRect/>
          </a:stretch>
        </p:blipFill>
        <p:spPr>
          <a:xfrm>
            <a:off x="107504" y="620687"/>
            <a:ext cx="8928992" cy="6201015"/>
          </a:xfrm>
          <a:prstGeom prst="rect">
            <a:avLst/>
          </a:prstGeom>
        </p:spPr>
      </p:pic>
    </p:spTree>
    <p:extLst>
      <p:ext uri="{BB962C8B-B14F-4D97-AF65-F5344CB8AC3E}">
        <p14:creationId xmlns:p14="http://schemas.microsoft.com/office/powerpoint/2010/main" val="1722926181"/>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ctrTitle"/>
          </p:nvPr>
        </p:nvSpPr>
        <p:spPr>
          <a:xfrm>
            <a:off x="2600781" y="2902"/>
            <a:ext cx="3942438" cy="531440"/>
          </a:xfrm>
        </p:spPr>
        <p:txBody>
          <a:bodyPr/>
          <a:lstStyle/>
          <a:p>
            <a:r>
              <a:rPr lang="es-CL" sz="4000" dirty="0"/>
              <a:t>Diccionario de Datos</a:t>
            </a:r>
          </a:p>
        </p:txBody>
      </p:sp>
      <p:pic>
        <p:nvPicPr>
          <p:cNvPr id="2" name="Imagen 1"/>
          <p:cNvPicPr>
            <a:picLocks noChangeAspect="1"/>
          </p:cNvPicPr>
          <p:nvPr/>
        </p:nvPicPr>
        <p:blipFill>
          <a:blip r:embed="rId2"/>
          <a:stretch>
            <a:fillRect/>
          </a:stretch>
        </p:blipFill>
        <p:spPr>
          <a:xfrm>
            <a:off x="105744" y="537790"/>
            <a:ext cx="8932512" cy="6059562"/>
          </a:xfrm>
          <a:prstGeom prst="rect">
            <a:avLst/>
          </a:prstGeom>
        </p:spPr>
      </p:pic>
    </p:spTree>
    <p:extLst>
      <p:ext uri="{BB962C8B-B14F-4D97-AF65-F5344CB8AC3E}">
        <p14:creationId xmlns:p14="http://schemas.microsoft.com/office/powerpoint/2010/main" val="3821007560"/>
      </p:ext>
    </p:extLst>
  </p:cSld>
  <p:clrMapOvr>
    <a:masterClrMapping/>
  </p:clrMapOvr>
  <p:transition spd="slow">
    <p:push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79512" y="116632"/>
            <a:ext cx="8753000" cy="3024336"/>
          </a:xfrm>
          <a:prstGeom prst="rect">
            <a:avLst/>
          </a:prstGeom>
        </p:spPr>
      </p:pic>
      <p:pic>
        <p:nvPicPr>
          <p:cNvPr id="7" name="Imagen 6"/>
          <p:cNvPicPr>
            <a:picLocks noChangeAspect="1"/>
          </p:cNvPicPr>
          <p:nvPr/>
        </p:nvPicPr>
        <p:blipFill>
          <a:blip r:embed="rId3"/>
          <a:stretch>
            <a:fillRect/>
          </a:stretch>
        </p:blipFill>
        <p:spPr>
          <a:xfrm>
            <a:off x="163524" y="3284984"/>
            <a:ext cx="8784976" cy="3259434"/>
          </a:xfrm>
          <a:prstGeom prst="rect">
            <a:avLst/>
          </a:prstGeom>
        </p:spPr>
      </p:pic>
    </p:spTree>
    <p:extLst>
      <p:ext uri="{BB962C8B-B14F-4D97-AF65-F5344CB8AC3E}">
        <p14:creationId xmlns:p14="http://schemas.microsoft.com/office/powerpoint/2010/main" val="28689745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000" dirty="0" smtClean="0">
                <a:latin typeface="Arial" panose="020B0604020202020204" pitchFamily="34" charset="0"/>
                <a:cs typeface="Arial" panose="020B0604020202020204" pitchFamily="34" charset="0"/>
              </a:rPr>
              <a:t>En el presente proyecto nos dedicaremos a confeccionar un programa informático, para gestión de bodega en la Municipalidad de Peralillo.</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Para la Identificación de las necesidades a cubrir en el Municipio, se hará uso de las herramientas utilizadas en clases para identificar la problemática y diversos factores contribuyentes a la hora de realizar el proyecto, técnicas como la </a:t>
            </a:r>
            <a:r>
              <a:rPr lang="es-CL" sz="2000" dirty="0">
                <a:latin typeface="Arial" panose="020B0604020202020204" pitchFamily="34" charset="0"/>
                <a:cs typeface="Arial" panose="020B0604020202020204" pitchFamily="34" charset="0"/>
              </a:rPr>
              <a:t>T</a:t>
            </a:r>
            <a:r>
              <a:rPr lang="es-CL" sz="2000" dirty="0" smtClean="0">
                <a:latin typeface="Arial" panose="020B0604020202020204" pitchFamily="34" charset="0"/>
                <a:cs typeface="Arial" panose="020B0604020202020204" pitchFamily="34" charset="0"/>
              </a:rPr>
              <a:t>oma de Requerimientos, Casos de uso, Encuestas, </a:t>
            </a:r>
            <a:r>
              <a:rPr lang="es-CL" sz="2000" dirty="0">
                <a:latin typeface="Arial" panose="020B0604020202020204" pitchFamily="34" charset="0"/>
                <a:cs typeface="Arial" panose="020B0604020202020204" pitchFamily="34" charset="0"/>
              </a:rPr>
              <a:t>A</a:t>
            </a:r>
            <a:r>
              <a:rPr lang="es-CL" sz="2000" dirty="0" smtClean="0">
                <a:latin typeface="Arial" panose="020B0604020202020204" pitchFamily="34" charset="0"/>
                <a:cs typeface="Arial" panose="020B0604020202020204" pitchFamily="34" charset="0"/>
              </a:rPr>
              <a:t>nálisis FODA, Factibilidades, </a:t>
            </a:r>
            <a:r>
              <a:rPr lang="es-CL" sz="2000" dirty="0">
                <a:latin typeface="Arial" panose="020B0604020202020204" pitchFamily="34" charset="0"/>
                <a:cs typeface="Arial" panose="020B0604020202020204" pitchFamily="34" charset="0"/>
              </a:rPr>
              <a:t>C</a:t>
            </a:r>
            <a:r>
              <a:rPr lang="es-CL" sz="2000" dirty="0" smtClean="0">
                <a:latin typeface="Arial" panose="020B0604020202020204" pitchFamily="34" charset="0"/>
                <a:cs typeface="Arial" panose="020B0604020202020204" pitchFamily="34" charset="0"/>
              </a:rPr>
              <a:t>arta Gantt, Malla </a:t>
            </a:r>
            <a:r>
              <a:rPr lang="es-CL" sz="2000" dirty="0" err="1">
                <a:latin typeface="Arial" panose="020B0604020202020204" pitchFamily="34" charset="0"/>
                <a:cs typeface="Arial" panose="020B0604020202020204" pitchFamily="34" charset="0"/>
              </a:rPr>
              <a:t>P</a:t>
            </a:r>
            <a:r>
              <a:rPr lang="es-CL" sz="2000" dirty="0" err="1" smtClean="0">
                <a:latin typeface="Arial" panose="020B0604020202020204" pitchFamily="34" charset="0"/>
                <a:cs typeface="Arial" panose="020B0604020202020204" pitchFamily="34" charset="0"/>
              </a:rPr>
              <a:t>ert</a:t>
            </a:r>
            <a:r>
              <a:rPr lang="es-CL" sz="2000" dirty="0" smtClean="0">
                <a:latin typeface="Arial" panose="020B0604020202020204" pitchFamily="34" charset="0"/>
                <a:cs typeface="Arial" panose="020B0604020202020204" pitchFamily="34" charset="0"/>
              </a:rPr>
              <a:t>, entre otras de las utilidades para lograr el objetivo dado.</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275395" y="16619"/>
            <a:ext cx="2593209" cy="605780"/>
          </a:xfrm>
        </p:spPr>
        <p:txBody>
          <a:bodyPr/>
          <a:lstStyle/>
          <a:p>
            <a:r>
              <a:rPr lang="es-CL" sz="4000" dirty="0"/>
              <a:t>I</a:t>
            </a:r>
            <a:r>
              <a:rPr lang="es-CL" sz="4000" dirty="0" smtClean="0"/>
              <a:t>ntroducción</a:t>
            </a:r>
            <a:endParaRPr lang="es-CL" sz="4000" dirty="0"/>
          </a:p>
        </p:txBody>
      </p:sp>
    </p:spTree>
    <p:extLst>
      <p:ext uri="{BB962C8B-B14F-4D97-AF65-F5344CB8AC3E}">
        <p14:creationId xmlns:p14="http://schemas.microsoft.com/office/powerpoint/2010/main" val="616461835"/>
      </p:ext>
    </p:extLst>
  </p:cSld>
  <p:clrMapOvr>
    <a:masterClrMapping/>
  </p:clrMapOvr>
  <mc:AlternateContent xmlns:mc="http://schemas.openxmlformats.org/markup-compatibility/2006" xmlns:p14="http://schemas.microsoft.com/office/powerpoint/2010/main">
    <mc:Choice Requires="p14">
      <p:transition spd="slow" p14:dur="1600">
        <p14:prism dir="d" isInverted="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79512" y="764704"/>
            <a:ext cx="8856985" cy="5544616"/>
          </a:xfrm>
          <a:prstGeom prst="rect">
            <a:avLst/>
          </a:prstGeom>
        </p:spPr>
      </p:pic>
    </p:spTree>
    <p:extLst>
      <p:ext uri="{BB962C8B-B14F-4D97-AF65-F5344CB8AC3E}">
        <p14:creationId xmlns:p14="http://schemas.microsoft.com/office/powerpoint/2010/main" val="427467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79511" y="4077072"/>
            <a:ext cx="8856985" cy="2413248"/>
          </a:xfrm>
          <a:prstGeom prst="rect">
            <a:avLst/>
          </a:prstGeom>
        </p:spPr>
      </p:pic>
      <p:pic>
        <p:nvPicPr>
          <p:cNvPr id="6" name="Imagen 5"/>
          <p:cNvPicPr>
            <a:picLocks noChangeAspect="1"/>
          </p:cNvPicPr>
          <p:nvPr/>
        </p:nvPicPr>
        <p:blipFill>
          <a:blip r:embed="rId3"/>
          <a:stretch>
            <a:fillRect/>
          </a:stretch>
        </p:blipFill>
        <p:spPr>
          <a:xfrm>
            <a:off x="179512" y="260648"/>
            <a:ext cx="8856985" cy="3600400"/>
          </a:xfrm>
          <a:prstGeom prst="rect">
            <a:avLst/>
          </a:prstGeom>
        </p:spPr>
      </p:pic>
    </p:spTree>
    <p:extLst>
      <p:ext uri="{BB962C8B-B14F-4D97-AF65-F5344CB8AC3E}">
        <p14:creationId xmlns:p14="http://schemas.microsoft.com/office/powerpoint/2010/main" val="151902900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92769" y="0"/>
            <a:ext cx="4158462" cy="531440"/>
          </a:xfrm>
        </p:spPr>
        <p:txBody>
          <a:bodyPr/>
          <a:lstStyle/>
          <a:p>
            <a:r>
              <a:rPr lang="es-CL" sz="4000" dirty="0"/>
              <a:t>Validación del Cliente</a:t>
            </a:r>
          </a:p>
        </p:txBody>
      </p:sp>
    </p:spTree>
    <p:extLst>
      <p:ext uri="{BB962C8B-B14F-4D97-AF65-F5344CB8AC3E}">
        <p14:creationId xmlns:p14="http://schemas.microsoft.com/office/powerpoint/2010/main" val="7972470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a:srcRect l="14863" r="32565" b="33985"/>
          <a:stretch/>
        </p:blipFill>
        <p:spPr>
          <a:xfrm>
            <a:off x="318964" y="980728"/>
            <a:ext cx="5400600" cy="2251013"/>
          </a:xfrm>
          <a:prstGeom prst="rect">
            <a:avLst/>
          </a:prstGeom>
        </p:spPr>
      </p:pic>
      <p:pic>
        <p:nvPicPr>
          <p:cNvPr id="2" name="Imagen 1"/>
          <p:cNvPicPr>
            <a:picLocks noChangeAspect="1"/>
          </p:cNvPicPr>
          <p:nvPr/>
        </p:nvPicPr>
        <p:blipFill rotWithShape="1">
          <a:blip r:embed="rId3"/>
          <a:srcRect b="8737"/>
          <a:stretch/>
        </p:blipFill>
        <p:spPr>
          <a:xfrm>
            <a:off x="98376" y="3442907"/>
            <a:ext cx="5841776" cy="3415093"/>
          </a:xfrm>
          <a:prstGeom prst="rect">
            <a:avLst/>
          </a:prstGeom>
        </p:spPr>
      </p:pic>
      <p:sp>
        <p:nvSpPr>
          <p:cNvPr id="3" name="Subtítulo 2"/>
          <p:cNvSpPr>
            <a:spLocks noGrp="1"/>
          </p:cNvSpPr>
          <p:nvPr>
            <p:ph type="subTitle" idx="1"/>
          </p:nvPr>
        </p:nvSpPr>
        <p:spPr>
          <a:xfrm>
            <a:off x="328836" y="548680"/>
            <a:ext cx="8352928" cy="288032"/>
          </a:xfrm>
        </p:spPr>
        <p:txBody>
          <a:bodyPr/>
          <a:lstStyle/>
          <a:p>
            <a:r>
              <a:rPr lang="es-CL" sz="2000" dirty="0" smtClean="0">
                <a:latin typeface="Arial" panose="020B0604020202020204" pitchFamily="34" charset="0"/>
                <a:cs typeface="Arial" panose="020B0604020202020204" pitchFamily="34" charset="0"/>
              </a:rPr>
              <a:t>A continuación, nosotros daremos a conocer el Proyecto final (Software).</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92769" y="17190"/>
            <a:ext cx="4158462" cy="531440"/>
          </a:xfrm>
        </p:spPr>
        <p:txBody>
          <a:bodyPr/>
          <a:lstStyle/>
          <a:p>
            <a:r>
              <a:rPr lang="es-CL" sz="4000" dirty="0"/>
              <a:t> </a:t>
            </a:r>
            <a:r>
              <a:rPr lang="es-CL" sz="4000" dirty="0" smtClean="0"/>
              <a:t>           Programa</a:t>
            </a:r>
            <a:endParaRPr lang="es-CL" sz="4000" dirty="0"/>
          </a:p>
        </p:txBody>
      </p:sp>
      <p:pic>
        <p:nvPicPr>
          <p:cNvPr id="4" name="Imagen 3"/>
          <p:cNvPicPr>
            <a:picLocks noChangeAspect="1"/>
          </p:cNvPicPr>
          <p:nvPr/>
        </p:nvPicPr>
        <p:blipFill>
          <a:blip r:embed="rId4"/>
          <a:stretch>
            <a:fillRect/>
          </a:stretch>
        </p:blipFill>
        <p:spPr>
          <a:xfrm>
            <a:off x="6084167" y="980728"/>
            <a:ext cx="2809751" cy="5487404"/>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pic>
    </p:spTree>
    <p:extLst>
      <p:ext uri="{BB962C8B-B14F-4D97-AF65-F5344CB8AC3E}">
        <p14:creationId xmlns:p14="http://schemas.microsoft.com/office/powerpoint/2010/main" val="6264787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6"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par>
                                <p:cTn id="25" presetID="3" presetClass="entr" presetSubtype="5"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r>
              <a:rPr lang="es-CL" sz="2000" dirty="0" smtClean="0">
                <a:latin typeface="Arial" panose="020B0604020202020204" pitchFamily="34" charset="0"/>
                <a:cs typeface="Arial" panose="020B0604020202020204" pitchFamily="34" charset="0"/>
              </a:rPr>
              <a:t>Nuestro equipo de trabajo se unificó para la recopilación de requerimientos de la empresa estudiada, tomando en cuenta factores positivos y negativos de la misma. Obtenido todo los recursos, se comenzó a formar el equipo para la puesta en marcha del proyecto del municipio, ahí nos basamos en codificación en VB.NET, gestores de base de datos, y un apartado para la colocación de un login o contraseña para seguridad.</a:t>
            </a:r>
          </a:p>
          <a:p>
            <a:endParaRPr lang="es-CL" sz="2000" dirty="0" smtClean="0">
              <a:latin typeface="Arial" panose="020B0604020202020204" pitchFamily="34" charset="0"/>
              <a:cs typeface="Arial" panose="020B0604020202020204" pitchFamily="34" charset="0"/>
            </a:endParaRPr>
          </a:p>
          <a:p>
            <a:r>
              <a:rPr lang="es-CL" sz="2000" dirty="0" smtClean="0">
                <a:latin typeface="Arial" panose="020B0604020202020204" pitchFamily="34" charset="0"/>
                <a:cs typeface="Arial" panose="020B0604020202020204" pitchFamily="34" charset="0"/>
              </a:rPr>
              <a:t>Comentamos con el alcalde y personas involucradas en el software, que realizaremos capacitaciones y reuniones para la ejecución y posteriores modificaciones que se realicen.</a:t>
            </a:r>
          </a:p>
          <a:p>
            <a:endParaRPr lang="es-CL" sz="2000" dirty="0">
              <a:latin typeface="Arial" panose="020B0604020202020204" pitchFamily="34" charset="0"/>
              <a:cs typeface="Arial" panose="020B0604020202020204" pitchFamily="34" charset="0"/>
            </a:endParaRPr>
          </a:p>
          <a:p>
            <a:r>
              <a:rPr lang="es-CL" sz="2000" dirty="0" smtClean="0">
                <a:latin typeface="Arial" panose="020B0604020202020204" pitchFamily="34" charset="0"/>
                <a:cs typeface="Arial" panose="020B0604020202020204" pitchFamily="34" charset="0"/>
              </a:rPr>
              <a:t>El proyecto fue realizado con unión de conocimientos del área de informática, aquí las ideas fueron claras y específicas a la hora de realizar el programa, ya que todos nos manejamos en ciertas áreas del proyecto, uno aportando en codificación, otro en encuestas y datos asociados,  otro integrante en presupuestos, etc.</a:t>
            </a:r>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496380" y="17190"/>
            <a:ext cx="2151239" cy="531440"/>
          </a:xfrm>
        </p:spPr>
        <p:txBody>
          <a:bodyPr/>
          <a:lstStyle/>
          <a:p>
            <a:r>
              <a:rPr lang="es-CL" sz="4000" smtClean="0"/>
              <a:t>Conclusión</a:t>
            </a:r>
            <a:endParaRPr lang="es-CL" sz="4000" dirty="0"/>
          </a:p>
        </p:txBody>
      </p:sp>
    </p:spTree>
    <p:extLst>
      <p:ext uri="{BB962C8B-B14F-4D97-AF65-F5344CB8AC3E}">
        <p14:creationId xmlns:p14="http://schemas.microsoft.com/office/powerpoint/2010/main" val="370869605"/>
      </p:ext>
    </p:extLst>
  </p:cSld>
  <p:clrMapOvr>
    <a:masterClrMapping/>
  </p:clrMapOvr>
  <p:transition spd="slow">
    <p:comb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1403648" y="3163280"/>
            <a:ext cx="6624736" cy="531440"/>
          </a:xfrm>
        </p:spPr>
        <p:txBody>
          <a:bodyPr/>
          <a:lstStyle/>
          <a:p>
            <a:r>
              <a:rPr lang="es-CL" sz="4000" dirty="0" smtClean="0"/>
              <a:t>Por su atención, Muchas gracias.</a:t>
            </a:r>
            <a:endParaRPr lang="es-CL" sz="4000" dirty="0"/>
          </a:p>
        </p:txBody>
      </p:sp>
    </p:spTree>
    <p:extLst>
      <p:ext uri="{BB962C8B-B14F-4D97-AF65-F5344CB8AC3E}">
        <p14:creationId xmlns:p14="http://schemas.microsoft.com/office/powerpoint/2010/main" val="224414500"/>
      </p:ext>
    </p:extLst>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ppt_w</p:attrName>
                                        </p:attrNameLst>
                                      </p:cBhvr>
                                      <p:tavLst>
                                        <p:tav tm="0" fmla="#ppt_w*sin(2.5*pi*$)">
                                          <p:val>
                                            <p:fltVal val="0"/>
                                          </p:val>
                                        </p:tav>
                                        <p:tav tm="100000">
                                          <p:val>
                                            <p:fltVal val="1"/>
                                          </p:val>
                                        </p:tav>
                                      </p:tavLst>
                                    </p:anim>
                                    <p:anim calcmode="lin" valueType="num">
                                      <p:cBhvr>
                                        <p:cTn id="9" dur="75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908720"/>
            <a:ext cx="8352928" cy="5616624"/>
          </a:xfrm>
        </p:spPr>
        <p:txBody>
          <a:bodyPr/>
          <a:lstStyle/>
          <a:p>
            <a:pPr algn="just"/>
            <a:r>
              <a:rPr lang="es-CL" sz="2000" dirty="0" smtClean="0">
                <a:latin typeface="Arial" panose="020B0604020202020204" pitchFamily="34" charset="0"/>
                <a:cs typeface="Arial" panose="020B0604020202020204" pitchFamily="34" charset="0"/>
              </a:rPr>
              <a:t>Con la nueva administración presente, se observo que no existía un programa clave para la gestión de los artículos de la bodega correspondiente a la Municipalidad de Peralillo, lo cual finanzas está obligadamente administrar con planillas de Excel e informes el </a:t>
            </a:r>
            <a:r>
              <a:rPr lang="es-CL" sz="2000" dirty="0">
                <a:latin typeface="Arial" panose="020B0604020202020204" pitchFamily="34" charset="0"/>
                <a:cs typeface="Arial" panose="020B0604020202020204" pitchFamily="34" charset="0"/>
              </a:rPr>
              <a:t>conteo de </a:t>
            </a:r>
            <a:r>
              <a:rPr lang="es-CL" sz="2000" dirty="0" smtClean="0">
                <a:latin typeface="Arial" panose="020B0604020202020204" pitchFamily="34" charset="0"/>
                <a:cs typeface="Arial" panose="020B0604020202020204" pitchFamily="34" charset="0"/>
              </a:rPr>
              <a:t>los productos siendo un trabajo engorroso y menos intuitivo.</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El Alcalde Don Carlos </a:t>
            </a:r>
            <a:r>
              <a:rPr lang="es-CL" sz="2000" dirty="0">
                <a:latin typeface="Arial" panose="020B0604020202020204" pitchFamily="34" charset="0"/>
                <a:cs typeface="Arial" panose="020B0604020202020204" pitchFamily="34" charset="0"/>
              </a:rPr>
              <a:t>Utman </a:t>
            </a:r>
            <a:r>
              <a:rPr lang="es-CL" sz="2000" dirty="0" err="1" smtClean="0">
                <a:latin typeface="Arial" panose="020B0604020202020204" pitchFamily="34" charset="0"/>
                <a:cs typeface="Arial" panose="020B0604020202020204" pitchFamily="34" charset="0"/>
              </a:rPr>
              <a:t>Goldschmid</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y el Jefe </a:t>
            </a:r>
            <a:r>
              <a:rPr lang="es-CL" sz="2000" smtClean="0">
                <a:latin typeface="Arial" panose="020B0604020202020204" pitchFamily="34" charset="0"/>
                <a:cs typeface="Arial" panose="020B0604020202020204" pitchFamily="34" charset="0"/>
              </a:rPr>
              <a:t>de Informática, </a:t>
            </a:r>
            <a:r>
              <a:rPr lang="es-CL" sz="2000" dirty="0" smtClean="0">
                <a:latin typeface="Arial" panose="020B0604020202020204" pitchFamily="34" charset="0"/>
                <a:cs typeface="Arial" panose="020B0604020202020204" pitchFamily="34" charset="0"/>
              </a:rPr>
              <a:t>nos solicitó un sistema de bodega para poder tener una administración </a:t>
            </a:r>
            <a:r>
              <a:rPr lang="es-CL" sz="2000" dirty="0">
                <a:latin typeface="Arial" panose="020B0604020202020204" pitchFamily="34" charset="0"/>
                <a:cs typeface="Arial" panose="020B0604020202020204" pitchFamily="34" charset="0"/>
              </a:rPr>
              <a:t>más </a:t>
            </a:r>
            <a:r>
              <a:rPr lang="es-CL" sz="2000" dirty="0" smtClean="0">
                <a:latin typeface="Arial" panose="020B0604020202020204" pitchFamily="34" charset="0"/>
                <a:cs typeface="Arial" panose="020B0604020202020204" pitchFamily="34" charset="0"/>
              </a:rPr>
              <a:t>limpia, ágil , rápida y simple.</a:t>
            </a:r>
          </a:p>
          <a:p>
            <a:endParaRPr lang="es-CL" sz="2000" dirty="0" smtClean="0">
              <a:latin typeface="Arial" panose="020B0604020202020204" pitchFamily="34" charset="0"/>
              <a:cs typeface="Arial" panose="020B0604020202020204" pitchFamily="34" charset="0"/>
            </a:endParaRP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1943708" y="0"/>
            <a:ext cx="5256584" cy="633816"/>
          </a:xfrm>
        </p:spPr>
        <p:txBody>
          <a:bodyPr/>
          <a:lstStyle/>
          <a:p>
            <a:r>
              <a:rPr lang="es-CL" sz="4000" dirty="0"/>
              <a:t>Identificación del Problema</a:t>
            </a:r>
          </a:p>
        </p:txBody>
      </p:sp>
      <p:pic>
        <p:nvPicPr>
          <p:cNvPr id="1026" name="Picture 2" descr="Resultado de imagen para carlos utman goldschmid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340" y="3573016"/>
            <a:ext cx="5471319" cy="307761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276514"/>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decel="50000" fill="hold">
                                          <p:stCondLst>
                                            <p:cond delay="0"/>
                                          </p:stCondLst>
                                        </p:cTn>
                                        <p:tgtEl>
                                          <p:spTgt spid="102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gtEl>
                                        <p:attrNameLst>
                                          <p:attrName>ppt_w</p:attrName>
                                        </p:attrNameLst>
                                      </p:cBhvr>
                                      <p:tavLst>
                                        <p:tav tm="0">
                                          <p:val>
                                            <p:strVal val="#ppt_w*.05"/>
                                          </p:val>
                                        </p:tav>
                                        <p:tav tm="100000">
                                          <p:val>
                                            <p:strVal val="#ppt_w"/>
                                          </p:val>
                                        </p:tav>
                                      </p:tavLst>
                                    </p:anim>
                                    <p:anim calcmode="lin" valueType="num">
                                      <p:cBhvr>
                                        <p:cTn id="10" dur="1000" fill="hold"/>
                                        <p:tgtEl>
                                          <p:spTgt spid="102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chaosrequiem.com/main/wp-content/uploads/2016/06/database-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255068"/>
            <a:ext cx="237626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eyonlineshop.com/pimages/b/1063/0.jpg"/>
          <p:cNvPicPr>
            <a:picLocks noChangeAspect="1" noChangeArrowheads="1"/>
          </p:cNvPicPr>
          <p:nvPr/>
        </p:nvPicPr>
        <p:blipFill rotWithShape="1">
          <a:blip r:embed="rId3">
            <a:extLst>
              <a:ext uri="{28A0092B-C50C-407E-A947-70E740481C1C}">
                <a14:useLocalDpi xmlns:a14="http://schemas.microsoft.com/office/drawing/2010/main" val="0"/>
              </a:ext>
            </a:extLst>
          </a:blip>
          <a:srcRect t="24362" b="24402"/>
          <a:stretch/>
        </p:blipFill>
        <p:spPr bwMode="auto">
          <a:xfrm>
            <a:off x="5371816" y="1796802"/>
            <a:ext cx="3466658" cy="1776214"/>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http://i.ebayimg.com/00/s/NjQwWDY0MA==/z/x6EAAOxy4fVTFcUJ/$_3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231" y="3861048"/>
            <a:ext cx="2166175" cy="2166175"/>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395536" y="737320"/>
            <a:ext cx="8352928" cy="5788024"/>
          </a:xfrm>
        </p:spPr>
        <p:txBody>
          <a:bodyPr/>
          <a:lstStyle/>
          <a:p>
            <a:pPr algn="just"/>
            <a:r>
              <a:rPr lang="es-CL" sz="2000" dirty="0" smtClean="0">
                <a:latin typeface="Arial" panose="020B0604020202020204" pitchFamily="34" charset="0"/>
                <a:cs typeface="Arial" panose="020B0604020202020204" pitchFamily="34" charset="0"/>
              </a:rPr>
              <a:t>Haciendo hincapié a las peticiones del nuevo alcalde, el nuevo sistema de administración contará con entrada y salida de productos y un sinfín de utilidades extras, que de cierta manera les brindará apoyo al usuario mismo. </a:t>
            </a:r>
          </a:p>
          <a:p>
            <a:pPr algn="just"/>
            <a:endParaRPr lang="es-CL" sz="2000" dirty="0" smtClean="0">
              <a:latin typeface="Arial" panose="020B0604020202020204" pitchFamily="34" charset="0"/>
              <a:cs typeface="Arial" panose="020B0604020202020204" pitchFamily="34" charset="0"/>
            </a:endParaRPr>
          </a:p>
          <a:p>
            <a:pPr algn="just"/>
            <a:r>
              <a:rPr lang="es-CL" sz="2000" dirty="0" smtClean="0">
                <a:latin typeface="Arial" panose="020B0604020202020204" pitchFamily="34" charset="0"/>
                <a:cs typeface="Arial" panose="020B0604020202020204" pitchFamily="34" charset="0"/>
              </a:rPr>
              <a:t>A continuación se dará conocer las características que se emplearán en el programa:</a:t>
            </a:r>
          </a:p>
          <a:p>
            <a:pPr algn="just"/>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Sistema para poder administrar los </a:t>
            </a:r>
            <a:r>
              <a:rPr lang="es-CL" sz="2000" dirty="0">
                <a:latin typeface="Arial" panose="020B0604020202020204" pitchFamily="34" charset="0"/>
                <a:cs typeface="Arial" panose="020B0604020202020204" pitchFamily="34" charset="0"/>
              </a:rPr>
              <a:t>préstamos </a:t>
            </a:r>
            <a:r>
              <a:rPr lang="es-CL" sz="2000" dirty="0" smtClean="0">
                <a:latin typeface="Arial" panose="020B0604020202020204" pitchFamily="34" charset="0"/>
                <a:cs typeface="Arial" panose="020B0604020202020204" pitchFamily="34" charset="0"/>
              </a:rPr>
              <a:t>y compras de los artículos, contará con una conexión a base de datos en </a:t>
            </a:r>
            <a:r>
              <a:rPr lang="es-CL" sz="2000" dirty="0" err="1" smtClean="0">
                <a:latin typeface="Arial" panose="020B0604020202020204" pitchFamily="34" charset="0"/>
                <a:cs typeface="Arial" panose="020B0604020202020204" pitchFamily="34" charset="0"/>
              </a:rPr>
              <a:t>Mysql</a:t>
            </a:r>
            <a:r>
              <a:rPr lang="es-CL" sz="2000" dirty="0" smtClean="0">
                <a:latin typeface="Arial" panose="020B0604020202020204" pitchFamily="34" charset="0"/>
                <a:cs typeface="Arial" panose="020B0604020202020204" pitchFamily="34" charset="0"/>
              </a:rPr>
              <a:t>, desde una Conexión local y con Procedimientos de Almacenado.</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Programa se construye en el Entorno de Desarrollo Integrado (IDE) Visual Studio 2015, en el Lenguaje de Desarrollo Visual Basic o VB.NET, al cual el código será simplificado, para que las tareas que se realicen, sean rápidas y estables.</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será instalado en un computador con Windows 7 </a:t>
            </a:r>
            <a:r>
              <a:rPr lang="es-CL" sz="2000" dirty="0" err="1" smtClean="0">
                <a:latin typeface="Arial" panose="020B0604020202020204" pitchFamily="34" charset="0"/>
                <a:cs typeface="Arial" panose="020B0604020202020204" pitchFamily="34" charset="0"/>
              </a:rPr>
              <a:t>Ultimate</a:t>
            </a:r>
            <a:r>
              <a:rPr lang="es-CL" sz="2000" dirty="0" smtClean="0">
                <a:latin typeface="Arial" panose="020B0604020202020204" pitchFamily="34" charset="0"/>
                <a:cs typeface="Arial" panose="020B0604020202020204" pitchFamily="34" charset="0"/>
              </a:rPr>
              <a:t> donde el mismo departamento de informática de la Municipalidad nos brindarán para poder gestionar la bodega.</a:t>
            </a:r>
          </a:p>
          <a:p>
            <a:pPr algn="just"/>
            <a:endParaRPr lang="es-CL" sz="2000" dirty="0" smtClean="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2411760" y="2902"/>
            <a:ext cx="4320480" cy="548680"/>
          </a:xfrm>
        </p:spPr>
        <p:txBody>
          <a:bodyPr/>
          <a:lstStyle/>
          <a:p>
            <a:r>
              <a:rPr lang="es-CL" sz="4000" dirty="0" smtClean="0"/>
              <a:t>Solución </a:t>
            </a:r>
            <a:r>
              <a:rPr lang="es-CL" sz="4000" dirty="0"/>
              <a:t>del </a:t>
            </a:r>
            <a:r>
              <a:rPr lang="es-CL" sz="4000" dirty="0" smtClean="0"/>
              <a:t>Problema</a:t>
            </a:r>
            <a:endParaRPr lang="es-CL" sz="4000" dirty="0"/>
          </a:p>
        </p:txBody>
      </p:sp>
    </p:spTree>
    <p:extLst>
      <p:ext uri="{BB962C8B-B14F-4D97-AF65-F5344CB8AC3E}">
        <p14:creationId xmlns:p14="http://schemas.microsoft.com/office/powerpoint/2010/main" val="2655447129"/>
      </p:ext>
    </p:extLst>
  </p:cSld>
  <p:clrMapOvr>
    <a:masterClrMapping/>
  </p:clrMapOvr>
  <mc:AlternateContent xmlns:mc="http://schemas.openxmlformats.org/markup-compatibility/2006" xmlns:p14="http://schemas.microsoft.com/office/powerpoint/2010/main">
    <mc:Choice Requires="p14">
      <p:transition spd="slow" p14:dur="2000">
        <p14:shred pattern="recta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ítulo 2"/>
          <p:cNvSpPr>
            <a:spLocks noGrp="1"/>
          </p:cNvSpPr>
          <p:nvPr>
            <p:ph type="subTitle" idx="1"/>
          </p:nvPr>
        </p:nvSpPr>
        <p:spPr>
          <a:xfrm>
            <a:off x="179512" y="260648"/>
            <a:ext cx="8640960" cy="6480720"/>
          </a:xfrm>
        </p:spPr>
        <p:txBody>
          <a:bodyPr/>
          <a:lstStyle/>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a:t>
            </a:r>
            <a:r>
              <a:rPr lang="es-CL" sz="2000" dirty="0">
                <a:latin typeface="Arial" panose="020B0604020202020204" pitchFamily="34" charset="0"/>
                <a:cs typeface="Arial" panose="020B0604020202020204" pitchFamily="34" charset="0"/>
              </a:rPr>
              <a:t>Inventario será controlado desde el mismo programa</a:t>
            </a:r>
            <a:r>
              <a:rPr lang="es-CL" sz="2000" dirty="0" smtClean="0">
                <a:latin typeface="Arial" panose="020B0604020202020204" pitchFamily="34" charset="0"/>
                <a:cs typeface="Arial" panose="020B0604020202020204" pitchFamily="34" charset="0"/>
              </a:rPr>
              <a:t>.</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Se agregará un </a:t>
            </a:r>
            <a:r>
              <a:rPr lang="es-CL" sz="2000" dirty="0">
                <a:latin typeface="Arial" panose="020B0604020202020204" pitchFamily="34" charset="0"/>
                <a:cs typeface="Arial" panose="020B0604020202020204" pitchFamily="34" charset="0"/>
              </a:rPr>
              <a:t>Login, de Usuario y Contraseña donde el mismo administrador será el encargado de la gestión</a:t>
            </a:r>
            <a:r>
              <a:rPr lang="es-CL" sz="2000" dirty="0" smtClean="0">
                <a:latin typeface="Arial" panose="020B0604020202020204" pitchFamily="34" charset="0"/>
                <a:cs typeface="Arial" panose="020B0604020202020204" pitchFamily="34" charset="0"/>
              </a:rPr>
              <a:t>. Nuestro </a:t>
            </a:r>
            <a:r>
              <a:rPr lang="es-CL" sz="2000" dirty="0">
                <a:latin typeface="Arial" panose="020B0604020202020204" pitchFamily="34" charset="0"/>
                <a:cs typeface="Arial" panose="020B0604020202020204" pitchFamily="34" charset="0"/>
              </a:rPr>
              <a:t>equipo incluyó </a:t>
            </a:r>
            <a:r>
              <a:rPr lang="es-CL" sz="2000" dirty="0" smtClean="0">
                <a:latin typeface="Arial" panose="020B0604020202020204" pitchFamily="34" charset="0"/>
                <a:cs typeface="Arial" panose="020B0604020202020204" pitchFamily="34" charset="0"/>
              </a:rPr>
              <a:t>una pequeña sección de recuperación de contraseña (algo similar a algunas paginas web como gmail, facebook o sodexo)</a:t>
            </a:r>
            <a:endParaRPr lang="es-CL" sz="2000" dirty="0">
              <a:latin typeface="Arial" panose="020B0604020202020204" pitchFamily="34" charset="0"/>
              <a:cs typeface="Arial" panose="020B0604020202020204" pitchFamily="34" charset="0"/>
            </a:endParaRP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contará con un registro de usuarios donde se le harán los préstamos y compras correspondientes.</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incluirá un sub-login donde el mismo administrador será registrado con otro usuario y contraseña para gestionar varias opciones del programa, además él mismo podrá eliminar o crear, productos, etc.</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contará con diversos historiales de préstamos, compras y devoluciones con filtros de fechas.</a:t>
            </a:r>
          </a:p>
          <a:p>
            <a:pPr marL="342900" indent="-342900" algn="just">
              <a:buFont typeface="Arial" panose="020B0604020202020204" pitchFamily="34" charset="0"/>
              <a:buChar char="•"/>
            </a:pPr>
            <a:endParaRPr lang="es-CL"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se agregará</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una sección de prestamos y compras de la misma bodega, ligada con el usuario al cual solicito el producto.</a:t>
            </a:r>
          </a:p>
          <a:p>
            <a:pPr algn="just"/>
            <a:endParaRPr lang="es-CL" sz="2000"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L" sz="2000" dirty="0" smtClean="0">
                <a:latin typeface="Arial" panose="020B0604020202020204" pitchFamily="34" charset="0"/>
                <a:cs typeface="Arial" panose="020B0604020202020204" pitchFamily="34" charset="0"/>
              </a:rPr>
              <a:t>El Software vendrá</a:t>
            </a:r>
            <a:r>
              <a:rPr lang="es-CL" sz="2000" dirty="0">
                <a:latin typeface="Arial" panose="020B0604020202020204" pitchFamily="34" charset="0"/>
                <a:cs typeface="Arial" panose="020B0604020202020204" pitchFamily="34" charset="0"/>
              </a:rPr>
              <a:t> </a:t>
            </a:r>
            <a:r>
              <a:rPr lang="es-CL" sz="2000" dirty="0" smtClean="0">
                <a:latin typeface="Arial" panose="020B0604020202020204" pitchFamily="34" charset="0"/>
                <a:cs typeface="Arial" panose="020B0604020202020204" pitchFamily="34" charset="0"/>
              </a:rPr>
              <a:t>con una sección de devoluciones de los mismos artículos prestados.</a:t>
            </a:r>
          </a:p>
        </p:txBody>
      </p:sp>
    </p:spTree>
    <p:extLst>
      <p:ext uri="{BB962C8B-B14F-4D97-AF65-F5344CB8AC3E}">
        <p14:creationId xmlns:p14="http://schemas.microsoft.com/office/powerpoint/2010/main" val="866397508"/>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576064"/>
            <a:ext cx="8496944" cy="5949280"/>
          </a:xfrm>
        </p:spPr>
        <p:txBody>
          <a:bodyPr/>
          <a:lstStyle/>
          <a:p>
            <a:r>
              <a:rPr lang="es-CL" sz="2000" dirty="0">
                <a:latin typeface="Arial" panose="020B0604020202020204" pitchFamily="34" charset="0"/>
                <a:cs typeface="Arial" panose="020B0604020202020204" pitchFamily="34" charset="0"/>
              </a:rPr>
              <a:t>A partir del presente cuestionario nosotros podremos identificar los principales problemas que pueden tener el personal a la hora de usar el software. Se elaborara un set de 10 preguntas con alternativas, y luego una entrevista mas detallada.</a:t>
            </a:r>
          </a:p>
          <a:p>
            <a:endParaRPr lang="es-CL" sz="2000" dirty="0">
              <a:latin typeface="Arial" panose="020B0604020202020204" pitchFamily="34" charset="0"/>
              <a:cs typeface="Arial" panose="020B0604020202020204" pitchFamily="34" charset="0"/>
            </a:endParaRPr>
          </a:p>
        </p:txBody>
      </p:sp>
      <p:sp>
        <p:nvSpPr>
          <p:cNvPr id="5" name="Título 1"/>
          <p:cNvSpPr>
            <a:spLocks noGrp="1"/>
          </p:cNvSpPr>
          <p:nvPr>
            <p:ph type="ctrTitle"/>
          </p:nvPr>
        </p:nvSpPr>
        <p:spPr>
          <a:xfrm>
            <a:off x="3275395" y="0"/>
            <a:ext cx="2593209" cy="576064"/>
          </a:xfrm>
        </p:spPr>
        <p:txBody>
          <a:bodyPr/>
          <a:lstStyle/>
          <a:p>
            <a:r>
              <a:rPr lang="es-CL" sz="4000" dirty="0"/>
              <a:t>Cuestionarios</a:t>
            </a:r>
          </a:p>
        </p:txBody>
      </p:sp>
    </p:spTree>
    <p:extLst>
      <p:ext uri="{BB962C8B-B14F-4D97-AF65-F5344CB8AC3E}">
        <p14:creationId xmlns:p14="http://schemas.microsoft.com/office/powerpoint/2010/main" val="86209177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3568" y="260648"/>
            <a:ext cx="7955309" cy="690963"/>
          </a:xfrm>
        </p:spPr>
        <p:txBody>
          <a:bodyPr/>
          <a:lstStyle/>
          <a:p>
            <a:endParaRPr lang="es-CL"/>
          </a:p>
        </p:txBody>
      </p:sp>
      <p:sp>
        <p:nvSpPr>
          <p:cNvPr id="3" name="Subtítulo 2"/>
          <p:cNvSpPr>
            <a:spLocks noGrp="1"/>
          </p:cNvSpPr>
          <p:nvPr>
            <p:ph type="subTitle" idx="1"/>
          </p:nvPr>
        </p:nvSpPr>
        <p:spPr>
          <a:xfrm>
            <a:off x="539552" y="1484784"/>
            <a:ext cx="7955309" cy="4392488"/>
          </a:xfrm>
        </p:spPr>
        <p:txBody>
          <a:bodyPr/>
          <a:lstStyle/>
          <a:p>
            <a:endParaRPr lang="es-CL"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85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fallOve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presentación de muestra (azul con diseño de borde de nube blanco)</Template>
  <TotalTime>1234</TotalTime>
  <Words>3065</Words>
  <Application>Microsoft Office PowerPoint</Application>
  <PresentationFormat>Presentación en pantalla (4:3)</PresentationFormat>
  <Paragraphs>362</Paragraphs>
  <Slides>45</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45</vt:i4>
      </vt:variant>
    </vt:vector>
  </HeadingPairs>
  <TitlesOfParts>
    <vt:vector size="52" baseType="lpstr">
      <vt:lpstr>Arial</vt:lpstr>
      <vt:lpstr>Calibri</vt:lpstr>
      <vt:lpstr>Courier New</vt:lpstr>
      <vt:lpstr>Segoe</vt:lpstr>
      <vt:lpstr>Wingdings</vt:lpstr>
      <vt:lpstr>7-00134_MS_Qwest_template_Segoe</vt:lpstr>
      <vt:lpstr>White with Courier font for code slides</vt:lpstr>
      <vt:lpstr>Examen de Título: “Software Administración   de Bodega”  Ilustre Municipalidad de Peralillo</vt:lpstr>
      <vt:lpstr>Índice</vt:lpstr>
      <vt:lpstr>Índice</vt:lpstr>
      <vt:lpstr>Introducción</vt:lpstr>
      <vt:lpstr>Identificación del Problema</vt:lpstr>
      <vt:lpstr>Solución del Problema</vt:lpstr>
      <vt:lpstr>Presentación de PowerPoint</vt:lpstr>
      <vt:lpstr>Cuestionarios</vt:lpstr>
      <vt:lpstr>Presentación de PowerPoint</vt:lpstr>
      <vt:lpstr>Entrevistas</vt:lpstr>
      <vt:lpstr>Presentación de PowerPoint</vt:lpstr>
      <vt:lpstr>Presentación de PowerPoint</vt:lpstr>
      <vt:lpstr>Conclusiones Entrevistas y Cuestionarios</vt:lpstr>
      <vt:lpstr>Objetivos de la Propuesta</vt:lpstr>
      <vt:lpstr>Objetivos de la Propuesta</vt:lpstr>
      <vt:lpstr>Justificación y Relevancia</vt:lpstr>
      <vt:lpstr>Alcances y Limitaciones</vt:lpstr>
      <vt:lpstr>Requerimientos (Usuario y de Sistema)</vt:lpstr>
      <vt:lpstr>Requerimientos (Funcionales y No Funcionales)</vt:lpstr>
      <vt:lpstr>Detalles Técnicos</vt:lpstr>
      <vt:lpstr>Análisis FODA</vt:lpstr>
      <vt:lpstr>Tabla de Proyecto</vt:lpstr>
      <vt:lpstr>Presentación de PowerPoint</vt:lpstr>
      <vt:lpstr>Carta Gantt</vt:lpstr>
      <vt:lpstr>Malla PERT</vt:lpstr>
      <vt:lpstr>Factibilidades</vt:lpstr>
      <vt:lpstr>Presentación de PowerPoint</vt:lpstr>
      <vt:lpstr>Diagrama de Flujo (Lógico)</vt:lpstr>
      <vt:lpstr>Diagrama de Flujo de Datos (3 Niveles)</vt:lpstr>
      <vt:lpstr>Casos De Uso (Simplificado)</vt:lpstr>
      <vt:lpstr>Casos De Uso (Extendido)</vt:lpstr>
      <vt:lpstr>Diagrama de Estados</vt:lpstr>
      <vt:lpstr>Diagrama de Secuencia</vt:lpstr>
      <vt:lpstr>Presentación de PowerPoint</vt:lpstr>
      <vt:lpstr>Presentación de PowerPoint</vt:lpstr>
      <vt:lpstr>Esquema de la base de datos</vt:lpstr>
      <vt:lpstr>Modelo Entidad Relación</vt:lpstr>
      <vt:lpstr>Diccionario de Datos</vt:lpstr>
      <vt:lpstr>Presentación de PowerPoint</vt:lpstr>
      <vt:lpstr>Presentación de PowerPoint</vt:lpstr>
      <vt:lpstr>Presentación de PowerPoint</vt:lpstr>
      <vt:lpstr>Validación del Cliente</vt:lpstr>
      <vt:lpstr>            Programa</vt:lpstr>
      <vt:lpstr>Conclusión</vt:lpstr>
      <vt:lpstr>Por su atención, Muchas gracias.</vt:lpstr>
    </vt:vector>
  </TitlesOfParts>
  <Company>Privada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González Guerrero</dc:creator>
  <cp:keywords/>
  <cp:lastModifiedBy>Nicolas Avila B</cp:lastModifiedBy>
  <cp:revision>518</cp:revision>
  <dcterms:created xsi:type="dcterms:W3CDTF">2017-03-16T15:08:08Z</dcterms:created>
  <dcterms:modified xsi:type="dcterms:W3CDTF">2017-04-20T12:08:12Z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